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5" r:id="rId5"/>
    <p:sldId id="257" r:id="rId6"/>
    <p:sldId id="258" r:id="rId7"/>
    <p:sldId id="259" r:id="rId8"/>
    <p:sldId id="260"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071B7-F76F-4F3B-8D8A-9704E198148D}" v="1" dt="2022-01-27T18:55:3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73" autoAdjust="0"/>
  </p:normalViewPr>
  <p:slideViewPr>
    <p:cSldViewPr snapToGrid="0">
      <p:cViewPr varScale="1">
        <p:scale>
          <a:sx n="136" d="100"/>
          <a:sy n="136" d="100"/>
        </p:scale>
        <p:origin x="4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Shoulders" userId="ff966dc9-d33c-4799-b49c-df4b157c36d0" providerId="ADAL" clId="{5D4071B7-F76F-4F3B-8D8A-9704E198148D}"/>
    <pc:docChg chg="addSld delSld modSld">
      <pc:chgData name="Shannon Shoulders" userId="ff966dc9-d33c-4799-b49c-df4b157c36d0" providerId="ADAL" clId="{5D4071B7-F76F-4F3B-8D8A-9704E198148D}" dt="2022-01-27T18:55:38.280" v="1" actId="47"/>
      <pc:docMkLst>
        <pc:docMk/>
      </pc:docMkLst>
      <pc:sldChg chg="del">
        <pc:chgData name="Shannon Shoulders" userId="ff966dc9-d33c-4799-b49c-df4b157c36d0" providerId="ADAL" clId="{5D4071B7-F76F-4F3B-8D8A-9704E198148D}" dt="2022-01-27T18:55:38.280" v="1" actId="47"/>
        <pc:sldMkLst>
          <pc:docMk/>
          <pc:sldMk cId="500028979" sldId="266"/>
        </pc:sldMkLst>
      </pc:sldChg>
      <pc:sldChg chg="add">
        <pc:chgData name="Shannon Shoulders" userId="ff966dc9-d33c-4799-b49c-df4b157c36d0" providerId="ADAL" clId="{5D4071B7-F76F-4F3B-8D8A-9704E198148D}" dt="2022-01-27T18:55:35.221" v="0"/>
        <pc:sldMkLst>
          <pc:docMk/>
          <pc:sldMk cId="1940521079"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5D063-9460-4BC0-8B24-5B26421CD43D}"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D2793-BD44-409A-83A8-D2218726A1D6}" type="slidenum">
              <a:rPr lang="en-US" smtClean="0"/>
              <a:t>‹#›</a:t>
            </a:fld>
            <a:endParaRPr lang="en-US"/>
          </a:p>
        </p:txBody>
      </p:sp>
    </p:spTree>
    <p:extLst>
      <p:ext uri="{BB962C8B-B14F-4D97-AF65-F5344CB8AC3E}">
        <p14:creationId xmlns:p14="http://schemas.microsoft.com/office/powerpoint/2010/main" val="321506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C9EC40A-2B97-48BC-9E39-4457544BBF20}" type="slidenum">
              <a:rPr lang="en-US" smtClean="0"/>
              <a:t>1</a:t>
            </a:fld>
            <a:endParaRPr lang="en-US"/>
          </a:p>
        </p:txBody>
      </p:sp>
    </p:spTree>
    <p:extLst>
      <p:ext uri="{BB962C8B-B14F-4D97-AF65-F5344CB8AC3E}">
        <p14:creationId xmlns:p14="http://schemas.microsoft.com/office/powerpoint/2010/main" val="186864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February 7, 2022, the District of Arizona will upgrade to NextGen CM/ECF.  CJA related work is exempt from PACER fees for attorneys under CJA. NextGen CM/ECF provides a toggle feature for CJA Attorneys to switch from non-exempt to exempt status when performing CJA related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CJA attorneys must first activate CJA privileges if they are an existing CJA attorney with a PACER exempt account in a NextGen court; a newly appointment CJA attorney with an existing PACER account; or a newly appointed CJA attorney with no PACER account.</a:t>
            </a:r>
          </a:p>
        </p:txBody>
      </p:sp>
      <p:sp>
        <p:nvSpPr>
          <p:cNvPr id="4" name="Slide Number Placeholder 3"/>
          <p:cNvSpPr>
            <a:spLocks noGrp="1"/>
          </p:cNvSpPr>
          <p:nvPr>
            <p:ph type="sldNum" sz="quarter" idx="5"/>
          </p:nvPr>
        </p:nvSpPr>
        <p:spPr/>
        <p:txBody>
          <a:bodyPr/>
          <a:lstStyle/>
          <a:p>
            <a:fld id="{C46D2793-BD44-409A-83A8-D2218726A1D6}" type="slidenum">
              <a:rPr lang="en-US" smtClean="0"/>
              <a:t>2</a:t>
            </a:fld>
            <a:endParaRPr lang="en-US"/>
          </a:p>
        </p:txBody>
      </p:sp>
    </p:spTree>
    <p:extLst>
      <p:ext uri="{BB962C8B-B14F-4D97-AF65-F5344CB8AC3E}">
        <p14:creationId xmlns:p14="http://schemas.microsoft.com/office/powerpoint/2010/main" val="130290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CJA attorneys must contact the PACER Service Center to request CJA privileges be added to their upgraded PACER account.</a:t>
            </a:r>
          </a:p>
          <a:p>
            <a:endParaRPr lang="en-US" dirty="0"/>
          </a:p>
          <a:p>
            <a:r>
              <a:rPr lang="en-US" dirty="0"/>
              <a:t>The attorney must provide their name, username, and the account number of their upgraded PACER account. This information can be found by logging into “Manage My Account” at www.pacer.gov. The attorney will need to provide the district in which they have been appointed as a CJA attorney.</a:t>
            </a:r>
          </a:p>
          <a:p>
            <a:endParaRPr lang="en-US" dirty="0"/>
          </a:p>
          <a:p>
            <a:r>
              <a:rPr lang="en-US" dirty="0"/>
              <a:t>The PACER Service Center will send the attorney an email with instructions on how to proceed.</a:t>
            </a:r>
          </a:p>
        </p:txBody>
      </p:sp>
      <p:sp>
        <p:nvSpPr>
          <p:cNvPr id="4" name="Slide Number Placeholder 3"/>
          <p:cNvSpPr>
            <a:spLocks noGrp="1"/>
          </p:cNvSpPr>
          <p:nvPr>
            <p:ph type="sldNum" sz="quarter" idx="5"/>
          </p:nvPr>
        </p:nvSpPr>
        <p:spPr/>
        <p:txBody>
          <a:bodyPr/>
          <a:lstStyle/>
          <a:p>
            <a:fld id="{C46D2793-BD44-409A-83A8-D2218726A1D6}" type="slidenum">
              <a:rPr lang="en-US" smtClean="0"/>
              <a:t>3</a:t>
            </a:fld>
            <a:endParaRPr lang="en-US"/>
          </a:p>
        </p:txBody>
      </p:sp>
    </p:spTree>
    <p:extLst>
      <p:ext uri="{BB962C8B-B14F-4D97-AF65-F5344CB8AC3E}">
        <p14:creationId xmlns:p14="http://schemas.microsoft.com/office/powerpoint/2010/main" val="377959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Newly appointed CJA attorneys with an existing PACER account must contact the PACER Service Center to request CJA privileges be added to their upgraded PACER account.</a:t>
            </a:r>
          </a:p>
          <a:p>
            <a:endParaRPr lang="en-US" dirty="0"/>
          </a:p>
          <a:p>
            <a:r>
              <a:rPr lang="en-US" dirty="0"/>
              <a:t>The attorney must provide their name, username, and the account number of their upgraded PACER account. This information can be found by logging into “Manage My Account” at www.pacer.gov. The attorney will need to provide the district in which they have been appointed as a CJA attorney.</a:t>
            </a:r>
          </a:p>
          <a:p>
            <a:endParaRPr lang="en-US" dirty="0"/>
          </a:p>
          <a:p>
            <a:r>
              <a:rPr lang="en-US" dirty="0"/>
              <a:t>The PACER Service Center will send the attorney an email with the CJA acknowledgement and instructions for exempt usage. The attorney must reply acknowledging the acceptance and understanding of the terms of use. CJA privileges will not be activated until the attorney acknowledges the terms of use.</a:t>
            </a:r>
          </a:p>
          <a:p>
            <a:endParaRPr lang="en-US" dirty="0"/>
          </a:p>
          <a:p>
            <a:r>
              <a:rPr lang="en-US" sz="1200" b="0" i="0" u="none" strike="noStrike" kern="1200" baseline="0" dirty="0">
                <a:solidFill>
                  <a:schemeClr val="tx1"/>
                </a:solidFill>
                <a:latin typeface="+mn-lt"/>
                <a:ea typeface="+mn-ea"/>
                <a:cs typeface="+mn-cs"/>
              </a:rPr>
              <a:t>Upon receipt of acknowledgment, CJA privileges will be activated, and the Change PACER Exemption Status toggle in NextGen courts will be available.</a:t>
            </a:r>
            <a:endParaRPr lang="en-US" dirty="0"/>
          </a:p>
          <a:p>
            <a:endParaRPr lang="en-US" dirty="0"/>
          </a:p>
        </p:txBody>
      </p:sp>
      <p:sp>
        <p:nvSpPr>
          <p:cNvPr id="4" name="Slide Number Placeholder 3"/>
          <p:cNvSpPr>
            <a:spLocks noGrp="1"/>
          </p:cNvSpPr>
          <p:nvPr>
            <p:ph type="sldNum" sz="quarter" idx="5"/>
          </p:nvPr>
        </p:nvSpPr>
        <p:spPr/>
        <p:txBody>
          <a:bodyPr/>
          <a:lstStyle/>
          <a:p>
            <a:fld id="{C46D2793-BD44-409A-83A8-D2218726A1D6}" type="slidenum">
              <a:rPr lang="en-US" smtClean="0"/>
              <a:t>4</a:t>
            </a:fld>
            <a:endParaRPr lang="en-US"/>
          </a:p>
        </p:txBody>
      </p:sp>
    </p:spTree>
    <p:extLst>
      <p:ext uri="{BB962C8B-B14F-4D97-AF65-F5344CB8AC3E}">
        <p14:creationId xmlns:p14="http://schemas.microsoft.com/office/powerpoint/2010/main" val="375100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Newly appointed CJA attorneys with no PACER account must register for a PACER account at www.PACER.gov.</a:t>
            </a:r>
          </a:p>
          <a:p>
            <a:endParaRPr lang="en-US" dirty="0"/>
          </a:p>
          <a:p>
            <a:r>
              <a:rPr lang="en-US" sz="1200" b="0" i="0" u="none" strike="noStrike" kern="1200" baseline="0" dirty="0">
                <a:solidFill>
                  <a:schemeClr val="tx1"/>
                </a:solidFill>
                <a:latin typeface="+mn-lt"/>
                <a:ea typeface="+mn-ea"/>
                <a:cs typeface="+mn-cs"/>
              </a:rPr>
              <a:t>Complete all required fields on the registration. Select the check box indicating the account will be used by an attorney appointed to the CJA Attorney Panel in the Account Information section. After you select the check box, the attorney must select the jurisdiction where they have been appointed as a CJA attorney. </a:t>
            </a:r>
          </a:p>
          <a:p>
            <a:endParaRPr lang="en-US" sz="1200" b="0" i="0" u="none" strike="noStrike" kern="1200" baseline="0" dirty="0">
              <a:solidFill>
                <a:schemeClr val="tx1"/>
              </a:solidFill>
              <a:latin typeface="+mn-lt"/>
              <a:ea typeface="+mn-ea"/>
              <a:cs typeface="+mn-cs"/>
            </a:endParaRPr>
          </a:p>
          <a:p>
            <a:r>
              <a:rPr lang="en-US" dirty="0"/>
              <a:t>The PACER Service Center will send the attorney an email with the CJA acknowledgement and instructions for exempt usage. The attorney must reply acknowledging the acceptance and understanding of the terms of use. CJA privileges will not be activated until the attorney acknowledges the terms of use.</a:t>
            </a:r>
          </a:p>
          <a:p>
            <a:endParaRPr lang="en-US" dirty="0"/>
          </a:p>
          <a:p>
            <a:r>
              <a:rPr lang="en-US" sz="1200" b="0" i="0" u="none" strike="noStrike" kern="1200" baseline="0" dirty="0">
                <a:solidFill>
                  <a:schemeClr val="tx1"/>
                </a:solidFill>
                <a:latin typeface="+mn-lt"/>
                <a:ea typeface="+mn-ea"/>
                <a:cs typeface="+mn-cs"/>
              </a:rPr>
              <a:t>Upon receipt of acknowledgment, CJA privileges will be activated, and the Change PACER Exemption Status toggle in NextGen courts will be available.</a:t>
            </a:r>
            <a:endParaRPr lang="en-US" dirty="0"/>
          </a:p>
          <a:p>
            <a:endParaRPr lang="en-US" dirty="0"/>
          </a:p>
        </p:txBody>
      </p:sp>
      <p:sp>
        <p:nvSpPr>
          <p:cNvPr id="4" name="Slide Number Placeholder 3"/>
          <p:cNvSpPr>
            <a:spLocks noGrp="1"/>
          </p:cNvSpPr>
          <p:nvPr>
            <p:ph type="sldNum" sz="quarter" idx="5"/>
          </p:nvPr>
        </p:nvSpPr>
        <p:spPr/>
        <p:txBody>
          <a:bodyPr/>
          <a:lstStyle/>
          <a:p>
            <a:fld id="{C46D2793-BD44-409A-83A8-D2218726A1D6}" type="slidenum">
              <a:rPr lang="en-US" smtClean="0"/>
              <a:t>5</a:t>
            </a:fld>
            <a:endParaRPr lang="en-US"/>
          </a:p>
        </p:txBody>
      </p:sp>
    </p:spTree>
    <p:extLst>
      <p:ext uri="{BB962C8B-B14F-4D97-AF65-F5344CB8AC3E}">
        <p14:creationId xmlns:p14="http://schemas.microsoft.com/office/powerpoint/2010/main" val="335285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and other NextGen Resources can be found on the court’s intranet page.</a:t>
            </a:r>
          </a:p>
          <a:p>
            <a:endParaRPr lang="en-US" dirty="0"/>
          </a:p>
          <a:p>
            <a:r>
              <a:rPr lang="en-US" dirty="0"/>
              <a:t>Submit a KACE – Service Desk request for help with NextGen CM/ECF. </a:t>
            </a:r>
          </a:p>
          <a:p>
            <a:endParaRPr lang="en-US" dirty="0"/>
          </a:p>
          <a:p>
            <a:r>
              <a:rPr lang="en-US" dirty="0"/>
              <a:t>Direct the public to the court’s internet page to access NextGen CM/ECF information.</a:t>
            </a:r>
          </a:p>
        </p:txBody>
      </p:sp>
      <p:sp>
        <p:nvSpPr>
          <p:cNvPr id="4" name="Slide Number Placeholder 3"/>
          <p:cNvSpPr>
            <a:spLocks noGrp="1"/>
          </p:cNvSpPr>
          <p:nvPr>
            <p:ph type="sldNum" sz="quarter" idx="5"/>
          </p:nvPr>
        </p:nvSpPr>
        <p:spPr/>
        <p:txBody>
          <a:bodyPr/>
          <a:lstStyle/>
          <a:p>
            <a:fld id="{8D80EE06-C9AF-4F12-BC15-03284CE39522}" type="slidenum">
              <a:rPr lang="en-US" smtClean="0"/>
              <a:t>6</a:t>
            </a:fld>
            <a:endParaRPr lang="en-US"/>
          </a:p>
        </p:txBody>
      </p:sp>
    </p:spTree>
    <p:extLst>
      <p:ext uri="{BB962C8B-B14F-4D97-AF65-F5344CB8AC3E}">
        <p14:creationId xmlns:p14="http://schemas.microsoft.com/office/powerpoint/2010/main" val="328838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09AF8-CDB0-4947-8A06-2F5D60596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D953B-1E5B-4F5D-B36C-DD5B9C0A7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B5FA6B-E5B2-4521-B582-8B4F4C2C9C4C}"/>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5" name="Footer Placeholder 4">
            <a:extLst>
              <a:ext uri="{FF2B5EF4-FFF2-40B4-BE49-F238E27FC236}">
                <a16:creationId xmlns:a16="http://schemas.microsoft.com/office/drawing/2014/main" id="{ED00E398-9283-417B-8D35-6A89FF24C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4D175-3960-448B-BD93-7F1B535BC4F7}"/>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85328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AD82-FA2F-496D-BA4E-22C2A8197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B0BD2-8684-4961-A175-EF940D6E8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77A58-AC94-4F27-B078-6335CAAF32DF}"/>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5" name="Footer Placeholder 4">
            <a:extLst>
              <a:ext uri="{FF2B5EF4-FFF2-40B4-BE49-F238E27FC236}">
                <a16:creationId xmlns:a16="http://schemas.microsoft.com/office/drawing/2014/main" id="{2E297643-1CAA-4E64-839D-9BC08D7EA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FFE4-6137-47D1-AD7F-A2491B27B00B}"/>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148542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AA6C8-EE49-4939-8E11-D67E39602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BC3C5-9DB3-4E14-8AEB-939901488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1AAAB-78D4-45B0-9A61-6DFCA2784F56}"/>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5" name="Footer Placeholder 4">
            <a:extLst>
              <a:ext uri="{FF2B5EF4-FFF2-40B4-BE49-F238E27FC236}">
                <a16:creationId xmlns:a16="http://schemas.microsoft.com/office/drawing/2014/main" id="{4148E8C0-D0C6-49E6-BC50-A055897AC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595F1-2B36-457D-8A08-E1DCEBA01957}"/>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362921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19EF-DD6E-4FD5-9E6D-E711111ED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55571-7AF5-476C-9E18-09B7DB35A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96187-8DEE-4AE0-8B2D-88F1859CD0F1}"/>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5" name="Footer Placeholder 4">
            <a:extLst>
              <a:ext uri="{FF2B5EF4-FFF2-40B4-BE49-F238E27FC236}">
                <a16:creationId xmlns:a16="http://schemas.microsoft.com/office/drawing/2014/main" id="{2BDF779C-CF5F-4C1C-98FC-22D2B9CA5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CE1C4-BB5A-4D15-A465-CCD8B75E876C}"/>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23720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DC6D-63A0-4077-A5A8-E95F8FED9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903E1-31ED-4D9F-A79E-CB9FE83B5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C610E-42E3-4908-BE8B-00775FE0A8F4}"/>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5" name="Footer Placeholder 4">
            <a:extLst>
              <a:ext uri="{FF2B5EF4-FFF2-40B4-BE49-F238E27FC236}">
                <a16:creationId xmlns:a16="http://schemas.microsoft.com/office/drawing/2014/main" id="{EFFE23A1-6F4A-4DDA-80B6-6F1AF4244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E47F7-415A-488F-9C3E-D93EC869471E}"/>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339948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6718-F08D-4478-8AB7-B38C544E0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FE023-18DF-4CEC-9D7B-5420D4FD0C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084B8D-AB33-4A28-9343-AC7C479681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3460E5-B5FD-4E1D-BD32-F156E8AD408F}"/>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6" name="Footer Placeholder 5">
            <a:extLst>
              <a:ext uri="{FF2B5EF4-FFF2-40B4-BE49-F238E27FC236}">
                <a16:creationId xmlns:a16="http://schemas.microsoft.com/office/drawing/2014/main" id="{EFA5F062-6A73-4F03-ABF0-F8FFDFA5E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E50FA-9120-46AC-A8F7-CAD30D16F11D}"/>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316675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EB0B-A6BC-4D9D-B3B3-21C52F9C97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BFC25A-2ADD-4FF1-8F51-5E8EA4A41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594B2-1F01-4CA1-BEBD-A73CD8EE2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52803-3F63-41A2-9153-07EFD2A47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4FE84-9B75-4EB0-9141-915104AA0E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C69D8-0716-4BDA-BEFA-80F09F13A8DE}"/>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8" name="Footer Placeholder 7">
            <a:extLst>
              <a:ext uri="{FF2B5EF4-FFF2-40B4-BE49-F238E27FC236}">
                <a16:creationId xmlns:a16="http://schemas.microsoft.com/office/drawing/2014/main" id="{F216FD11-A0F9-41AF-9DEE-0D847CCCE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249608-81E5-4B4D-B09B-A8405443FC38}"/>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159924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41DB-B3D3-42B2-9AC3-C85556B5B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AED4F-A03D-46B4-84D1-E53CD1E66ADC}"/>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4" name="Footer Placeholder 3">
            <a:extLst>
              <a:ext uri="{FF2B5EF4-FFF2-40B4-BE49-F238E27FC236}">
                <a16:creationId xmlns:a16="http://schemas.microsoft.com/office/drawing/2014/main" id="{4DCDBE64-3289-4558-A8EC-27CEB0FBC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BAD21-4815-4D4B-BEC2-6DF3318CFDFF}"/>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107087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659B5-EFF6-406E-8C56-A4F96ECE6584}"/>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3" name="Footer Placeholder 2">
            <a:extLst>
              <a:ext uri="{FF2B5EF4-FFF2-40B4-BE49-F238E27FC236}">
                <a16:creationId xmlns:a16="http://schemas.microsoft.com/office/drawing/2014/main" id="{1710BB46-509A-4DE3-87B0-9CA3040DE2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E438C9-3E91-4B3A-9AC6-719B30B9CB62}"/>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289060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9F17-D988-4F3E-A53D-F204958BE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DF571A-38FC-4EAB-A106-229BD4146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596906-5D2B-4FA5-A48A-031837CE3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1405F-2843-4113-9961-B33A1797FE08}"/>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6" name="Footer Placeholder 5">
            <a:extLst>
              <a:ext uri="{FF2B5EF4-FFF2-40B4-BE49-F238E27FC236}">
                <a16:creationId xmlns:a16="http://schemas.microsoft.com/office/drawing/2014/main" id="{BFFA70EF-592E-44EE-A6C4-AA56D134E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2959C-6F9E-4ABA-A0D7-BA54BC444014}"/>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251752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539B-96E0-4F35-9814-F6075E7BB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A29F2A-D5EC-41E1-9F4A-8B36001CD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66ECE6-6646-473D-9D93-A04811027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EC669-61E8-49C5-9026-3717098B88C1}"/>
              </a:ext>
            </a:extLst>
          </p:cNvPr>
          <p:cNvSpPr>
            <a:spLocks noGrp="1"/>
          </p:cNvSpPr>
          <p:nvPr>
            <p:ph type="dt" sz="half" idx="10"/>
          </p:nvPr>
        </p:nvSpPr>
        <p:spPr/>
        <p:txBody>
          <a:bodyPr/>
          <a:lstStyle/>
          <a:p>
            <a:fld id="{D34E31DE-CB90-4976-9DEC-FFBD5BFF1A8A}" type="datetimeFigureOut">
              <a:rPr lang="en-US" smtClean="0"/>
              <a:t>2/1/2022</a:t>
            </a:fld>
            <a:endParaRPr lang="en-US"/>
          </a:p>
        </p:txBody>
      </p:sp>
      <p:sp>
        <p:nvSpPr>
          <p:cNvPr id="6" name="Footer Placeholder 5">
            <a:extLst>
              <a:ext uri="{FF2B5EF4-FFF2-40B4-BE49-F238E27FC236}">
                <a16:creationId xmlns:a16="http://schemas.microsoft.com/office/drawing/2014/main" id="{A7ECD422-14ED-4B0E-A1E4-0FD2E39B2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2912F-0348-4E9A-9550-5949A5833539}"/>
              </a:ext>
            </a:extLst>
          </p:cNvPr>
          <p:cNvSpPr>
            <a:spLocks noGrp="1"/>
          </p:cNvSpPr>
          <p:nvPr>
            <p:ph type="sldNum" sz="quarter" idx="12"/>
          </p:nvPr>
        </p:nvSpPr>
        <p:spPr/>
        <p:txBody>
          <a:bodyPr/>
          <a:lstStyle/>
          <a:p>
            <a:fld id="{F4083B4E-A647-4784-8764-2AEC20B1A409}" type="slidenum">
              <a:rPr lang="en-US" smtClean="0"/>
              <a:t>‹#›</a:t>
            </a:fld>
            <a:endParaRPr lang="en-US"/>
          </a:p>
        </p:txBody>
      </p:sp>
    </p:spTree>
    <p:extLst>
      <p:ext uri="{BB962C8B-B14F-4D97-AF65-F5344CB8AC3E}">
        <p14:creationId xmlns:p14="http://schemas.microsoft.com/office/powerpoint/2010/main" val="196879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A3A8E-D798-40C9-A98E-DF6A284F1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11417-8C1C-4675-9B41-F0A201D6C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5FFF-3293-45CD-B7FF-6286A1E7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E31DE-CB90-4976-9DEC-FFBD5BFF1A8A}" type="datetimeFigureOut">
              <a:rPr lang="en-US" smtClean="0"/>
              <a:t>2/1/2022</a:t>
            </a:fld>
            <a:endParaRPr lang="en-US"/>
          </a:p>
        </p:txBody>
      </p:sp>
      <p:sp>
        <p:nvSpPr>
          <p:cNvPr id="5" name="Footer Placeholder 4">
            <a:extLst>
              <a:ext uri="{FF2B5EF4-FFF2-40B4-BE49-F238E27FC236}">
                <a16:creationId xmlns:a16="http://schemas.microsoft.com/office/drawing/2014/main" id="{DADBFBD5-9CBC-4787-AC1B-0CC97C486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EA5EA-45EC-4996-96D9-5E606F343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83B4E-A647-4784-8764-2AEC20B1A409}" type="slidenum">
              <a:rPr lang="en-US" smtClean="0"/>
              <a:t>‹#›</a:t>
            </a:fld>
            <a:endParaRPr lang="en-US"/>
          </a:p>
        </p:txBody>
      </p:sp>
    </p:spTree>
    <p:extLst>
      <p:ext uri="{BB962C8B-B14F-4D97-AF65-F5344CB8AC3E}">
        <p14:creationId xmlns:p14="http://schemas.microsoft.com/office/powerpoint/2010/main" val="2283753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1.jpeg"/><Relationship Id="rId7" Type="http://schemas.openxmlformats.org/officeDocument/2006/relationships/image" Target="../media/image12.tm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tmp"/><Relationship Id="rId5" Type="http://schemas.openxmlformats.org/officeDocument/2006/relationships/image" Target="../media/image10.png"/><Relationship Id="rId4" Type="http://schemas.openxmlformats.org/officeDocument/2006/relationships/hyperlink" Target="https://www.flmd.uscourts.gov/" TargetMode="External"/><Relationship Id="rId9"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7B01DE-B3C7-4BB9-9219-5FE32286896B}"/>
              </a:ext>
            </a:extLst>
          </p:cNvPr>
          <p:cNvPicPr>
            <a:picLocks noChangeAspect="1"/>
          </p:cNvPicPr>
          <p:nvPr/>
        </p:nvPicPr>
        <p:blipFill>
          <a:blip r:embed="rId4"/>
          <a:stretch>
            <a:fillRect/>
          </a:stretch>
        </p:blipFill>
        <p:spPr>
          <a:xfrm>
            <a:off x="9177019" y="6448743"/>
            <a:ext cx="419100" cy="371475"/>
          </a:xfrm>
          <a:prstGeom prst="rect">
            <a:avLst/>
          </a:prstGeom>
        </p:spPr>
      </p:pic>
      <p:pic>
        <p:nvPicPr>
          <p:cNvPr id="4100" name="Picture 4" descr="Home">
            <a:extLst>
              <a:ext uri="{FF2B5EF4-FFF2-40B4-BE49-F238E27FC236}">
                <a16:creationId xmlns:a16="http://schemas.microsoft.com/office/drawing/2014/main" id="{E461DFE1-8CE5-4B24-8CAB-A858F9FEA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924" y="84034"/>
            <a:ext cx="6689931" cy="668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3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endParaRPr lang="en-US" b="1" dirty="0">
              <a:solidFill>
                <a:schemeClr val="bg1"/>
              </a:solidFill>
              <a:latin typeface="+mn-lt"/>
            </a:endParaRP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5"/>
            <a:ext cx="12192000" cy="6858000"/>
          </a:xfrm>
          <a:prstGeom prst="rect">
            <a:avLst/>
          </a:prstGeom>
        </p:spPr>
      </p:pic>
      <p:sp>
        <p:nvSpPr>
          <p:cNvPr id="16" name="TextBox 15">
            <a:extLst>
              <a:ext uri="{FF2B5EF4-FFF2-40B4-BE49-F238E27FC236}">
                <a16:creationId xmlns:a16="http://schemas.microsoft.com/office/drawing/2014/main" id="{2C2EAEE8-083F-4BBF-B2A5-1963FB29A599}"/>
              </a:ext>
            </a:extLst>
          </p:cNvPr>
          <p:cNvSpPr txBox="1"/>
          <p:nvPr/>
        </p:nvSpPr>
        <p:spPr>
          <a:xfrm>
            <a:off x="1114425" y="589228"/>
            <a:ext cx="9553575" cy="2308324"/>
          </a:xfrm>
          <a:prstGeom prst="rect">
            <a:avLst/>
          </a:prstGeom>
          <a:no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CJA Activating Privileges</a:t>
            </a:r>
            <a:endParaRPr lang="en-US" sz="28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4A724C9-68CB-49D7-9C95-722BECEB58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94618" y="5011705"/>
            <a:ext cx="1524003" cy="1522615"/>
          </a:xfrm>
          <a:prstGeom prst="rect">
            <a:avLst/>
          </a:prstGeom>
        </p:spPr>
      </p:pic>
      <p:sp>
        <p:nvSpPr>
          <p:cNvPr id="5" name="TextBox 4">
            <a:extLst>
              <a:ext uri="{FF2B5EF4-FFF2-40B4-BE49-F238E27FC236}">
                <a16:creationId xmlns:a16="http://schemas.microsoft.com/office/drawing/2014/main" id="{25AB84FD-E11F-448E-87A2-9C7811BFD1B9}"/>
              </a:ext>
            </a:extLst>
          </p:cNvPr>
          <p:cNvSpPr txBox="1"/>
          <p:nvPr/>
        </p:nvSpPr>
        <p:spPr>
          <a:xfrm>
            <a:off x="185789" y="2924419"/>
            <a:ext cx="3081806" cy="584775"/>
          </a:xfrm>
          <a:prstGeom prst="rect">
            <a:avLst/>
          </a:prstGeom>
          <a:noFill/>
        </p:spPr>
        <p:txBody>
          <a:bodyPr wrap="none" rtlCol="0">
            <a:spAutoFit/>
          </a:bodyPr>
          <a:lstStyle/>
          <a:p>
            <a:r>
              <a:rPr lang="en-US" sz="3200" dirty="0">
                <a:solidFill>
                  <a:schemeClr val="bg1"/>
                </a:solidFill>
              </a:rPr>
              <a:t>CJA related work:</a:t>
            </a:r>
            <a:endParaRPr lang="en-US" dirty="0">
              <a:solidFill>
                <a:schemeClr val="bg1"/>
              </a:solidFill>
            </a:endParaRPr>
          </a:p>
        </p:txBody>
      </p:sp>
      <p:sp>
        <p:nvSpPr>
          <p:cNvPr id="9" name="TextBox 8">
            <a:extLst>
              <a:ext uri="{FF2B5EF4-FFF2-40B4-BE49-F238E27FC236}">
                <a16:creationId xmlns:a16="http://schemas.microsoft.com/office/drawing/2014/main" id="{C7387779-625A-466F-9E9F-418EC8C116A5}"/>
              </a:ext>
            </a:extLst>
          </p:cNvPr>
          <p:cNvSpPr txBox="1"/>
          <p:nvPr/>
        </p:nvSpPr>
        <p:spPr>
          <a:xfrm>
            <a:off x="3267595" y="2927512"/>
            <a:ext cx="4363695" cy="584775"/>
          </a:xfrm>
          <a:prstGeom prst="rect">
            <a:avLst/>
          </a:prstGeom>
          <a:noFill/>
        </p:spPr>
        <p:txBody>
          <a:bodyPr wrap="none" rtlCol="0">
            <a:spAutoFit/>
          </a:bodyPr>
          <a:lstStyle/>
          <a:p>
            <a:r>
              <a:rPr lang="en-US" sz="3200" dirty="0">
                <a:solidFill>
                  <a:schemeClr val="bg1"/>
                </a:solidFill>
              </a:rPr>
              <a:t>exempt from PACER fees.</a:t>
            </a:r>
            <a:endParaRPr lang="en-US" dirty="0">
              <a:solidFill>
                <a:schemeClr val="bg1"/>
              </a:solidFill>
            </a:endParaRPr>
          </a:p>
        </p:txBody>
      </p:sp>
      <p:sp>
        <p:nvSpPr>
          <p:cNvPr id="18" name="Oval 17">
            <a:extLst>
              <a:ext uri="{FF2B5EF4-FFF2-40B4-BE49-F238E27FC236}">
                <a16:creationId xmlns:a16="http://schemas.microsoft.com/office/drawing/2014/main" id="{5B8F4D20-6C55-409B-B64F-303B3958592A}"/>
              </a:ext>
            </a:extLst>
          </p:cNvPr>
          <p:cNvSpPr/>
          <p:nvPr/>
        </p:nvSpPr>
        <p:spPr>
          <a:xfrm>
            <a:off x="1464688" y="5397343"/>
            <a:ext cx="2536278" cy="11731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a:extLst>
              <a:ext uri="{FF2B5EF4-FFF2-40B4-BE49-F238E27FC236}">
                <a16:creationId xmlns:a16="http://schemas.microsoft.com/office/drawing/2014/main" id="{9A481245-7106-4266-9E79-31EFFB90333E}"/>
              </a:ext>
            </a:extLst>
          </p:cNvPr>
          <p:cNvSpPr/>
          <p:nvPr/>
        </p:nvSpPr>
        <p:spPr>
          <a:xfrm>
            <a:off x="1466734" y="5555318"/>
            <a:ext cx="924448" cy="842944"/>
          </a:xfrm>
          <a:prstGeom prst="flowChart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0A7B2456-55CB-4B22-A213-E8E9F19CBA1B}"/>
              </a:ext>
            </a:extLst>
          </p:cNvPr>
          <p:cNvSpPr/>
          <p:nvPr/>
        </p:nvSpPr>
        <p:spPr>
          <a:xfrm>
            <a:off x="3076518" y="5570381"/>
            <a:ext cx="924448" cy="842944"/>
          </a:xfrm>
          <a:prstGeom prst="flowChart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4D36C9F-9584-40EB-9281-008B49E1296B}"/>
              </a:ext>
            </a:extLst>
          </p:cNvPr>
          <p:cNvSpPr txBox="1"/>
          <p:nvPr/>
        </p:nvSpPr>
        <p:spPr>
          <a:xfrm>
            <a:off x="240252" y="5763809"/>
            <a:ext cx="1290546" cy="369332"/>
          </a:xfrm>
          <a:prstGeom prst="rect">
            <a:avLst/>
          </a:prstGeom>
          <a:noFill/>
        </p:spPr>
        <p:txBody>
          <a:bodyPr wrap="none" rtlCol="0">
            <a:spAutoFit/>
          </a:bodyPr>
          <a:lstStyle/>
          <a:p>
            <a:r>
              <a:rPr lang="en-US" b="1" dirty="0">
                <a:solidFill>
                  <a:schemeClr val="bg1"/>
                </a:solidFill>
              </a:rPr>
              <a:t>CJA Exempt</a:t>
            </a:r>
          </a:p>
        </p:txBody>
      </p:sp>
      <p:sp>
        <p:nvSpPr>
          <p:cNvPr id="22" name="TextBox 21">
            <a:extLst>
              <a:ext uri="{FF2B5EF4-FFF2-40B4-BE49-F238E27FC236}">
                <a16:creationId xmlns:a16="http://schemas.microsoft.com/office/drawing/2014/main" id="{7CFB7466-37D7-4E3D-B7B6-D1F0F6362ADD}"/>
              </a:ext>
            </a:extLst>
          </p:cNvPr>
          <p:cNvSpPr txBox="1"/>
          <p:nvPr/>
        </p:nvSpPr>
        <p:spPr>
          <a:xfrm>
            <a:off x="4000966" y="5807187"/>
            <a:ext cx="1813125" cy="369332"/>
          </a:xfrm>
          <a:prstGeom prst="rect">
            <a:avLst/>
          </a:prstGeom>
          <a:noFill/>
        </p:spPr>
        <p:txBody>
          <a:bodyPr wrap="none" rtlCol="0">
            <a:spAutoFit/>
          </a:bodyPr>
          <a:lstStyle/>
          <a:p>
            <a:r>
              <a:rPr lang="en-US" b="1" dirty="0">
                <a:solidFill>
                  <a:schemeClr val="bg1"/>
                </a:solidFill>
              </a:rPr>
              <a:t>CJA Non -Exempt</a:t>
            </a:r>
          </a:p>
        </p:txBody>
      </p:sp>
      <p:sp>
        <p:nvSpPr>
          <p:cNvPr id="23" name="Arrow: Left-Right 22">
            <a:extLst>
              <a:ext uri="{FF2B5EF4-FFF2-40B4-BE49-F238E27FC236}">
                <a16:creationId xmlns:a16="http://schemas.microsoft.com/office/drawing/2014/main" id="{2CF22530-8E13-4A5D-9E09-B6069AD686E9}"/>
              </a:ext>
            </a:extLst>
          </p:cNvPr>
          <p:cNvSpPr/>
          <p:nvPr/>
        </p:nvSpPr>
        <p:spPr>
          <a:xfrm>
            <a:off x="2391183" y="5756337"/>
            <a:ext cx="685335" cy="44090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76E2299-7C85-41F4-A8A2-7D41CBCF49A6}"/>
              </a:ext>
            </a:extLst>
          </p:cNvPr>
          <p:cNvSpPr txBox="1"/>
          <p:nvPr/>
        </p:nvSpPr>
        <p:spPr>
          <a:xfrm>
            <a:off x="571577" y="4306772"/>
            <a:ext cx="3089372" cy="523220"/>
          </a:xfrm>
          <a:prstGeom prst="rect">
            <a:avLst/>
          </a:prstGeom>
          <a:noFill/>
        </p:spPr>
        <p:txBody>
          <a:bodyPr wrap="none" rtlCol="0">
            <a:spAutoFit/>
          </a:bodyPr>
          <a:lstStyle/>
          <a:p>
            <a:r>
              <a:rPr lang="en-US" sz="2800" dirty="0">
                <a:solidFill>
                  <a:schemeClr val="bg1"/>
                </a:solidFill>
              </a:rPr>
              <a:t>CJA Toggle Feature </a:t>
            </a:r>
            <a:endParaRPr lang="en-US" sz="2000" dirty="0">
              <a:solidFill>
                <a:schemeClr val="bg1"/>
              </a:solidFill>
            </a:endParaRPr>
          </a:p>
        </p:txBody>
      </p:sp>
      <p:sp>
        <p:nvSpPr>
          <p:cNvPr id="26" name="TextBox 25">
            <a:extLst>
              <a:ext uri="{FF2B5EF4-FFF2-40B4-BE49-F238E27FC236}">
                <a16:creationId xmlns:a16="http://schemas.microsoft.com/office/drawing/2014/main" id="{0C95495B-CCE0-46C6-A03F-3E6613DA2FA0}"/>
              </a:ext>
            </a:extLst>
          </p:cNvPr>
          <p:cNvSpPr txBox="1"/>
          <p:nvPr/>
        </p:nvSpPr>
        <p:spPr>
          <a:xfrm>
            <a:off x="5184949" y="3593824"/>
            <a:ext cx="6873074" cy="369332"/>
          </a:xfrm>
          <a:prstGeom prst="rect">
            <a:avLst/>
          </a:prstGeom>
          <a:noFill/>
        </p:spPr>
        <p:txBody>
          <a:bodyPr wrap="square" rtlCol="0">
            <a:spAutoFit/>
          </a:bodyPr>
          <a:lstStyle/>
          <a:p>
            <a:r>
              <a:rPr lang="en-US" dirty="0">
                <a:solidFill>
                  <a:schemeClr val="bg1"/>
                </a:solidFill>
              </a:rPr>
              <a:t>-Existing CJA attorney with a PACER exempt account in a NextGen court</a:t>
            </a:r>
          </a:p>
        </p:txBody>
      </p:sp>
      <p:sp>
        <p:nvSpPr>
          <p:cNvPr id="28" name="TextBox 27">
            <a:extLst>
              <a:ext uri="{FF2B5EF4-FFF2-40B4-BE49-F238E27FC236}">
                <a16:creationId xmlns:a16="http://schemas.microsoft.com/office/drawing/2014/main" id="{2F59D8AF-5107-498E-9705-3985E4651932}"/>
              </a:ext>
            </a:extLst>
          </p:cNvPr>
          <p:cNvSpPr txBox="1"/>
          <p:nvPr/>
        </p:nvSpPr>
        <p:spPr>
          <a:xfrm>
            <a:off x="5184949" y="4040075"/>
            <a:ext cx="6873074" cy="369332"/>
          </a:xfrm>
          <a:prstGeom prst="rect">
            <a:avLst/>
          </a:prstGeom>
          <a:noFill/>
        </p:spPr>
        <p:txBody>
          <a:bodyPr wrap="square" rtlCol="0">
            <a:spAutoFit/>
          </a:bodyPr>
          <a:lstStyle/>
          <a:p>
            <a:r>
              <a:rPr lang="en-US" dirty="0">
                <a:solidFill>
                  <a:schemeClr val="bg1"/>
                </a:solidFill>
              </a:rPr>
              <a:t>-Newly appointment CJA attorney with an existing PACER account</a:t>
            </a:r>
          </a:p>
        </p:txBody>
      </p:sp>
      <p:sp>
        <p:nvSpPr>
          <p:cNvPr id="29" name="TextBox 28">
            <a:extLst>
              <a:ext uri="{FF2B5EF4-FFF2-40B4-BE49-F238E27FC236}">
                <a16:creationId xmlns:a16="http://schemas.microsoft.com/office/drawing/2014/main" id="{B72BE0FD-BFA4-46E2-B268-F74D743BFC8F}"/>
              </a:ext>
            </a:extLst>
          </p:cNvPr>
          <p:cNvSpPr txBox="1"/>
          <p:nvPr/>
        </p:nvSpPr>
        <p:spPr>
          <a:xfrm>
            <a:off x="5184949" y="4510504"/>
            <a:ext cx="6873074" cy="369332"/>
          </a:xfrm>
          <a:prstGeom prst="rect">
            <a:avLst/>
          </a:prstGeom>
          <a:noFill/>
        </p:spPr>
        <p:txBody>
          <a:bodyPr wrap="square" rtlCol="0">
            <a:spAutoFit/>
          </a:bodyPr>
          <a:lstStyle/>
          <a:p>
            <a:r>
              <a:rPr lang="en-US" dirty="0">
                <a:solidFill>
                  <a:schemeClr val="bg1"/>
                </a:solidFill>
              </a:rPr>
              <a:t>-Newly appointed CJA attorney with no PACER account</a:t>
            </a:r>
          </a:p>
        </p:txBody>
      </p:sp>
      <p:sp>
        <p:nvSpPr>
          <p:cNvPr id="24" name="Flowchart: Connector 23">
            <a:extLst>
              <a:ext uri="{FF2B5EF4-FFF2-40B4-BE49-F238E27FC236}">
                <a16:creationId xmlns:a16="http://schemas.microsoft.com/office/drawing/2014/main" id="{B6B43C09-E8DD-466B-B26D-95644DF2B6BE}"/>
              </a:ext>
            </a:extLst>
          </p:cNvPr>
          <p:cNvSpPr/>
          <p:nvPr/>
        </p:nvSpPr>
        <p:spPr>
          <a:xfrm>
            <a:off x="1464687" y="5576906"/>
            <a:ext cx="924448" cy="842944"/>
          </a:xfrm>
          <a:prstGeom prst="flowChart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4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000"/>
                                        <p:tgtEl>
                                          <p:spTgt spid="5"/>
                                        </p:tgtEl>
                                      </p:cBhvr>
                                    </p:animEffect>
                                  </p:childTnLst>
                                </p:cTn>
                              </p:par>
                            </p:childTnLst>
                          </p:cTn>
                        </p:par>
                        <p:par>
                          <p:cTn id="20" fill="hold">
                            <p:stCondLst>
                              <p:cond delay="2000"/>
                            </p:stCondLst>
                            <p:childTnLst>
                              <p:par>
                                <p:cTn id="21" presetID="22" presetClass="entr" presetSubtype="8" fill="hold" nodeType="afterEffect">
                                  <p:stCondLst>
                                    <p:cond delay="25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1000"/>
                                        <p:tgtEl>
                                          <p:spTgt spid="21"/>
                                        </p:tgtEl>
                                      </p:cBhvr>
                                    </p:animEffect>
                                  </p:childTnLst>
                                </p:cTn>
                              </p:par>
                              <p:par>
                                <p:cTn id="34" presetID="6" presetClass="entr" presetSubtype="16"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1000"/>
                                        <p:tgtEl>
                                          <p:spTgt spid="22"/>
                                        </p:tgtEl>
                                      </p:cBhvr>
                                    </p:animEffect>
                                  </p:childTnLst>
                                </p:cTn>
                              </p:par>
                            </p:childTnLst>
                          </p:cTn>
                        </p:par>
                        <p:par>
                          <p:cTn id="37" fill="hold">
                            <p:stCondLst>
                              <p:cond delay="1500"/>
                            </p:stCondLst>
                            <p:childTnLst>
                              <p:par>
                                <p:cTn id="38" presetID="6"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1000"/>
                                        <p:tgtEl>
                                          <p:spTgt spid="18"/>
                                        </p:tgtEl>
                                      </p:cBhvr>
                                    </p:animEffect>
                                  </p:childTnLst>
                                </p:cTn>
                              </p:par>
                            </p:childTnLst>
                          </p:cTn>
                        </p:par>
                        <p:par>
                          <p:cTn id="41" fill="hold">
                            <p:stCondLst>
                              <p:cond delay="2500"/>
                            </p:stCondLst>
                            <p:childTnLst>
                              <p:par>
                                <p:cTn id="42" presetID="6"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1000"/>
                                        <p:tgtEl>
                                          <p:spTgt spid="19"/>
                                        </p:tgtEl>
                                      </p:cBhvr>
                                    </p:animEffect>
                                  </p:childTnLst>
                                  <p:subTnLst>
                                    <p:set>
                                      <p:cBhvr override="childStyle">
                                        <p:cTn dur="1" fill="hold" display="0" masterRel="sameClick" afterEffect="1">
                                          <p:stCondLst>
                                            <p:cond evt="end" delay="0">
                                              <p:tn val="42"/>
                                            </p:cond>
                                          </p:stCondLst>
                                        </p:cTn>
                                        <p:tgtEl>
                                          <p:spTgt spid="19"/>
                                        </p:tgtEl>
                                        <p:attrNameLst>
                                          <p:attrName>style.visibility</p:attrName>
                                        </p:attrNameLst>
                                      </p:cBhvr>
                                      <p:to>
                                        <p:strVal val="hidden"/>
                                      </p:to>
                                    </p:set>
                                  </p:sub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1000"/>
                                        <p:tgtEl>
                                          <p:spTgt spid="23"/>
                                        </p:tgtEl>
                                      </p:cBhvr>
                                    </p:animEffect>
                                  </p:childTnLst>
                                </p:cTn>
                              </p:par>
                            </p:childTnLst>
                          </p:cTn>
                        </p:par>
                        <p:par>
                          <p:cTn id="49" fill="hold">
                            <p:stCondLst>
                              <p:cond delay="4500"/>
                            </p:stCondLst>
                            <p:childTnLst>
                              <p:par>
                                <p:cTn id="50" presetID="6" presetClass="entr" presetSubtype="16" fill="remove"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1000"/>
                                        <p:tgtEl>
                                          <p:spTgt spid="20"/>
                                        </p:tgtEl>
                                      </p:cBhvr>
                                    </p:animEffect>
                                  </p:childTnLst>
                                </p:cTn>
                              </p:par>
                            </p:childTnLst>
                          </p:cTn>
                        </p:par>
                        <p:par>
                          <p:cTn id="53" fill="hold">
                            <p:stCondLst>
                              <p:cond delay="5500"/>
                            </p:stCondLst>
                            <p:childTnLst>
                              <p:par>
                                <p:cTn id="54" presetID="6" presetClass="entr" presetSubtype="1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ircle(in)">
                                      <p:cBhvr>
                                        <p:cTn id="56" dur="1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2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20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18" grpId="0" animBg="1"/>
      <p:bldP spid="19" grpId="0" animBg="1"/>
      <p:bldP spid="20" grpId="0" animBg="1"/>
      <p:bldP spid="21" grpId="0"/>
      <p:bldP spid="22" grpId="0"/>
      <p:bldP spid="23" grpId="0" animBg="1"/>
      <p:bldP spid="25" grpId="0"/>
      <p:bldP spid="26" grpId="0"/>
      <p:bldP spid="28" grpId="0"/>
      <p:bldP spid="29"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524000" y="524491"/>
            <a:ext cx="9423824"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Existing CJA Attorney with a PACER-Exempt Account</a:t>
            </a:r>
          </a:p>
        </p:txBody>
      </p:sp>
      <p:grpSp>
        <p:nvGrpSpPr>
          <p:cNvPr id="14" name="Group 13">
            <a:extLst>
              <a:ext uri="{FF2B5EF4-FFF2-40B4-BE49-F238E27FC236}">
                <a16:creationId xmlns:a16="http://schemas.microsoft.com/office/drawing/2014/main" id="{3CC8F509-A4C2-4454-8BD9-5B26F60843C3}"/>
              </a:ext>
            </a:extLst>
          </p:cNvPr>
          <p:cNvGrpSpPr/>
          <p:nvPr/>
        </p:nvGrpSpPr>
        <p:grpSpPr>
          <a:xfrm>
            <a:off x="2126827" y="2817815"/>
            <a:ext cx="8401050" cy="3303634"/>
            <a:chOff x="2035387" y="2933094"/>
            <a:chExt cx="8401050" cy="3303634"/>
          </a:xfrm>
        </p:grpSpPr>
        <p:pic>
          <p:nvPicPr>
            <p:cNvPr id="8" name="Picture 7">
              <a:extLst>
                <a:ext uri="{FF2B5EF4-FFF2-40B4-BE49-F238E27FC236}">
                  <a16:creationId xmlns:a16="http://schemas.microsoft.com/office/drawing/2014/main" id="{1D150788-DDD8-4482-A9BF-7073DFCAF3C7}"/>
                </a:ext>
              </a:extLst>
            </p:cNvPr>
            <p:cNvPicPr>
              <a:picLocks noChangeAspect="1"/>
            </p:cNvPicPr>
            <p:nvPr/>
          </p:nvPicPr>
          <p:blipFill>
            <a:blip r:embed="rId4"/>
            <a:stretch>
              <a:fillRect/>
            </a:stretch>
          </p:blipFill>
          <p:spPr>
            <a:xfrm>
              <a:off x="2035387" y="3360178"/>
              <a:ext cx="8401050" cy="2876550"/>
            </a:xfrm>
            <a:prstGeom prst="rect">
              <a:avLst/>
            </a:prstGeom>
          </p:spPr>
        </p:pic>
        <p:pic>
          <p:nvPicPr>
            <p:cNvPr id="9" name="Picture 8">
              <a:extLst>
                <a:ext uri="{FF2B5EF4-FFF2-40B4-BE49-F238E27FC236}">
                  <a16:creationId xmlns:a16="http://schemas.microsoft.com/office/drawing/2014/main" id="{F2A7C437-80C5-4A3C-9A73-BC632BE70623}"/>
                </a:ext>
              </a:extLst>
            </p:cNvPr>
            <p:cNvPicPr>
              <a:picLocks noChangeAspect="1"/>
            </p:cNvPicPr>
            <p:nvPr/>
          </p:nvPicPr>
          <p:blipFill>
            <a:blip r:embed="rId5"/>
            <a:stretch>
              <a:fillRect/>
            </a:stretch>
          </p:blipFill>
          <p:spPr>
            <a:xfrm>
              <a:off x="4371975" y="2933094"/>
              <a:ext cx="3448050" cy="295275"/>
            </a:xfrm>
            <a:prstGeom prst="rect">
              <a:avLst/>
            </a:prstGeom>
          </p:spPr>
        </p:pic>
      </p:grpSp>
      <p:sp>
        <p:nvSpPr>
          <p:cNvPr id="10" name="TextBox 9">
            <a:extLst>
              <a:ext uri="{FF2B5EF4-FFF2-40B4-BE49-F238E27FC236}">
                <a16:creationId xmlns:a16="http://schemas.microsoft.com/office/drawing/2014/main" id="{4ABAF40E-5D59-45C7-B6DE-9060A235F390}"/>
              </a:ext>
            </a:extLst>
          </p:cNvPr>
          <p:cNvSpPr txBox="1"/>
          <p:nvPr/>
        </p:nvSpPr>
        <p:spPr>
          <a:xfrm>
            <a:off x="1428750" y="1977390"/>
            <a:ext cx="9418320" cy="70788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Contact the PACER Service Center (PSC) at (800) 676-6856 or email them at</a:t>
            </a:r>
          </a:p>
          <a:p>
            <a:pPr algn="ctr"/>
            <a:r>
              <a:rPr lang="en-US" sz="2000">
                <a:solidFill>
                  <a:schemeClr val="accent5"/>
                </a:solidFill>
                <a:latin typeface="Arial" panose="020B0604020202020204" pitchFamily="34" charset="0"/>
                <a:cs typeface="Arial" panose="020B0604020202020204" pitchFamily="34" charset="0"/>
              </a:rPr>
              <a:t>pacer@psc.uscourts.gov</a:t>
            </a:r>
          </a:p>
        </p:txBody>
      </p:sp>
      <p:sp>
        <p:nvSpPr>
          <p:cNvPr id="15" name="TextBox 14">
            <a:extLst>
              <a:ext uri="{FF2B5EF4-FFF2-40B4-BE49-F238E27FC236}">
                <a16:creationId xmlns:a16="http://schemas.microsoft.com/office/drawing/2014/main" id="{57CEAA37-32A3-47C0-9BA1-EAE0C566CB80}"/>
              </a:ext>
            </a:extLst>
          </p:cNvPr>
          <p:cNvSpPr txBox="1"/>
          <p:nvPr/>
        </p:nvSpPr>
        <p:spPr>
          <a:xfrm>
            <a:off x="2514600" y="6251861"/>
            <a:ext cx="7600950"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The PSC will send you an email with instructions on how to proceed</a:t>
            </a:r>
          </a:p>
        </p:txBody>
      </p:sp>
      <p:sp>
        <p:nvSpPr>
          <p:cNvPr id="17" name="Arrow: Right 16">
            <a:extLst>
              <a:ext uri="{FF2B5EF4-FFF2-40B4-BE49-F238E27FC236}">
                <a16:creationId xmlns:a16="http://schemas.microsoft.com/office/drawing/2014/main" id="{BC784CB0-6D36-4E0E-9900-25BD692F87EE}"/>
              </a:ext>
            </a:extLst>
          </p:cNvPr>
          <p:cNvSpPr/>
          <p:nvPr/>
        </p:nvSpPr>
        <p:spPr>
          <a:xfrm>
            <a:off x="1304611" y="4224806"/>
            <a:ext cx="1041605" cy="63401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6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ppt_x</p:attrName>
                                        </p:attrNameLst>
                                      </p:cBhvr>
                                      <p:tavLst>
                                        <p:tav tm="0">
                                          <p:val>
                                            <p:strVal val="#ppt_x"/>
                                          </p:val>
                                        </p:tav>
                                        <p:tav tm="100000">
                                          <p:val>
                                            <p:strVal val="#ppt_x"/>
                                          </p:val>
                                        </p:tav>
                                      </p:tavLst>
                                    </p:anim>
                                    <p:anim calcmode="lin" valueType="num">
                                      <p:cBhvr>
                                        <p:cTn id="16"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ppt_x</p:attrName>
                                        </p:attrNameLst>
                                      </p:cBhvr>
                                      <p:tavLst>
                                        <p:tav tm="0">
                                          <p:val>
                                            <p:strVal val="#ppt_x"/>
                                          </p:val>
                                        </p:tav>
                                        <p:tav tm="100000">
                                          <p:val>
                                            <p:strVal val="#ppt_x"/>
                                          </p:val>
                                        </p:tav>
                                      </p:tavLst>
                                    </p:anim>
                                    <p:anim calcmode="lin" valueType="num">
                                      <p:cBhvr>
                                        <p:cTn id="23"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ppt_x</p:attrName>
                                        </p:attrNameLst>
                                      </p:cBhvr>
                                      <p:tavLst>
                                        <p:tav tm="0">
                                          <p:val>
                                            <p:strVal val="#ppt_x"/>
                                          </p:val>
                                        </p:tav>
                                        <p:tav tm="100000">
                                          <p:val>
                                            <p:strVal val="#ppt_x"/>
                                          </p:val>
                                        </p:tav>
                                      </p:tavLst>
                                    </p:anim>
                                    <p:anim calcmode="lin" valueType="num">
                                      <p:cBhvr>
                                        <p:cTn id="35"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5"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3963"/>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524000" y="524491"/>
            <a:ext cx="9423824"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Newly Appointed CJA Attorney with an Existing PACER Account</a:t>
            </a:r>
          </a:p>
        </p:txBody>
      </p:sp>
      <p:grpSp>
        <p:nvGrpSpPr>
          <p:cNvPr id="14" name="Group 13">
            <a:extLst>
              <a:ext uri="{FF2B5EF4-FFF2-40B4-BE49-F238E27FC236}">
                <a16:creationId xmlns:a16="http://schemas.microsoft.com/office/drawing/2014/main" id="{3CC8F509-A4C2-4454-8BD9-5B26F60843C3}"/>
              </a:ext>
            </a:extLst>
          </p:cNvPr>
          <p:cNvGrpSpPr/>
          <p:nvPr/>
        </p:nvGrpSpPr>
        <p:grpSpPr>
          <a:xfrm>
            <a:off x="2561167" y="2455069"/>
            <a:ext cx="7600103" cy="3051135"/>
            <a:chOff x="2035387" y="2933094"/>
            <a:chExt cx="8401050" cy="3303634"/>
          </a:xfrm>
        </p:grpSpPr>
        <p:pic>
          <p:nvPicPr>
            <p:cNvPr id="8" name="Picture 7">
              <a:extLst>
                <a:ext uri="{FF2B5EF4-FFF2-40B4-BE49-F238E27FC236}">
                  <a16:creationId xmlns:a16="http://schemas.microsoft.com/office/drawing/2014/main" id="{1D150788-DDD8-4482-A9BF-7073DFCAF3C7}"/>
                </a:ext>
              </a:extLst>
            </p:cNvPr>
            <p:cNvPicPr>
              <a:picLocks noChangeAspect="1"/>
            </p:cNvPicPr>
            <p:nvPr/>
          </p:nvPicPr>
          <p:blipFill>
            <a:blip r:embed="rId4"/>
            <a:stretch>
              <a:fillRect/>
            </a:stretch>
          </p:blipFill>
          <p:spPr>
            <a:xfrm>
              <a:off x="2035387" y="3360178"/>
              <a:ext cx="8401050" cy="2876550"/>
            </a:xfrm>
            <a:prstGeom prst="rect">
              <a:avLst/>
            </a:prstGeom>
          </p:spPr>
        </p:pic>
        <p:pic>
          <p:nvPicPr>
            <p:cNvPr id="9" name="Picture 8">
              <a:extLst>
                <a:ext uri="{FF2B5EF4-FFF2-40B4-BE49-F238E27FC236}">
                  <a16:creationId xmlns:a16="http://schemas.microsoft.com/office/drawing/2014/main" id="{F2A7C437-80C5-4A3C-9A73-BC632BE70623}"/>
                </a:ext>
              </a:extLst>
            </p:cNvPr>
            <p:cNvPicPr>
              <a:picLocks noChangeAspect="1"/>
            </p:cNvPicPr>
            <p:nvPr/>
          </p:nvPicPr>
          <p:blipFill>
            <a:blip r:embed="rId5"/>
            <a:stretch>
              <a:fillRect/>
            </a:stretch>
          </p:blipFill>
          <p:spPr>
            <a:xfrm>
              <a:off x="4371975" y="2933094"/>
              <a:ext cx="3448050" cy="295275"/>
            </a:xfrm>
            <a:prstGeom prst="rect">
              <a:avLst/>
            </a:prstGeom>
          </p:spPr>
        </p:pic>
      </p:grpSp>
      <p:sp>
        <p:nvSpPr>
          <p:cNvPr id="6" name="TextBox 5">
            <a:extLst>
              <a:ext uri="{FF2B5EF4-FFF2-40B4-BE49-F238E27FC236}">
                <a16:creationId xmlns:a16="http://schemas.microsoft.com/office/drawing/2014/main" id="{AA4E5473-069F-4042-8ABC-ACFB8B61E71E}"/>
              </a:ext>
            </a:extLst>
          </p:cNvPr>
          <p:cNvSpPr txBox="1"/>
          <p:nvPr/>
        </p:nvSpPr>
        <p:spPr>
          <a:xfrm>
            <a:off x="2057400" y="1771650"/>
            <a:ext cx="818388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Contact the PACER Service Center (PSC) at (800) 676-6856 or email them at</a:t>
            </a:r>
          </a:p>
          <a:p>
            <a:pPr algn="ctr"/>
            <a:r>
              <a:rPr lang="en-US">
                <a:solidFill>
                  <a:schemeClr val="accent5"/>
                </a:solidFill>
                <a:latin typeface="Arial" panose="020B0604020202020204" pitchFamily="34" charset="0"/>
                <a:cs typeface="Arial" panose="020B0604020202020204" pitchFamily="34" charset="0"/>
              </a:rPr>
              <a:t>pacer@psc.uscourts.gov</a:t>
            </a:r>
          </a:p>
        </p:txBody>
      </p:sp>
      <p:grpSp>
        <p:nvGrpSpPr>
          <p:cNvPr id="19" name="Group 18">
            <a:extLst>
              <a:ext uri="{FF2B5EF4-FFF2-40B4-BE49-F238E27FC236}">
                <a16:creationId xmlns:a16="http://schemas.microsoft.com/office/drawing/2014/main" id="{1CF12BB5-85A9-4585-BDCE-2C8AFFE6D38F}"/>
              </a:ext>
            </a:extLst>
          </p:cNvPr>
          <p:cNvGrpSpPr/>
          <p:nvPr/>
        </p:nvGrpSpPr>
        <p:grpSpPr>
          <a:xfrm>
            <a:off x="669075" y="5218397"/>
            <a:ext cx="6017475" cy="1361655"/>
            <a:chOff x="669075" y="5218397"/>
            <a:chExt cx="6017475" cy="1361655"/>
          </a:xfrm>
        </p:grpSpPr>
        <p:pic>
          <p:nvPicPr>
            <p:cNvPr id="15" name="Graphic 14" descr="Email with solid fill">
              <a:extLst>
                <a:ext uri="{FF2B5EF4-FFF2-40B4-BE49-F238E27FC236}">
                  <a16:creationId xmlns:a16="http://schemas.microsoft.com/office/drawing/2014/main" id="{F9C449F1-F26A-43BA-ABA2-7EED991272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075" y="5218397"/>
              <a:ext cx="1361655" cy="1361655"/>
            </a:xfrm>
            <a:prstGeom prst="rect">
              <a:avLst/>
            </a:prstGeom>
          </p:spPr>
        </p:pic>
        <p:sp>
          <p:nvSpPr>
            <p:cNvPr id="18" name="TextBox 17">
              <a:extLst>
                <a:ext uri="{FF2B5EF4-FFF2-40B4-BE49-F238E27FC236}">
                  <a16:creationId xmlns:a16="http://schemas.microsoft.com/office/drawing/2014/main" id="{F6B04245-A0AC-48AA-8168-569A5166DCF2}"/>
                </a:ext>
              </a:extLst>
            </p:cNvPr>
            <p:cNvSpPr txBox="1"/>
            <p:nvPr/>
          </p:nvSpPr>
          <p:spPr>
            <a:xfrm>
              <a:off x="2274570" y="5506204"/>
              <a:ext cx="441198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sym typeface="Wingdings" panose="05000000000000000000" pitchFamily="2" charset="2"/>
                </a:rPr>
                <a:t></a:t>
              </a:r>
              <a:r>
                <a:rPr lang="en-US">
                  <a:latin typeface="Arial" panose="020B0604020202020204" pitchFamily="34" charset="0"/>
                  <a:cs typeface="Arial" panose="020B0604020202020204" pitchFamily="34" charset="0"/>
                </a:rPr>
                <a:t>PSC will send an email</a:t>
              </a:r>
            </a:p>
          </p:txBody>
        </p:sp>
      </p:grpSp>
      <p:sp>
        <p:nvSpPr>
          <p:cNvPr id="20" name="TextBox 19">
            <a:extLst>
              <a:ext uri="{FF2B5EF4-FFF2-40B4-BE49-F238E27FC236}">
                <a16:creationId xmlns:a16="http://schemas.microsoft.com/office/drawing/2014/main" id="{253EE848-84BC-47F6-BFF6-B09CF68CD2AB}"/>
              </a:ext>
            </a:extLst>
          </p:cNvPr>
          <p:cNvSpPr txBox="1"/>
          <p:nvPr/>
        </p:nvSpPr>
        <p:spPr>
          <a:xfrm>
            <a:off x="2274570" y="6061567"/>
            <a:ext cx="300609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sym typeface="Wingdings" panose="05000000000000000000" pitchFamily="2" charset="2"/>
              </a:rPr>
              <a:t> Reply to the email</a:t>
            </a: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7573B7E-FC1A-4987-97A8-5D0B0B4567C0}"/>
              </a:ext>
            </a:extLst>
          </p:cNvPr>
          <p:cNvSpPr txBox="1"/>
          <p:nvPr/>
        </p:nvSpPr>
        <p:spPr>
          <a:xfrm>
            <a:off x="5918835" y="5659568"/>
            <a:ext cx="5010150"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**Change PACER Exemption Status </a:t>
            </a:r>
            <a:r>
              <a:rPr lang="en-US">
                <a:latin typeface="Arial" panose="020B0604020202020204" pitchFamily="34" charset="0"/>
                <a:cs typeface="Arial" panose="020B0604020202020204" pitchFamily="34" charset="0"/>
              </a:rPr>
              <a:t>toggle</a:t>
            </a:r>
          </a:p>
        </p:txBody>
      </p:sp>
      <p:sp>
        <p:nvSpPr>
          <p:cNvPr id="22" name="TextBox 21">
            <a:extLst>
              <a:ext uri="{FF2B5EF4-FFF2-40B4-BE49-F238E27FC236}">
                <a16:creationId xmlns:a16="http://schemas.microsoft.com/office/drawing/2014/main" id="{6E52B715-F990-424E-94CF-22477FC52E6A}"/>
              </a:ext>
            </a:extLst>
          </p:cNvPr>
          <p:cNvSpPr txBox="1"/>
          <p:nvPr/>
        </p:nvSpPr>
        <p:spPr>
          <a:xfrm>
            <a:off x="2274570" y="6420729"/>
            <a:ext cx="9843741" cy="369332"/>
          </a:xfrm>
          <a:prstGeom prst="rect">
            <a:avLst/>
          </a:prstGeom>
          <a:noFill/>
        </p:spPr>
        <p:txBody>
          <a:bodyPr wrap="square" rtlCol="0">
            <a:spAutoFit/>
          </a:bodyPr>
          <a:lstStyle/>
          <a:p>
            <a:r>
              <a:rPr lang="en-US" b="1">
                <a:solidFill>
                  <a:srgbClr val="C00000"/>
                </a:solidFill>
                <a:latin typeface="Arial" panose="020B0604020202020204" pitchFamily="34" charset="0"/>
                <a:cs typeface="Arial" panose="020B0604020202020204" pitchFamily="34" charset="0"/>
                <a:sym typeface="Wingdings" panose="05000000000000000000" pitchFamily="2" charset="2"/>
              </a:rPr>
              <a:t> CJA privileges will not be activated until the attorney acknowledges the terms of use.</a:t>
            </a:r>
            <a:endParaRPr lang="en-US" b="1">
              <a:solidFill>
                <a:srgbClr val="C00000"/>
              </a:solidFill>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518FCD0B-FDF1-4001-A06A-787DDB904A7A}"/>
              </a:ext>
            </a:extLst>
          </p:cNvPr>
          <p:cNvSpPr/>
          <p:nvPr/>
        </p:nvSpPr>
        <p:spPr>
          <a:xfrm>
            <a:off x="1753767" y="3780612"/>
            <a:ext cx="1041605" cy="63401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ppt_x</p:attrName>
                                        </p:attrNameLst>
                                      </p:cBhvr>
                                      <p:tavLst>
                                        <p:tav tm="0">
                                          <p:val>
                                            <p:strVal val="#ppt_x"/>
                                          </p:val>
                                        </p:tav>
                                        <p:tav tm="100000">
                                          <p:val>
                                            <p:strVal val="#ppt_x"/>
                                          </p:val>
                                        </p:tav>
                                      </p:tavLst>
                                    </p:anim>
                                    <p:anim calcmode="lin" valueType="num">
                                      <p:cBhvr>
                                        <p:cTn id="23"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000"/>
                                        <p:tgtEl>
                                          <p:spTgt spid="19"/>
                                        </p:tgtEl>
                                      </p:cBhvr>
                                    </p:animEffect>
                                    <p:anim calcmode="lin" valueType="num">
                                      <p:cBhvr>
                                        <p:cTn id="34" dur="2000" fill="hold"/>
                                        <p:tgtEl>
                                          <p:spTgt spid="19"/>
                                        </p:tgtEl>
                                        <p:attrNameLst>
                                          <p:attrName>ppt_x</p:attrName>
                                        </p:attrNameLst>
                                      </p:cBhvr>
                                      <p:tavLst>
                                        <p:tav tm="0">
                                          <p:val>
                                            <p:strVal val="#ppt_x"/>
                                          </p:val>
                                        </p:tav>
                                        <p:tav tm="100000">
                                          <p:val>
                                            <p:strVal val="#ppt_x"/>
                                          </p:val>
                                        </p:tav>
                                      </p:tavLst>
                                    </p:anim>
                                    <p:anim calcmode="lin" valueType="num">
                                      <p:cBhvr>
                                        <p:cTn id="35" dur="2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anim calcmode="lin" valueType="num">
                                      <p:cBhvr>
                                        <p:cTn id="40" dur="2000" fill="hold"/>
                                        <p:tgtEl>
                                          <p:spTgt spid="20"/>
                                        </p:tgtEl>
                                        <p:attrNameLst>
                                          <p:attrName>ppt_x</p:attrName>
                                        </p:attrNameLst>
                                      </p:cBhvr>
                                      <p:tavLst>
                                        <p:tav tm="0">
                                          <p:val>
                                            <p:strVal val="#ppt_x"/>
                                          </p:val>
                                        </p:tav>
                                        <p:tav tm="100000">
                                          <p:val>
                                            <p:strVal val="#ppt_x"/>
                                          </p:val>
                                        </p:tav>
                                      </p:tavLst>
                                    </p:anim>
                                    <p:anim calcmode="lin" valueType="num">
                                      <p:cBhvr>
                                        <p:cTn id="41" dur="2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2000"/>
                                        <p:tgtEl>
                                          <p:spTgt spid="22"/>
                                        </p:tgtEl>
                                      </p:cBhvr>
                                    </p:animEffect>
                                    <p:anim calcmode="lin" valueType="num">
                                      <p:cBhvr>
                                        <p:cTn id="46" dur="2000" fill="hold"/>
                                        <p:tgtEl>
                                          <p:spTgt spid="22"/>
                                        </p:tgtEl>
                                        <p:attrNameLst>
                                          <p:attrName>ppt_x</p:attrName>
                                        </p:attrNameLst>
                                      </p:cBhvr>
                                      <p:tavLst>
                                        <p:tav tm="0">
                                          <p:val>
                                            <p:strVal val="#ppt_x"/>
                                          </p:val>
                                        </p:tav>
                                        <p:tav tm="100000">
                                          <p:val>
                                            <p:strVal val="#ppt_x"/>
                                          </p:val>
                                        </p:tav>
                                      </p:tavLst>
                                    </p:anim>
                                    <p:anim calcmode="lin" valueType="num">
                                      <p:cBhvr>
                                        <p:cTn id="47"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anim calcmode="lin" valueType="num">
                                      <p:cBhvr>
                                        <p:cTn id="53" dur="2000" fill="hold"/>
                                        <p:tgtEl>
                                          <p:spTgt spid="21"/>
                                        </p:tgtEl>
                                        <p:attrNameLst>
                                          <p:attrName>ppt_x</p:attrName>
                                        </p:attrNameLst>
                                      </p:cBhvr>
                                      <p:tavLst>
                                        <p:tav tm="0">
                                          <p:val>
                                            <p:strVal val="#ppt_x"/>
                                          </p:val>
                                        </p:tav>
                                        <p:tav tm="100000">
                                          <p:val>
                                            <p:strVal val="#ppt_x"/>
                                          </p:val>
                                        </p:tav>
                                      </p:tavLst>
                                    </p:anim>
                                    <p:anim calcmode="lin" valueType="num">
                                      <p:cBhvr>
                                        <p:cTn id="54"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20" grpId="0"/>
      <p:bldP spid="21" grpId="0"/>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524000" y="524491"/>
            <a:ext cx="9423824" cy="461665"/>
          </a:xfrm>
          <a:prstGeom prst="rect">
            <a:avLst/>
          </a:prstGeom>
          <a:noFill/>
        </p:spPr>
        <p:txBody>
          <a:bodyPr wrap="square" rtlCol="0">
            <a:spAutoFit/>
          </a:bodyPr>
          <a:lstStyle/>
          <a:p>
            <a:pPr algn="ctr"/>
            <a:r>
              <a:rPr lang="en-US" sz="2400">
                <a:solidFill>
                  <a:schemeClr val="bg1"/>
                </a:solidFill>
                <a:latin typeface="Arial" panose="020B0604020202020204" pitchFamily="34" charset="0"/>
                <a:cs typeface="Arial" panose="020B0604020202020204" pitchFamily="34" charset="0"/>
              </a:rPr>
              <a:t>Newly Appointed CJA Attorney with NO PACER Account</a:t>
            </a:r>
          </a:p>
        </p:txBody>
      </p:sp>
      <p:sp>
        <p:nvSpPr>
          <p:cNvPr id="6" name="TextBox 5">
            <a:extLst>
              <a:ext uri="{FF2B5EF4-FFF2-40B4-BE49-F238E27FC236}">
                <a16:creationId xmlns:a16="http://schemas.microsoft.com/office/drawing/2014/main" id="{A5250C1D-CA22-4276-8723-27E0ED2E569F}"/>
              </a:ext>
            </a:extLst>
          </p:cNvPr>
          <p:cNvSpPr txBox="1"/>
          <p:nvPr/>
        </p:nvSpPr>
        <p:spPr>
          <a:xfrm>
            <a:off x="2491740" y="1771650"/>
            <a:ext cx="7189470"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Register for a PACER account at </a:t>
            </a:r>
            <a:r>
              <a:rPr lang="en-US">
                <a:solidFill>
                  <a:schemeClr val="accent5"/>
                </a:solidFill>
                <a:latin typeface="Arial" panose="020B0604020202020204" pitchFamily="34" charset="0"/>
                <a:cs typeface="Arial" panose="020B0604020202020204" pitchFamily="34" charset="0"/>
              </a:rPr>
              <a:t>www.pacer.gov</a:t>
            </a:r>
          </a:p>
        </p:txBody>
      </p:sp>
      <p:pic>
        <p:nvPicPr>
          <p:cNvPr id="13" name="Picture 12">
            <a:extLst>
              <a:ext uri="{FF2B5EF4-FFF2-40B4-BE49-F238E27FC236}">
                <a16:creationId xmlns:a16="http://schemas.microsoft.com/office/drawing/2014/main" id="{04300F77-ACDD-4BCE-BA8B-17ADCC910D1C}"/>
              </a:ext>
            </a:extLst>
          </p:cNvPr>
          <p:cNvPicPr>
            <a:picLocks noChangeAspect="1"/>
          </p:cNvPicPr>
          <p:nvPr/>
        </p:nvPicPr>
        <p:blipFill>
          <a:blip r:embed="rId4"/>
          <a:stretch>
            <a:fillRect/>
          </a:stretch>
        </p:blipFill>
        <p:spPr>
          <a:xfrm>
            <a:off x="1555841" y="2369937"/>
            <a:ext cx="9391650" cy="2028825"/>
          </a:xfrm>
          <a:prstGeom prst="rect">
            <a:avLst/>
          </a:prstGeom>
        </p:spPr>
      </p:pic>
      <p:grpSp>
        <p:nvGrpSpPr>
          <p:cNvPr id="21" name="Group 20">
            <a:extLst>
              <a:ext uri="{FF2B5EF4-FFF2-40B4-BE49-F238E27FC236}">
                <a16:creationId xmlns:a16="http://schemas.microsoft.com/office/drawing/2014/main" id="{37FEF588-DC84-48B2-A7F0-C75C3B233E8A}"/>
              </a:ext>
            </a:extLst>
          </p:cNvPr>
          <p:cNvGrpSpPr/>
          <p:nvPr/>
        </p:nvGrpSpPr>
        <p:grpSpPr>
          <a:xfrm>
            <a:off x="479317" y="4777207"/>
            <a:ext cx="5532863" cy="1361655"/>
            <a:chOff x="479317" y="4777207"/>
            <a:chExt cx="5532863" cy="1361655"/>
          </a:xfrm>
        </p:grpSpPr>
        <p:pic>
          <p:nvPicPr>
            <p:cNvPr id="15" name="Graphic 14" descr="Email with solid fill">
              <a:extLst>
                <a:ext uri="{FF2B5EF4-FFF2-40B4-BE49-F238E27FC236}">
                  <a16:creationId xmlns:a16="http://schemas.microsoft.com/office/drawing/2014/main" id="{E845D9BC-06BF-4E5D-BE53-452B3872B3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317" y="4777207"/>
              <a:ext cx="1361655" cy="1361655"/>
            </a:xfrm>
            <a:prstGeom prst="rect">
              <a:avLst/>
            </a:prstGeom>
          </p:spPr>
        </p:pic>
        <p:sp>
          <p:nvSpPr>
            <p:cNvPr id="18" name="TextBox 17">
              <a:extLst>
                <a:ext uri="{FF2B5EF4-FFF2-40B4-BE49-F238E27FC236}">
                  <a16:creationId xmlns:a16="http://schemas.microsoft.com/office/drawing/2014/main" id="{EB93C3A9-A126-4388-8276-403E34AFF2C1}"/>
                </a:ext>
              </a:extLst>
            </p:cNvPr>
            <p:cNvSpPr txBox="1"/>
            <p:nvPr/>
          </p:nvSpPr>
          <p:spPr>
            <a:xfrm>
              <a:off x="2183130" y="4972050"/>
              <a:ext cx="3829050"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sym typeface="Wingdings" panose="05000000000000000000" pitchFamily="2" charset="2"/>
                </a:rPr>
                <a:t></a:t>
              </a:r>
              <a:r>
                <a:rPr lang="en-US">
                  <a:latin typeface="Arial" panose="020B0604020202020204" pitchFamily="34" charset="0"/>
                  <a:cs typeface="Arial" panose="020B0604020202020204" pitchFamily="34" charset="0"/>
                </a:rPr>
                <a:t>PSC will send an email</a:t>
              </a:r>
            </a:p>
            <a:p>
              <a:endParaRPr lang="en-US"/>
            </a:p>
          </p:txBody>
        </p:sp>
      </p:grpSp>
      <p:sp>
        <p:nvSpPr>
          <p:cNvPr id="19" name="TextBox 18">
            <a:extLst>
              <a:ext uri="{FF2B5EF4-FFF2-40B4-BE49-F238E27FC236}">
                <a16:creationId xmlns:a16="http://schemas.microsoft.com/office/drawing/2014/main" id="{FD7A4D4E-9A6B-4E01-BE3D-22D322D0B3B7}"/>
              </a:ext>
            </a:extLst>
          </p:cNvPr>
          <p:cNvSpPr txBox="1"/>
          <p:nvPr/>
        </p:nvSpPr>
        <p:spPr>
          <a:xfrm>
            <a:off x="2183130" y="5618381"/>
            <a:ext cx="2834640"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sym typeface="Wingdings" panose="05000000000000000000" pitchFamily="2" charset="2"/>
              </a:rPr>
              <a:t> Reply to the email</a:t>
            </a:r>
            <a:endParaRPr lang="en-US">
              <a:latin typeface="Arial" panose="020B0604020202020204" pitchFamily="34" charset="0"/>
              <a:cs typeface="Arial" panose="020B0604020202020204" pitchFamily="34" charset="0"/>
            </a:endParaRPr>
          </a:p>
          <a:p>
            <a:endParaRPr lang="en-US"/>
          </a:p>
        </p:txBody>
      </p:sp>
      <p:sp>
        <p:nvSpPr>
          <p:cNvPr id="20" name="TextBox 19">
            <a:extLst>
              <a:ext uri="{FF2B5EF4-FFF2-40B4-BE49-F238E27FC236}">
                <a16:creationId xmlns:a16="http://schemas.microsoft.com/office/drawing/2014/main" id="{2D07ED5F-702D-44D9-8734-CD50A3A577BB}"/>
              </a:ext>
            </a:extLst>
          </p:cNvPr>
          <p:cNvSpPr txBox="1"/>
          <p:nvPr/>
        </p:nvSpPr>
        <p:spPr>
          <a:xfrm>
            <a:off x="6179822" y="5073848"/>
            <a:ext cx="4852033"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**Change PACER Exemption Status </a:t>
            </a:r>
            <a:r>
              <a:rPr lang="en-US">
                <a:latin typeface="Arial" panose="020B0604020202020204" pitchFamily="34" charset="0"/>
                <a:cs typeface="Arial" panose="020B0604020202020204" pitchFamily="34" charset="0"/>
              </a:rPr>
              <a:t>toggle</a:t>
            </a:r>
          </a:p>
        </p:txBody>
      </p:sp>
      <p:sp>
        <p:nvSpPr>
          <p:cNvPr id="16" name="TextBox 15">
            <a:extLst>
              <a:ext uri="{FF2B5EF4-FFF2-40B4-BE49-F238E27FC236}">
                <a16:creationId xmlns:a16="http://schemas.microsoft.com/office/drawing/2014/main" id="{5B484EF1-F6A8-4876-8E1D-D567EC2035FB}"/>
              </a:ext>
            </a:extLst>
          </p:cNvPr>
          <p:cNvSpPr txBox="1"/>
          <p:nvPr/>
        </p:nvSpPr>
        <p:spPr>
          <a:xfrm>
            <a:off x="2183130" y="6177920"/>
            <a:ext cx="9843741" cy="369332"/>
          </a:xfrm>
          <a:prstGeom prst="rect">
            <a:avLst/>
          </a:prstGeom>
          <a:noFill/>
        </p:spPr>
        <p:txBody>
          <a:bodyPr wrap="square" rtlCol="0">
            <a:spAutoFit/>
          </a:bodyPr>
          <a:lstStyle/>
          <a:p>
            <a:r>
              <a:rPr lang="en-US" b="1">
                <a:solidFill>
                  <a:srgbClr val="C00000"/>
                </a:solidFill>
                <a:latin typeface="Arial" panose="020B0604020202020204" pitchFamily="34" charset="0"/>
                <a:cs typeface="Arial" panose="020B0604020202020204" pitchFamily="34" charset="0"/>
                <a:sym typeface="Wingdings" panose="05000000000000000000" pitchFamily="2" charset="2"/>
              </a:rPr>
              <a:t> CJA privileges will not be activated until the attorney acknowledges the terms of use.</a:t>
            </a:r>
            <a:endParaRPr lang="en-US" b="1">
              <a:solidFill>
                <a:srgbClr val="C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0362EC9-9708-4064-854D-1E1515E4EE42}"/>
              </a:ext>
            </a:extLst>
          </p:cNvPr>
          <p:cNvSpPr/>
          <p:nvPr/>
        </p:nvSpPr>
        <p:spPr>
          <a:xfrm>
            <a:off x="1840972" y="2582426"/>
            <a:ext cx="650768" cy="6411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A5DF62E4-0DAA-40F8-B5C6-E29F6F3D7AAD}"/>
              </a:ext>
            </a:extLst>
          </p:cNvPr>
          <p:cNvSpPr/>
          <p:nvPr/>
        </p:nvSpPr>
        <p:spPr>
          <a:xfrm>
            <a:off x="4199981" y="3287926"/>
            <a:ext cx="4501892" cy="6472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anim calcmode="lin" valueType="num">
                                      <p:cBhvr>
                                        <p:cTn id="39" dur="2000" fill="hold"/>
                                        <p:tgtEl>
                                          <p:spTgt spid="21"/>
                                        </p:tgtEl>
                                        <p:attrNameLst>
                                          <p:attrName>ppt_x</p:attrName>
                                        </p:attrNameLst>
                                      </p:cBhvr>
                                      <p:tavLst>
                                        <p:tav tm="0">
                                          <p:val>
                                            <p:strVal val="#ppt_x"/>
                                          </p:val>
                                        </p:tav>
                                        <p:tav tm="100000">
                                          <p:val>
                                            <p:strVal val="#ppt_x"/>
                                          </p:val>
                                        </p:tav>
                                      </p:tavLst>
                                    </p:anim>
                                    <p:anim calcmode="lin" valueType="num">
                                      <p:cBhvr>
                                        <p:cTn id="40" dur="2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1999"/>
                                          </p:stCondLst>
                                        </p:cTn>
                                        <p:tgtEl>
                                          <p:spTgt spid="19"/>
                                        </p:tgtEl>
                                        <p:attrNameLst>
                                          <p:attrName>style.visibility</p:attrName>
                                        </p:attrNameLst>
                                      </p:cBhvr>
                                      <p:to>
                                        <p:strVal val="visible"/>
                                      </p:to>
                                    </p:se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anim calcmode="lin" valueType="num">
                                      <p:cBhvr>
                                        <p:cTn id="48" dur="2000" fill="hold"/>
                                        <p:tgtEl>
                                          <p:spTgt spid="16"/>
                                        </p:tgtEl>
                                        <p:attrNameLst>
                                          <p:attrName>ppt_x</p:attrName>
                                        </p:attrNameLst>
                                      </p:cBhvr>
                                      <p:tavLst>
                                        <p:tav tm="0">
                                          <p:val>
                                            <p:strVal val="#ppt_x"/>
                                          </p:val>
                                        </p:tav>
                                        <p:tav tm="100000">
                                          <p:val>
                                            <p:strVal val="#ppt_x"/>
                                          </p:val>
                                        </p:tav>
                                      </p:tavLst>
                                    </p:anim>
                                    <p:anim calcmode="lin" valueType="num">
                                      <p:cBhvr>
                                        <p:cTn id="49"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anim calcmode="lin" valueType="num">
                                      <p:cBhvr>
                                        <p:cTn id="55" dur="2000" fill="hold"/>
                                        <p:tgtEl>
                                          <p:spTgt spid="20"/>
                                        </p:tgtEl>
                                        <p:attrNameLst>
                                          <p:attrName>ppt_x</p:attrName>
                                        </p:attrNameLst>
                                      </p:cBhvr>
                                      <p:tavLst>
                                        <p:tav tm="0">
                                          <p:val>
                                            <p:strVal val="#ppt_x"/>
                                          </p:val>
                                        </p:tav>
                                        <p:tav tm="100000">
                                          <p:val>
                                            <p:strVal val="#ppt_x"/>
                                          </p:val>
                                        </p:tav>
                                      </p:tavLst>
                                    </p:anim>
                                    <p:anim calcmode="lin" valueType="num">
                                      <p:cBhvr>
                                        <p:cTn id="56"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9" grpId="0"/>
      <p:bldP spid="20" grpId="0"/>
      <p:bldP spid="16" grpId="0"/>
      <p:bldP spid="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7309" y="1093633"/>
            <a:ext cx="12192001" cy="57634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7309" y="980233"/>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4510903" y="227504"/>
            <a:ext cx="3155576" cy="584775"/>
          </a:xfrm>
          <a:prstGeom prst="rect">
            <a:avLst/>
          </a:prstGeom>
          <a:noFill/>
        </p:spPr>
        <p:txBody>
          <a:bodyPr wrap="square" rtlCol="0">
            <a:spAutoFit/>
          </a:bodyPr>
          <a:lstStyle/>
          <a:p>
            <a:pPr algn="ctr"/>
            <a:r>
              <a:rPr lang="en-US" dirty="0"/>
              <a:t> </a:t>
            </a:r>
            <a:r>
              <a:rPr lang="en-US" sz="3200" b="1" dirty="0">
                <a:solidFill>
                  <a:schemeClr val="bg1"/>
                </a:solidFill>
                <a:latin typeface="Arial" panose="020B0604020202020204" pitchFamily="34" charset="0"/>
                <a:cs typeface="Arial" panose="020B0604020202020204" pitchFamily="34" charset="0"/>
              </a:rPr>
              <a:t>Resources</a:t>
            </a:r>
            <a:endParaRPr lang="en-US" sz="3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30B7D9-8830-4A1B-994C-CEACAC4871F3}"/>
              </a:ext>
            </a:extLst>
          </p:cNvPr>
          <p:cNvSpPr txBox="1"/>
          <p:nvPr/>
        </p:nvSpPr>
        <p:spPr>
          <a:xfrm>
            <a:off x="263429" y="1174533"/>
            <a:ext cx="3621949" cy="369332"/>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District Arizona </a:t>
            </a:r>
            <a:r>
              <a:rPr lang="en-US" b="1">
                <a:latin typeface="Arial" panose="020B0604020202020204" pitchFamily="34" charset="0"/>
                <a:cs typeface="Arial" panose="020B0604020202020204" pitchFamily="34" charset="0"/>
              </a:rPr>
              <a:t>Intranet Page</a:t>
            </a: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347E95-4262-48C6-8DA7-94802897BCCB}"/>
              </a:ext>
            </a:extLst>
          </p:cNvPr>
          <p:cNvSpPr txBox="1"/>
          <p:nvPr/>
        </p:nvSpPr>
        <p:spPr>
          <a:xfrm>
            <a:off x="5346090" y="1167103"/>
            <a:ext cx="4689019" cy="646331"/>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District of Arizona internet page: </a:t>
            </a:r>
            <a:r>
              <a:rPr lang="en-US" b="1" dirty="0">
                <a:latin typeface="Arial" panose="020B0604020202020204" pitchFamily="34" charset="0"/>
                <a:cs typeface="Arial" panose="020B0604020202020204" pitchFamily="34" charset="0"/>
                <a:hlinkClick r:id="rId4"/>
              </a:rPr>
              <a:t>https://www.azd.uscourts.gov</a:t>
            </a:r>
            <a:r>
              <a:rPr lang="en-US" dirty="0">
                <a:latin typeface="Arial" panose="020B0604020202020204" pitchFamily="34" charset="0"/>
                <a:cs typeface="Arial" panose="020B0604020202020204" pitchFamily="34" charset="0"/>
              </a:rPr>
              <a:t> </a:t>
            </a:r>
          </a:p>
        </p:txBody>
      </p:sp>
      <p:pic>
        <p:nvPicPr>
          <p:cNvPr id="26" name="Picture 25">
            <a:extLst>
              <a:ext uri="{FF2B5EF4-FFF2-40B4-BE49-F238E27FC236}">
                <a16:creationId xmlns:a16="http://schemas.microsoft.com/office/drawing/2014/main" id="{8456CBDC-F2F7-41C9-A523-72AF035D4F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68750" y="2015434"/>
            <a:ext cx="6381481" cy="1338417"/>
          </a:xfrm>
          <a:prstGeom prst="rect">
            <a:avLst/>
          </a:prstGeom>
          <a:effectLst>
            <a:outerShdw blurRad="63500" sx="102000" sy="102000" algn="ctr" rotWithShape="0">
              <a:prstClr val="black">
                <a:alpha val="40000"/>
              </a:prstClr>
            </a:outerShdw>
          </a:effectLst>
        </p:spPr>
      </p:pic>
      <p:pic>
        <p:nvPicPr>
          <p:cNvPr id="25" name="Picture 24" descr="Text, logo, company name&#10;&#10;Description automatically generated">
            <a:extLst>
              <a:ext uri="{FF2B5EF4-FFF2-40B4-BE49-F238E27FC236}">
                <a16:creationId xmlns:a16="http://schemas.microsoft.com/office/drawing/2014/main" id="{179E6491-EB67-4834-A413-4A791AD71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29" y="1989904"/>
            <a:ext cx="2172442" cy="2163989"/>
          </a:xfrm>
          <a:prstGeom prst="rect">
            <a:avLst/>
          </a:prstGeom>
        </p:spPr>
      </p:pic>
      <p:pic>
        <p:nvPicPr>
          <p:cNvPr id="30" name="Picture 29" descr="Text&#10;&#10;Description automatically generated">
            <a:extLst>
              <a:ext uri="{FF2B5EF4-FFF2-40B4-BE49-F238E27FC236}">
                <a16:creationId xmlns:a16="http://schemas.microsoft.com/office/drawing/2014/main" id="{4A661252-D6DE-4B85-8CB9-312F1856CD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751" y="2738906"/>
            <a:ext cx="2588339" cy="2596478"/>
          </a:xfrm>
          <a:prstGeom prst="rect">
            <a:avLst/>
          </a:prstGeom>
        </p:spPr>
      </p:pic>
      <p:pic>
        <p:nvPicPr>
          <p:cNvPr id="32" name="Picture 31" descr="Text&#10;&#10;Description automatically generated">
            <a:extLst>
              <a:ext uri="{FF2B5EF4-FFF2-40B4-BE49-F238E27FC236}">
                <a16:creationId xmlns:a16="http://schemas.microsoft.com/office/drawing/2014/main" id="{B6B0F466-61BC-47B9-BFB5-21759A30C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855" y="4646098"/>
            <a:ext cx="2004234" cy="1585097"/>
          </a:xfrm>
          <a:prstGeom prst="rect">
            <a:avLst/>
          </a:prstGeom>
        </p:spPr>
      </p:pic>
      <p:pic>
        <p:nvPicPr>
          <p:cNvPr id="34" name="Picture 33" descr="A picture containing timeline&#10;&#10;Description automatically generated">
            <a:extLst>
              <a:ext uri="{FF2B5EF4-FFF2-40B4-BE49-F238E27FC236}">
                <a16:creationId xmlns:a16="http://schemas.microsoft.com/office/drawing/2014/main" id="{95E5BE94-412A-48B1-8119-D6A30D5E84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391" y="3504149"/>
            <a:ext cx="3198201" cy="3225381"/>
          </a:xfrm>
          <a:prstGeom prst="rect">
            <a:avLst/>
          </a:prstGeom>
        </p:spPr>
      </p:pic>
    </p:spTree>
    <p:extLst>
      <p:ext uri="{BB962C8B-B14F-4D97-AF65-F5344CB8AC3E}">
        <p14:creationId xmlns:p14="http://schemas.microsoft.com/office/powerpoint/2010/main" val="19405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anim calcmode="lin" valueType="num">
                                      <p:cBhvr>
                                        <p:cTn id="36" dur="2000" fill="hold"/>
                                        <p:tgtEl>
                                          <p:spTgt spid="24"/>
                                        </p:tgtEl>
                                        <p:attrNameLst>
                                          <p:attrName>ppt_x</p:attrName>
                                        </p:attrNameLst>
                                      </p:cBhvr>
                                      <p:tavLst>
                                        <p:tav tm="0">
                                          <p:val>
                                            <p:strVal val="#ppt_x"/>
                                          </p:val>
                                        </p:tav>
                                        <p:tav tm="100000">
                                          <p:val>
                                            <p:strVal val="#ppt_x"/>
                                          </p:val>
                                        </p:tav>
                                      </p:tavLst>
                                    </p:anim>
                                    <p:anim calcmode="lin" valueType="num">
                                      <p:cBhvr>
                                        <p:cTn id="37"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6BFBEA3F74F4780707A49A74B0383" ma:contentTypeVersion="5" ma:contentTypeDescription="Create a new document." ma:contentTypeScope="" ma:versionID="ea73c4ebb5e1fb555de9d2abc11a62cd">
  <xsd:schema xmlns:xsd="http://www.w3.org/2001/XMLSchema" xmlns:xs="http://www.w3.org/2001/XMLSchema" xmlns:p="http://schemas.microsoft.com/office/2006/metadata/properties" xmlns:ns2="f171910e-f9e2-4dfe-b14e-a0cf1590202e" targetNamespace="http://schemas.microsoft.com/office/2006/metadata/properties" ma:root="true" ma:fieldsID="e3b0f7a16698c1afea3fd51f48d796b6" ns2:_="">
    <xsd:import namespace="f171910e-f9e2-4dfe-b14e-a0cf159020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1910e-f9e2-4dfe-b14e-a0cf15902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2D8C33-26C7-4CD6-8950-73B345350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1910e-f9e2-4dfe-b14e-a0cf15902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F446F5-1FE3-4DAA-9283-477D5E49879A}">
  <ds:schemaRefs>
    <ds:schemaRef ds:uri="http://schemas.microsoft.com/sharepoint/v3/contenttype/forms"/>
  </ds:schemaRefs>
</ds:datastoreItem>
</file>

<file path=customXml/itemProps3.xml><?xml version="1.0" encoding="utf-8"?>
<ds:datastoreItem xmlns:ds="http://schemas.openxmlformats.org/officeDocument/2006/customXml" ds:itemID="{0EC6BD6F-F567-476C-BF0E-726D610B6DA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171910e-f9e2-4dfe-b14e-a0cf1590202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TotalTime>
  <Words>864</Words>
  <Application>Microsoft Office PowerPoint</Application>
  <PresentationFormat>Widescreen</PresentationFormat>
  <Paragraphs>69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Wenzel</dc:creator>
  <cp:lastModifiedBy>Mags Everette</cp:lastModifiedBy>
  <cp:revision>6</cp:revision>
  <dcterms:created xsi:type="dcterms:W3CDTF">2021-02-04T14:36:42Z</dcterms:created>
  <dcterms:modified xsi:type="dcterms:W3CDTF">2022-02-01T22:06:44Z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0x0101002086BFBEA3F74F4780707A49A74B0383</vt:lpwstr>
  </property>
</Properties>
</file>