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5" r:id="rId5"/>
    <p:sldId id="257" r:id="rId6"/>
    <p:sldId id="260" r:id="rId7"/>
    <p:sldId id="258" r:id="rId8"/>
    <p:sldId id="261" r:id="rId9"/>
    <p:sldId id="263"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4B2AD-1965-439D-946A-226D686E6278}" v="6" dt="2022-01-27T18:56:58.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0" d="100"/>
          <a:sy n="170" d="100"/>
        </p:scale>
        <p:origin x="31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Shoulders" userId="ff966dc9-d33c-4799-b49c-df4b157c36d0" providerId="ADAL" clId="{3A94B2AD-1965-439D-946A-226D686E6278}"/>
    <pc:docChg chg="addSld delSld modSld">
      <pc:chgData name="Shannon Shoulders" userId="ff966dc9-d33c-4799-b49c-df4b157c36d0" providerId="ADAL" clId="{3A94B2AD-1965-439D-946A-226D686E6278}" dt="2022-01-27T18:56:58.372" v="1" actId="47"/>
      <pc:docMkLst>
        <pc:docMk/>
      </pc:docMkLst>
      <pc:sldChg chg="del">
        <pc:chgData name="Shannon Shoulders" userId="ff966dc9-d33c-4799-b49c-df4b157c36d0" providerId="ADAL" clId="{3A94B2AD-1965-439D-946A-226D686E6278}" dt="2022-01-27T18:56:58.372" v="1" actId="47"/>
        <pc:sldMkLst>
          <pc:docMk/>
          <pc:sldMk cId="500028979" sldId="266"/>
        </pc:sldMkLst>
      </pc:sldChg>
      <pc:sldChg chg="add">
        <pc:chgData name="Shannon Shoulders" userId="ff966dc9-d33c-4799-b49c-df4b157c36d0" providerId="ADAL" clId="{3A94B2AD-1965-439D-946A-226D686E6278}" dt="2022-01-27T18:56:56.385" v="0"/>
        <pc:sldMkLst>
          <pc:docMk/>
          <pc:sldMk cId="187419975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2FD3D-680A-48C5-B24B-E90F44D007BB}"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2AD4C-AADB-4AC5-A271-A7042479F123}" type="slidenum">
              <a:rPr lang="en-US" smtClean="0"/>
              <a:t>‹#›</a:t>
            </a:fld>
            <a:endParaRPr lang="en-US"/>
          </a:p>
        </p:txBody>
      </p:sp>
    </p:spTree>
    <p:extLst>
      <p:ext uri="{BB962C8B-B14F-4D97-AF65-F5344CB8AC3E}">
        <p14:creationId xmlns:p14="http://schemas.microsoft.com/office/powerpoint/2010/main" val="424244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DC9EC40A-2B97-48BC-9E39-4457544BBF20}" type="slidenum">
              <a:rPr lang="en-US" smtClean="0"/>
              <a:t>1</a:t>
            </a:fld>
            <a:endParaRPr lang="en-US"/>
          </a:p>
        </p:txBody>
      </p:sp>
    </p:spTree>
    <p:extLst>
      <p:ext uri="{BB962C8B-B14F-4D97-AF65-F5344CB8AC3E}">
        <p14:creationId xmlns:p14="http://schemas.microsoft.com/office/powerpoint/2010/main" val="186864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 February 7, 2022, the District of Arizona will upgrade to NextGen CM/ECF.  CJA attorneys may accept CJA appointments in both NextGen and Legacy (</a:t>
            </a:r>
            <a:r>
              <a:rPr lang="en-US" err="1"/>
              <a:t>CurrentGen</a:t>
            </a:r>
            <a:r>
              <a:rPr lang="en-US"/>
              <a:t>) CM/ECF courts.  CJA related work is exempt from PACER fees and understanding how to navigate between NextGen and </a:t>
            </a:r>
            <a:r>
              <a:rPr lang="en-US" err="1"/>
              <a:t>CurrentGen</a:t>
            </a:r>
            <a:r>
              <a:rPr lang="en-US"/>
              <a:t> courts is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Access to </a:t>
            </a:r>
            <a:r>
              <a:rPr lang="en-US" err="1"/>
              <a:t>CurrentGen</a:t>
            </a:r>
            <a:r>
              <a:rPr lang="en-US"/>
              <a:t> CM/ECF courts through PACER requires a CJA attorney to add a prefix of “x-” to their username when logging into PACER.  When a CJA attorney is logged into a NextGen CM/ECF court and then need to access a </a:t>
            </a:r>
            <a:r>
              <a:rPr lang="en-US" err="1"/>
              <a:t>CurrentGen</a:t>
            </a:r>
            <a:r>
              <a:rPr lang="en-US"/>
              <a:t> court, they must log off and login again using the “x-” prefix in order to access the </a:t>
            </a:r>
            <a:r>
              <a:rPr lang="en-US" err="1"/>
              <a:t>CurrentGen</a:t>
            </a:r>
            <a:r>
              <a:rPr lang="en-US"/>
              <a:t> court’s CM/ECF system.</a:t>
            </a:r>
          </a:p>
        </p:txBody>
      </p:sp>
      <p:sp>
        <p:nvSpPr>
          <p:cNvPr id="4" name="Slide Number Placeholder 3"/>
          <p:cNvSpPr>
            <a:spLocks noGrp="1"/>
          </p:cNvSpPr>
          <p:nvPr>
            <p:ph type="sldNum" sz="quarter" idx="5"/>
          </p:nvPr>
        </p:nvSpPr>
        <p:spPr/>
        <p:txBody>
          <a:bodyPr/>
          <a:lstStyle/>
          <a:p>
            <a:fld id="{6522AD4C-AADB-4AC5-A271-A7042479F123}" type="slidenum">
              <a:rPr lang="en-US" smtClean="0"/>
              <a:t>2</a:t>
            </a:fld>
            <a:endParaRPr lang="en-US"/>
          </a:p>
        </p:txBody>
      </p:sp>
    </p:spTree>
    <p:extLst>
      <p:ext uri="{BB962C8B-B14F-4D97-AF65-F5344CB8AC3E}">
        <p14:creationId xmlns:p14="http://schemas.microsoft.com/office/powerpoint/2010/main" val="105975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CJA exempt status will not transfer between NextGen and </a:t>
            </a:r>
            <a:r>
              <a:rPr lang="en-US" sz="1200" b="0" i="0" u="none" strike="noStrike" kern="1200" baseline="0" err="1">
                <a:solidFill>
                  <a:schemeClr val="tx1"/>
                </a:solidFill>
                <a:latin typeface="+mn-lt"/>
                <a:ea typeface="+mn-ea"/>
                <a:cs typeface="+mn-cs"/>
              </a:rPr>
              <a:t>CurrentGen</a:t>
            </a:r>
            <a:r>
              <a:rPr lang="en-US" sz="1200" b="0" i="0" u="none" strike="noStrike" kern="1200" baseline="0">
                <a:solidFill>
                  <a:schemeClr val="tx1"/>
                </a:solidFill>
                <a:latin typeface="+mn-lt"/>
                <a:ea typeface="+mn-ea"/>
                <a:cs typeface="+mn-cs"/>
              </a:rPr>
              <a:t> courts.  For example, if a CJA attorney is logged into an appellate NextGen court with CJA exempt status and then clicks an originating case number link on a docket report for a case in a </a:t>
            </a:r>
            <a:r>
              <a:rPr lang="en-US" sz="1200" b="0" i="0" u="none" strike="noStrike" kern="1200" baseline="0" err="1">
                <a:solidFill>
                  <a:schemeClr val="tx1"/>
                </a:solidFill>
                <a:latin typeface="+mn-lt"/>
                <a:ea typeface="+mn-ea"/>
                <a:cs typeface="+mn-cs"/>
              </a:rPr>
              <a:t>CurrentGen</a:t>
            </a:r>
            <a:r>
              <a:rPr lang="en-US" sz="1200" b="0" i="0" u="none" strike="noStrike" kern="1200" baseline="0">
                <a:solidFill>
                  <a:schemeClr val="tx1"/>
                </a:solidFill>
                <a:latin typeface="+mn-lt"/>
                <a:ea typeface="+mn-ea"/>
                <a:cs typeface="+mn-cs"/>
              </a:rPr>
              <a:t> court, the exempt status will not transfer when you are redirected to the </a:t>
            </a:r>
            <a:r>
              <a:rPr lang="en-US" sz="1200" b="0" i="0" u="none" strike="noStrike" kern="1200" baseline="0" err="1">
                <a:solidFill>
                  <a:schemeClr val="tx1"/>
                </a:solidFill>
                <a:latin typeface="+mn-lt"/>
                <a:ea typeface="+mn-ea"/>
                <a:cs typeface="+mn-cs"/>
              </a:rPr>
              <a:t>CurrentGen</a:t>
            </a:r>
            <a:r>
              <a:rPr lang="en-US" sz="1200" b="0" i="0" u="none" strike="noStrike" kern="1200" baseline="0">
                <a:solidFill>
                  <a:schemeClr val="tx1"/>
                </a:solidFill>
                <a:latin typeface="+mn-lt"/>
                <a:ea typeface="+mn-ea"/>
                <a:cs typeface="+mn-cs"/>
              </a:rPr>
              <a:t> court’s CM/ECF system.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CJA attorneys that are logged into a NextGen CM/ECF court and need to access a </a:t>
            </a:r>
            <a:r>
              <a:rPr lang="en-US" err="1"/>
              <a:t>CurrentGen</a:t>
            </a:r>
            <a:r>
              <a:rPr lang="en-US"/>
              <a:t> court must log off and login again using the “x-” prefix with their upgraded PACER account username in order to access the </a:t>
            </a:r>
            <a:r>
              <a:rPr lang="en-US" err="1"/>
              <a:t>CurrentGen</a:t>
            </a:r>
            <a:r>
              <a:rPr lang="en-US"/>
              <a:t> court’s CM/ECF system.</a:t>
            </a:r>
          </a:p>
        </p:txBody>
      </p:sp>
      <p:sp>
        <p:nvSpPr>
          <p:cNvPr id="4" name="Slide Number Placeholder 3"/>
          <p:cNvSpPr>
            <a:spLocks noGrp="1"/>
          </p:cNvSpPr>
          <p:nvPr>
            <p:ph type="sldNum" sz="quarter" idx="5"/>
          </p:nvPr>
        </p:nvSpPr>
        <p:spPr/>
        <p:txBody>
          <a:bodyPr/>
          <a:lstStyle/>
          <a:p>
            <a:fld id="{6522AD4C-AADB-4AC5-A271-A7042479F123}" type="slidenum">
              <a:rPr lang="en-US" smtClean="0"/>
              <a:t>3</a:t>
            </a:fld>
            <a:endParaRPr lang="en-US"/>
          </a:p>
        </p:txBody>
      </p:sp>
    </p:spTree>
    <p:extLst>
      <p:ext uri="{BB962C8B-B14F-4D97-AF65-F5344CB8AC3E}">
        <p14:creationId xmlns:p14="http://schemas.microsoft.com/office/powerpoint/2010/main" val="356450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When the docket sheet selection criteria screen of the originating case in the </a:t>
            </a:r>
            <a:r>
              <a:rPr lang="en-US" err="1">
                <a:latin typeface="Arial" panose="020B0604020202020204" pitchFamily="34" charset="0"/>
                <a:cs typeface="Arial" panose="020B0604020202020204" pitchFamily="34" charset="0"/>
              </a:rPr>
              <a:t>CurrentGen</a:t>
            </a:r>
            <a:r>
              <a:rPr lang="en-US">
                <a:latin typeface="Arial" panose="020B0604020202020204" pitchFamily="34" charset="0"/>
                <a:cs typeface="Arial" panose="020B0604020202020204" pitchFamily="34" charset="0"/>
              </a:rPr>
              <a:t> district court displays. Click </a:t>
            </a:r>
            <a:r>
              <a:rPr lang="en-US" b="0">
                <a:latin typeface="Arial" panose="020B0604020202020204" pitchFamily="34" charset="0"/>
                <a:cs typeface="Arial" panose="020B0604020202020204" pitchFamily="34" charset="0"/>
              </a:rPr>
              <a:t>Logout</a:t>
            </a:r>
            <a:r>
              <a:rPr lang="en-US">
                <a:latin typeface="Arial" panose="020B0604020202020204" pitchFamily="34" charset="0"/>
                <a:cs typeface="Arial" panose="020B0604020202020204" pitchFamily="34" charset="0"/>
              </a:rPr>
              <a:t>.</a:t>
            </a:r>
          </a:p>
          <a:p>
            <a:endParaRPr lang="en-US"/>
          </a:p>
          <a:p>
            <a:r>
              <a:rPr lang="en-US">
                <a:latin typeface="Arial" panose="020B0604020202020204" pitchFamily="34" charset="0"/>
                <a:cs typeface="Arial" panose="020B0604020202020204" pitchFamily="34" charset="0"/>
              </a:rPr>
              <a:t>The originating court's PACER login page will display.  The CJA attorney should login using their upgraded PACER account; adding the “x-” prefix to their username and click Login.</a:t>
            </a:r>
            <a:endParaRPr lang="en-US"/>
          </a:p>
        </p:txBody>
      </p:sp>
      <p:sp>
        <p:nvSpPr>
          <p:cNvPr id="4" name="Slide Number Placeholder 3"/>
          <p:cNvSpPr>
            <a:spLocks noGrp="1"/>
          </p:cNvSpPr>
          <p:nvPr>
            <p:ph type="sldNum" sz="quarter" idx="5"/>
          </p:nvPr>
        </p:nvSpPr>
        <p:spPr/>
        <p:txBody>
          <a:bodyPr/>
          <a:lstStyle/>
          <a:p>
            <a:fld id="{6522AD4C-AADB-4AC5-A271-A7042479F123}" type="slidenum">
              <a:rPr lang="en-US" smtClean="0"/>
              <a:t>4</a:t>
            </a:fld>
            <a:endParaRPr lang="en-US"/>
          </a:p>
        </p:txBody>
      </p:sp>
    </p:spTree>
    <p:extLst>
      <p:ext uri="{BB962C8B-B14F-4D97-AF65-F5344CB8AC3E}">
        <p14:creationId xmlns:p14="http://schemas.microsoft.com/office/powerpoint/2010/main" val="377159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CJA attorney may verify their exempt status by reviewing the receipt.</a:t>
            </a:r>
          </a:p>
        </p:txBody>
      </p:sp>
      <p:sp>
        <p:nvSpPr>
          <p:cNvPr id="4" name="Slide Number Placeholder 3"/>
          <p:cNvSpPr>
            <a:spLocks noGrp="1"/>
          </p:cNvSpPr>
          <p:nvPr>
            <p:ph type="sldNum" sz="quarter" idx="5"/>
          </p:nvPr>
        </p:nvSpPr>
        <p:spPr/>
        <p:txBody>
          <a:bodyPr/>
          <a:lstStyle/>
          <a:p>
            <a:fld id="{6522AD4C-AADB-4AC5-A271-A7042479F123}" type="slidenum">
              <a:rPr lang="en-US" smtClean="0"/>
              <a:t>5</a:t>
            </a:fld>
            <a:endParaRPr lang="en-US"/>
          </a:p>
        </p:txBody>
      </p:sp>
    </p:spTree>
    <p:extLst>
      <p:ext uri="{BB962C8B-B14F-4D97-AF65-F5344CB8AC3E}">
        <p14:creationId xmlns:p14="http://schemas.microsoft.com/office/powerpoint/2010/main" val="221925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If a CJA attorney accesses another NextGen court in the same session, the PACER fee status reverts to the default of a “not exempt” status. The exempt status must be changed to “CJA” status, using the Change PACER Exemption Status link when appropriate. There are two ways to change the PACER exempt status.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Click Utilities, then change PACER Exemption Status link. </a:t>
            </a:r>
          </a:p>
          <a:p>
            <a:r>
              <a:rPr lang="en-US" sz="1200" b="0" i="0" u="none" strike="noStrike" kern="1200" baseline="0">
                <a:solidFill>
                  <a:schemeClr val="tx1"/>
                </a:solidFill>
                <a:latin typeface="+mn-lt"/>
                <a:ea typeface="+mn-ea"/>
                <a:cs typeface="+mn-cs"/>
              </a:rPr>
              <a:t>OR</a:t>
            </a:r>
          </a:p>
          <a:p>
            <a:r>
              <a:rPr lang="en-US" sz="1200" b="0" i="0" u="none" strike="noStrike" kern="1200" baseline="0">
                <a:solidFill>
                  <a:schemeClr val="tx1"/>
                </a:solidFill>
                <a:latin typeface="+mn-lt"/>
                <a:ea typeface="+mn-ea"/>
                <a:cs typeface="+mn-cs"/>
              </a:rPr>
              <a:t>Click Query, and then Change link. The PACER fee status is located under the Run Query button.</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On the Change PACER Exemption Status screen, click CJA radio button. Click Submit.  A confirmation screen will display.</a:t>
            </a:r>
            <a:endParaRPr lang="en-US"/>
          </a:p>
        </p:txBody>
      </p:sp>
      <p:sp>
        <p:nvSpPr>
          <p:cNvPr id="4" name="Slide Number Placeholder 3"/>
          <p:cNvSpPr>
            <a:spLocks noGrp="1"/>
          </p:cNvSpPr>
          <p:nvPr>
            <p:ph type="sldNum" sz="quarter" idx="5"/>
          </p:nvPr>
        </p:nvSpPr>
        <p:spPr/>
        <p:txBody>
          <a:bodyPr/>
          <a:lstStyle/>
          <a:p>
            <a:fld id="{6522AD4C-AADB-4AC5-A271-A7042479F123}" type="slidenum">
              <a:rPr lang="en-US" smtClean="0"/>
              <a:t>6</a:t>
            </a:fld>
            <a:endParaRPr lang="en-US"/>
          </a:p>
        </p:txBody>
      </p:sp>
    </p:spTree>
    <p:extLst>
      <p:ext uri="{BB962C8B-B14F-4D97-AF65-F5344CB8AC3E}">
        <p14:creationId xmlns:p14="http://schemas.microsoft.com/office/powerpoint/2010/main" val="208235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and other NextGen Resources can be found on the court’s intranet page.</a:t>
            </a:r>
          </a:p>
          <a:p>
            <a:endParaRPr lang="en-US"/>
          </a:p>
          <a:p>
            <a:r>
              <a:rPr lang="en-US"/>
              <a:t>Submit a KACE – Service Desk request for help with NextGen CM/ECF. </a:t>
            </a:r>
          </a:p>
          <a:p>
            <a:endParaRPr lang="en-US"/>
          </a:p>
          <a:p>
            <a:r>
              <a:rPr lang="en-US"/>
              <a:t>Direct the public to the court’s internet page to access NextGen CM/ECF information.</a:t>
            </a:r>
          </a:p>
        </p:txBody>
      </p:sp>
      <p:sp>
        <p:nvSpPr>
          <p:cNvPr id="4" name="Slide Number Placeholder 3"/>
          <p:cNvSpPr>
            <a:spLocks noGrp="1"/>
          </p:cNvSpPr>
          <p:nvPr>
            <p:ph type="sldNum" sz="quarter" idx="5"/>
          </p:nvPr>
        </p:nvSpPr>
        <p:spPr/>
        <p:txBody>
          <a:bodyPr/>
          <a:lstStyle/>
          <a:p>
            <a:fld id="{8D80EE06-C9AF-4F12-BC15-03284CE39522}" type="slidenum">
              <a:rPr lang="en-US" smtClean="0"/>
              <a:t>7</a:t>
            </a:fld>
            <a:endParaRPr lang="en-US"/>
          </a:p>
        </p:txBody>
      </p:sp>
    </p:spTree>
    <p:extLst>
      <p:ext uri="{BB962C8B-B14F-4D97-AF65-F5344CB8AC3E}">
        <p14:creationId xmlns:p14="http://schemas.microsoft.com/office/powerpoint/2010/main" val="328838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4B45-D0E1-4694-83FC-166732C6B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4C189-45EB-4D5E-89CF-8FAA68215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E20C9-8C1A-4C63-A715-FA4FBFEBBE63}"/>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5" name="Footer Placeholder 4">
            <a:extLst>
              <a:ext uri="{FF2B5EF4-FFF2-40B4-BE49-F238E27FC236}">
                <a16:creationId xmlns:a16="http://schemas.microsoft.com/office/drawing/2014/main" id="{F6ED627E-3F78-4A69-AD1D-70D73E376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37D34-16B7-471F-835D-A78F9E23F05F}"/>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209758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76C8E-6D52-48D4-9D25-9CB28E175B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C90A8A-B56D-4CEA-A106-CDB385B233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FA9C0-E313-4926-B237-A788CA98E5C4}"/>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5" name="Footer Placeholder 4">
            <a:extLst>
              <a:ext uri="{FF2B5EF4-FFF2-40B4-BE49-F238E27FC236}">
                <a16:creationId xmlns:a16="http://schemas.microsoft.com/office/drawing/2014/main" id="{D4C07C94-6007-480D-853A-08FC0A241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45EF5-3D53-4673-8A94-C392ADCC685C}"/>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414651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A5489C-AC83-4C5A-B23A-25EF4E74E6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6A0BBA-EA45-40A2-A405-D39100CBD4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EB6AF-7637-4FB0-AC15-C90C28E15CB2}"/>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5" name="Footer Placeholder 4">
            <a:extLst>
              <a:ext uri="{FF2B5EF4-FFF2-40B4-BE49-F238E27FC236}">
                <a16:creationId xmlns:a16="http://schemas.microsoft.com/office/drawing/2014/main" id="{26FB521F-DB71-4FFE-98E1-68C8D07F5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81433-17DA-4436-8AFC-509B0109E2F9}"/>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34596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9908-BE36-411E-A48C-73AAB4DDC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8F616-338D-4B1E-8071-021A14EFE0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C5EC9-4082-4BFA-8CD4-E5746575271B}"/>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5" name="Footer Placeholder 4">
            <a:extLst>
              <a:ext uri="{FF2B5EF4-FFF2-40B4-BE49-F238E27FC236}">
                <a16:creationId xmlns:a16="http://schemas.microsoft.com/office/drawing/2014/main" id="{9C0E6133-D611-42DB-AC19-AFEEE15AB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A2E1C-C85A-4E5D-9324-4368C1FAA6F1}"/>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305540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C4EB-343C-4E78-B1CC-C3BD0B5E7F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656939-477C-4AFB-B088-A670F6468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839046-6ABA-4DA9-90C4-64F8483B18F8}"/>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5" name="Footer Placeholder 4">
            <a:extLst>
              <a:ext uri="{FF2B5EF4-FFF2-40B4-BE49-F238E27FC236}">
                <a16:creationId xmlns:a16="http://schemas.microsoft.com/office/drawing/2014/main" id="{D6A5427D-12A2-403C-BEBA-EB06401E3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4033A-2236-4CE6-9D09-9975977D1A41}"/>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3807006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3BAF-E85F-4651-921C-2532DA555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F5CBE-3DFD-4DB3-99DD-D5D8673080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EE616-7341-41FC-9C2C-0B69EEF283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C08B9C-BC38-4A0C-AAED-19A308DBF56A}"/>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6" name="Footer Placeholder 5">
            <a:extLst>
              <a:ext uri="{FF2B5EF4-FFF2-40B4-BE49-F238E27FC236}">
                <a16:creationId xmlns:a16="http://schemas.microsoft.com/office/drawing/2014/main" id="{12AAADF9-45AC-4F09-9C6D-B016BB254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C611E-1C7F-4646-9C57-78587D37051E}"/>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278356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9B21-BE1E-496B-8DB3-388E58B322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51BEC4-8B5E-4D1B-9486-ECB5EF982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387649-757A-491A-A33F-F37837505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28F2D-D880-434F-9D37-0C2A7A3C3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FA44A9-4C89-4701-B01E-DDF5D24B24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E3B5DF-1C79-45D3-8DD4-2E1E7FFA9D4B}"/>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8" name="Footer Placeholder 7">
            <a:extLst>
              <a:ext uri="{FF2B5EF4-FFF2-40B4-BE49-F238E27FC236}">
                <a16:creationId xmlns:a16="http://schemas.microsoft.com/office/drawing/2014/main" id="{EE9A1EA3-61F7-4797-9811-71A86F7B1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91BD1A-22A6-4B12-BB10-EA1DA20BC1B8}"/>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213515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D69CA-879C-4FEE-A1AD-844FF1D4A8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61D5AE-C2DE-4D86-A820-8A2959B1932A}"/>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4" name="Footer Placeholder 3">
            <a:extLst>
              <a:ext uri="{FF2B5EF4-FFF2-40B4-BE49-F238E27FC236}">
                <a16:creationId xmlns:a16="http://schemas.microsoft.com/office/drawing/2014/main" id="{C3B8D0F7-FC4C-4D8D-8CA4-E60616A8C0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35C34C-4694-4D38-9C42-859D08185028}"/>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394908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12B5C-B3DD-48C3-A442-CDB6C527EE79}"/>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3" name="Footer Placeholder 2">
            <a:extLst>
              <a:ext uri="{FF2B5EF4-FFF2-40B4-BE49-F238E27FC236}">
                <a16:creationId xmlns:a16="http://schemas.microsoft.com/office/drawing/2014/main" id="{2D877290-5AC1-4B89-B023-192EC3519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EAB50-91D4-4636-9211-AF2B4D794B2C}"/>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395493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174E-F89B-42D3-A7E0-E3A5CA231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4C99B7-5E2F-4BBB-8A31-9DBF1E17F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6570C-4A19-42B7-B47A-E4076AFCF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94839-27FD-448F-B57F-78232B863186}"/>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6" name="Footer Placeholder 5">
            <a:extLst>
              <a:ext uri="{FF2B5EF4-FFF2-40B4-BE49-F238E27FC236}">
                <a16:creationId xmlns:a16="http://schemas.microsoft.com/office/drawing/2014/main" id="{15772FD8-F280-48CE-8D51-697A21BCE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315D8-13D7-4AB6-9EE7-80C04525BD98}"/>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324819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6BFB-1008-440D-A24B-259C6C1B7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F8BD7C-6A93-43AF-BFA7-2507D063D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BB58F2-8C4E-4F81-A96D-05AA5B753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F28AA-ADDE-4075-AA67-8F340B6CB956}"/>
              </a:ext>
            </a:extLst>
          </p:cNvPr>
          <p:cNvSpPr>
            <a:spLocks noGrp="1"/>
          </p:cNvSpPr>
          <p:nvPr>
            <p:ph type="dt" sz="half" idx="10"/>
          </p:nvPr>
        </p:nvSpPr>
        <p:spPr/>
        <p:txBody>
          <a:bodyPr/>
          <a:lstStyle/>
          <a:p>
            <a:fld id="{D5C75ABC-9C02-4143-B613-F7702557ED38}" type="datetimeFigureOut">
              <a:rPr lang="en-US" smtClean="0"/>
              <a:t>2/1/2022</a:t>
            </a:fld>
            <a:endParaRPr lang="en-US"/>
          </a:p>
        </p:txBody>
      </p:sp>
      <p:sp>
        <p:nvSpPr>
          <p:cNvPr id="6" name="Footer Placeholder 5">
            <a:extLst>
              <a:ext uri="{FF2B5EF4-FFF2-40B4-BE49-F238E27FC236}">
                <a16:creationId xmlns:a16="http://schemas.microsoft.com/office/drawing/2014/main" id="{5E394954-4957-4B42-AA9B-14FEF1C5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F445B-1790-4FC2-A7CC-2E85527607F4}"/>
              </a:ext>
            </a:extLst>
          </p:cNvPr>
          <p:cNvSpPr>
            <a:spLocks noGrp="1"/>
          </p:cNvSpPr>
          <p:nvPr>
            <p:ph type="sldNum" sz="quarter" idx="12"/>
          </p:nvPr>
        </p:nvSpPr>
        <p:spPr/>
        <p:txBody>
          <a:bodyPr/>
          <a:lstStyle/>
          <a:p>
            <a:fld id="{A1EE9BD9-BB78-48A1-9BBC-849D87F80836}" type="slidenum">
              <a:rPr lang="en-US" smtClean="0"/>
              <a:t>‹#›</a:t>
            </a:fld>
            <a:endParaRPr lang="en-US"/>
          </a:p>
        </p:txBody>
      </p:sp>
    </p:spTree>
    <p:extLst>
      <p:ext uri="{BB962C8B-B14F-4D97-AF65-F5344CB8AC3E}">
        <p14:creationId xmlns:p14="http://schemas.microsoft.com/office/powerpoint/2010/main" val="306850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D13D-CF99-470C-AE9F-0C0EBE62DB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01FDC4-7236-448B-9E87-3C72068BE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16665-1AEB-4679-A723-C32C74FEC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75ABC-9C02-4143-B613-F7702557ED38}" type="datetimeFigureOut">
              <a:rPr lang="en-US" smtClean="0"/>
              <a:t>2/1/2022</a:t>
            </a:fld>
            <a:endParaRPr lang="en-US"/>
          </a:p>
        </p:txBody>
      </p:sp>
      <p:sp>
        <p:nvSpPr>
          <p:cNvPr id="5" name="Footer Placeholder 4">
            <a:extLst>
              <a:ext uri="{FF2B5EF4-FFF2-40B4-BE49-F238E27FC236}">
                <a16:creationId xmlns:a16="http://schemas.microsoft.com/office/drawing/2014/main" id="{A4F8879D-55A6-451A-8AF7-22929043C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8E7080-15EB-4A36-9C73-0BBEAFF8C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E9BD9-BB78-48A1-9BBC-849D87F80836}" type="slidenum">
              <a:rPr lang="en-US" smtClean="0"/>
              <a:t>‹#›</a:t>
            </a:fld>
            <a:endParaRPr lang="en-US"/>
          </a:p>
        </p:txBody>
      </p:sp>
    </p:spTree>
    <p:extLst>
      <p:ext uri="{BB962C8B-B14F-4D97-AF65-F5344CB8AC3E}">
        <p14:creationId xmlns:p14="http://schemas.microsoft.com/office/powerpoint/2010/main" val="495744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flmd.uscourts.gov/"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7B01DE-B3C7-4BB9-9219-5FE32286896B}"/>
              </a:ext>
            </a:extLst>
          </p:cNvPr>
          <p:cNvPicPr>
            <a:picLocks noChangeAspect="1"/>
          </p:cNvPicPr>
          <p:nvPr/>
        </p:nvPicPr>
        <p:blipFill>
          <a:blip r:embed="rId4"/>
          <a:stretch>
            <a:fillRect/>
          </a:stretch>
        </p:blipFill>
        <p:spPr>
          <a:xfrm>
            <a:off x="9177019" y="6448743"/>
            <a:ext cx="419100" cy="371475"/>
          </a:xfrm>
          <a:prstGeom prst="rect">
            <a:avLst/>
          </a:prstGeom>
        </p:spPr>
      </p:pic>
      <p:pic>
        <p:nvPicPr>
          <p:cNvPr id="4100" name="Picture 4" descr="Home">
            <a:extLst>
              <a:ext uri="{FF2B5EF4-FFF2-40B4-BE49-F238E27FC236}">
                <a16:creationId xmlns:a16="http://schemas.microsoft.com/office/drawing/2014/main" id="{E461DFE1-8CE5-4B24-8CAB-A858F9FEA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924" y="84034"/>
            <a:ext cx="6689931" cy="668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0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2C2EAEE8-083F-4BBF-B2A5-1963FB29A599}"/>
              </a:ext>
            </a:extLst>
          </p:cNvPr>
          <p:cNvSpPr txBox="1"/>
          <p:nvPr/>
        </p:nvSpPr>
        <p:spPr>
          <a:xfrm>
            <a:off x="1114425" y="317477"/>
            <a:ext cx="9553575" cy="3416320"/>
          </a:xfrm>
          <a:prstGeom prst="rect">
            <a:avLst/>
          </a:prstGeom>
          <a:noFill/>
        </p:spPr>
        <p:txBody>
          <a:bodyPr wrap="square" rtlCol="0">
            <a:spAutoFit/>
          </a:bodyPr>
          <a:lstStyle/>
          <a:p>
            <a:pPr algn="ctr"/>
            <a:r>
              <a:rPr lang="en-US" sz="7200">
                <a:solidFill>
                  <a:schemeClr val="bg1"/>
                </a:solidFill>
                <a:latin typeface="Arial" panose="020B0604020202020204" pitchFamily="34" charset="0"/>
                <a:cs typeface="Arial" panose="020B0604020202020204" pitchFamily="34" charset="0"/>
              </a:rPr>
              <a:t>CJA Navigating from Legacy to </a:t>
            </a:r>
          </a:p>
          <a:p>
            <a:pPr algn="ctr"/>
            <a:r>
              <a:rPr lang="en-US" sz="7200">
                <a:solidFill>
                  <a:schemeClr val="bg1"/>
                </a:solidFill>
                <a:latin typeface="Arial" panose="020B0604020202020204" pitchFamily="34" charset="0"/>
                <a:cs typeface="Arial" panose="020B0604020202020204" pitchFamily="34" charset="0"/>
              </a:rPr>
              <a:t>NextGen Court</a:t>
            </a:r>
            <a:endParaRPr lang="en-US" sz="280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555A1F7-1C0D-4E46-AD8F-322A070BB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91772" y="5004256"/>
            <a:ext cx="1524003" cy="1522615"/>
          </a:xfrm>
          <a:prstGeom prst="rect">
            <a:avLst/>
          </a:prstGeom>
        </p:spPr>
      </p:pic>
      <p:sp>
        <p:nvSpPr>
          <p:cNvPr id="5" name="TextBox 4">
            <a:extLst>
              <a:ext uri="{FF2B5EF4-FFF2-40B4-BE49-F238E27FC236}">
                <a16:creationId xmlns:a16="http://schemas.microsoft.com/office/drawing/2014/main" id="{6C4AD447-9D41-4A1B-8060-086B6E78C074}"/>
              </a:ext>
            </a:extLst>
          </p:cNvPr>
          <p:cNvSpPr txBox="1"/>
          <p:nvPr/>
        </p:nvSpPr>
        <p:spPr>
          <a:xfrm>
            <a:off x="3768611" y="4087853"/>
            <a:ext cx="4245201" cy="369332"/>
          </a:xfrm>
          <a:prstGeom prst="rect">
            <a:avLst/>
          </a:prstGeom>
          <a:noFill/>
        </p:spPr>
        <p:txBody>
          <a:bodyPr wrap="none" rtlCol="0">
            <a:spAutoFit/>
          </a:bodyPr>
          <a:lstStyle/>
          <a:p>
            <a:r>
              <a:rPr lang="en-US">
                <a:solidFill>
                  <a:schemeClr val="bg1"/>
                </a:solidFill>
              </a:rPr>
              <a:t>NextGen Court as a CJA appointed attorney</a:t>
            </a:r>
          </a:p>
        </p:txBody>
      </p:sp>
      <p:sp>
        <p:nvSpPr>
          <p:cNvPr id="9" name="TextBox 8">
            <a:extLst>
              <a:ext uri="{FF2B5EF4-FFF2-40B4-BE49-F238E27FC236}">
                <a16:creationId xmlns:a16="http://schemas.microsoft.com/office/drawing/2014/main" id="{322015E8-12F1-42FE-84E1-4ADE67F9C76B}"/>
              </a:ext>
            </a:extLst>
          </p:cNvPr>
          <p:cNvSpPr txBox="1"/>
          <p:nvPr/>
        </p:nvSpPr>
        <p:spPr>
          <a:xfrm>
            <a:off x="3130900" y="4751932"/>
            <a:ext cx="886781" cy="369332"/>
          </a:xfrm>
          <a:prstGeom prst="rect">
            <a:avLst/>
          </a:prstGeom>
          <a:noFill/>
        </p:spPr>
        <p:txBody>
          <a:bodyPr wrap="none" rtlCol="0">
            <a:spAutoFit/>
          </a:bodyPr>
          <a:lstStyle/>
          <a:p>
            <a:r>
              <a:rPr lang="en-US">
                <a:solidFill>
                  <a:schemeClr val="bg1"/>
                </a:solidFill>
              </a:rPr>
              <a:t>Log out</a:t>
            </a:r>
          </a:p>
        </p:txBody>
      </p:sp>
      <p:sp>
        <p:nvSpPr>
          <p:cNvPr id="10" name="TextBox 9">
            <a:extLst>
              <a:ext uri="{FF2B5EF4-FFF2-40B4-BE49-F238E27FC236}">
                <a16:creationId xmlns:a16="http://schemas.microsoft.com/office/drawing/2014/main" id="{0FE6505B-CDB8-476A-A307-E5115F5E16E4}"/>
              </a:ext>
            </a:extLst>
          </p:cNvPr>
          <p:cNvSpPr txBox="1"/>
          <p:nvPr/>
        </p:nvSpPr>
        <p:spPr>
          <a:xfrm>
            <a:off x="3835124" y="5608678"/>
            <a:ext cx="4521751" cy="369332"/>
          </a:xfrm>
          <a:prstGeom prst="rect">
            <a:avLst/>
          </a:prstGeom>
          <a:noFill/>
        </p:spPr>
        <p:txBody>
          <a:bodyPr wrap="none" rtlCol="0">
            <a:spAutoFit/>
          </a:bodyPr>
          <a:lstStyle/>
          <a:p>
            <a:r>
              <a:rPr lang="en-US" err="1">
                <a:solidFill>
                  <a:schemeClr val="bg1"/>
                </a:solidFill>
              </a:rPr>
              <a:t>CurrentGen</a:t>
            </a:r>
            <a:r>
              <a:rPr lang="en-US">
                <a:solidFill>
                  <a:schemeClr val="bg1"/>
                </a:solidFill>
              </a:rPr>
              <a:t> Court as a CJA appointed attorney</a:t>
            </a:r>
          </a:p>
        </p:txBody>
      </p:sp>
      <p:sp>
        <p:nvSpPr>
          <p:cNvPr id="11" name="TextBox 10">
            <a:extLst>
              <a:ext uri="{FF2B5EF4-FFF2-40B4-BE49-F238E27FC236}">
                <a16:creationId xmlns:a16="http://schemas.microsoft.com/office/drawing/2014/main" id="{90640750-7C36-4032-866D-CD67D6B33BFE}"/>
              </a:ext>
            </a:extLst>
          </p:cNvPr>
          <p:cNvSpPr txBox="1"/>
          <p:nvPr/>
        </p:nvSpPr>
        <p:spPr>
          <a:xfrm>
            <a:off x="6424271" y="4808063"/>
            <a:ext cx="2213811" cy="369332"/>
          </a:xfrm>
          <a:prstGeom prst="rect">
            <a:avLst/>
          </a:prstGeom>
          <a:noFill/>
        </p:spPr>
        <p:txBody>
          <a:bodyPr wrap="none" rtlCol="0">
            <a:spAutoFit/>
          </a:bodyPr>
          <a:lstStyle/>
          <a:p>
            <a:r>
              <a:rPr lang="en-US">
                <a:solidFill>
                  <a:schemeClr val="bg1"/>
                </a:solidFill>
              </a:rPr>
              <a:t>Log in with “x-” prefix</a:t>
            </a:r>
          </a:p>
        </p:txBody>
      </p:sp>
      <p:sp>
        <p:nvSpPr>
          <p:cNvPr id="12" name="Arrow: Right 11">
            <a:extLst>
              <a:ext uri="{FF2B5EF4-FFF2-40B4-BE49-F238E27FC236}">
                <a16:creationId xmlns:a16="http://schemas.microsoft.com/office/drawing/2014/main" id="{E036B62A-4CAC-448C-BBB1-CA2F1F356507}"/>
              </a:ext>
            </a:extLst>
          </p:cNvPr>
          <p:cNvSpPr/>
          <p:nvPr/>
        </p:nvSpPr>
        <p:spPr>
          <a:xfrm>
            <a:off x="4638396" y="4581780"/>
            <a:ext cx="1414182" cy="82189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41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par>
                          <p:cTn id="28" fill="hold">
                            <p:stCondLst>
                              <p:cond delay="4000"/>
                            </p:stCondLst>
                            <p:childTnLst>
                              <p:par>
                                <p:cTn id="29" presetID="21"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1500"/>
                                        <p:tgtEl>
                                          <p:spTgt spid="12"/>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9" grpId="0"/>
      <p:bldP spid="10" grpId="0"/>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669701" y="459722"/>
            <a:ext cx="11101589"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Navigating from a NextGen Court to a </a:t>
            </a:r>
            <a:r>
              <a:rPr lang="en-US" sz="3200" b="1" err="1">
                <a:solidFill>
                  <a:schemeClr val="bg1"/>
                </a:solidFill>
                <a:latin typeface="Arial" panose="020B0604020202020204" pitchFamily="34" charset="0"/>
                <a:cs typeface="Arial" panose="020B0604020202020204" pitchFamily="34" charset="0"/>
              </a:rPr>
              <a:t>CurrentGen</a:t>
            </a:r>
            <a:r>
              <a:rPr lang="en-US" sz="3200" b="1">
                <a:solidFill>
                  <a:schemeClr val="bg1"/>
                </a:solidFill>
                <a:latin typeface="Arial" panose="020B0604020202020204" pitchFamily="34" charset="0"/>
                <a:cs typeface="Arial" panose="020B0604020202020204" pitchFamily="34" charset="0"/>
              </a:rPr>
              <a:t> Court</a:t>
            </a:r>
            <a:endParaRPr lang="en-US" sz="320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BA7372D-49CD-4293-9925-E38D92969829}"/>
              </a:ext>
            </a:extLst>
          </p:cNvPr>
          <p:cNvPicPr>
            <a:picLocks noChangeAspect="1"/>
          </p:cNvPicPr>
          <p:nvPr/>
        </p:nvPicPr>
        <p:blipFill>
          <a:blip r:embed="rId4"/>
          <a:stretch>
            <a:fillRect/>
          </a:stretch>
        </p:blipFill>
        <p:spPr>
          <a:xfrm>
            <a:off x="2255414" y="1955332"/>
            <a:ext cx="8143875" cy="4343400"/>
          </a:xfrm>
          <a:prstGeom prst="rect">
            <a:avLst/>
          </a:prstGeom>
        </p:spPr>
      </p:pic>
      <p:sp>
        <p:nvSpPr>
          <p:cNvPr id="16" name="TextBox 15">
            <a:extLst>
              <a:ext uri="{FF2B5EF4-FFF2-40B4-BE49-F238E27FC236}">
                <a16:creationId xmlns:a16="http://schemas.microsoft.com/office/drawing/2014/main" id="{77C5E074-FBBC-4608-83CB-642EDDF14216}"/>
              </a:ext>
            </a:extLst>
          </p:cNvPr>
          <p:cNvSpPr txBox="1"/>
          <p:nvPr/>
        </p:nvSpPr>
        <p:spPr>
          <a:xfrm>
            <a:off x="1869845" y="1620777"/>
            <a:ext cx="8936268"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CJA exempt status will not transfer between NextGen and </a:t>
            </a:r>
            <a:r>
              <a:rPr lang="en-US" err="1">
                <a:latin typeface="Arial" panose="020B0604020202020204" pitchFamily="34" charset="0"/>
                <a:cs typeface="Arial" panose="020B0604020202020204" pitchFamily="34" charset="0"/>
              </a:rPr>
              <a:t>CurrentGen</a:t>
            </a:r>
            <a:r>
              <a:rPr lang="en-US">
                <a:latin typeface="Arial" panose="020B0604020202020204" pitchFamily="34" charset="0"/>
                <a:cs typeface="Arial" panose="020B0604020202020204" pitchFamily="34" charset="0"/>
              </a:rPr>
              <a:t> courts.</a:t>
            </a:r>
          </a:p>
        </p:txBody>
      </p:sp>
      <p:sp>
        <p:nvSpPr>
          <p:cNvPr id="13" name="TextBox 12">
            <a:extLst>
              <a:ext uri="{FF2B5EF4-FFF2-40B4-BE49-F238E27FC236}">
                <a16:creationId xmlns:a16="http://schemas.microsoft.com/office/drawing/2014/main" id="{3DC43F73-0E3E-4B2F-9A3C-FF23B5BF7A7B}"/>
              </a:ext>
            </a:extLst>
          </p:cNvPr>
          <p:cNvSpPr txBox="1"/>
          <p:nvPr/>
        </p:nvSpPr>
        <p:spPr>
          <a:xfrm>
            <a:off x="1967940" y="6129335"/>
            <a:ext cx="8730784"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NextGen court = no prefix</a:t>
            </a:r>
          </a:p>
          <a:p>
            <a:pPr algn="ctr"/>
            <a:r>
              <a:rPr lang="en-US" err="1">
                <a:latin typeface="Arial" panose="020B0604020202020204" pitchFamily="34" charset="0"/>
                <a:cs typeface="Arial" panose="020B0604020202020204" pitchFamily="34" charset="0"/>
              </a:rPr>
              <a:t>CurrentGen</a:t>
            </a:r>
            <a:r>
              <a:rPr lang="en-US">
                <a:latin typeface="Arial" panose="020B0604020202020204" pitchFamily="34" charset="0"/>
                <a:cs typeface="Arial" panose="020B0604020202020204" pitchFamily="34" charset="0"/>
              </a:rPr>
              <a:t> court = “x-” prefix with upgraded PACER account user name</a:t>
            </a:r>
          </a:p>
        </p:txBody>
      </p:sp>
      <p:sp>
        <p:nvSpPr>
          <p:cNvPr id="8" name="TextBox 7">
            <a:extLst>
              <a:ext uri="{FF2B5EF4-FFF2-40B4-BE49-F238E27FC236}">
                <a16:creationId xmlns:a16="http://schemas.microsoft.com/office/drawing/2014/main" id="{6E37F919-A74A-4094-BDB7-25839CBE5C16}"/>
              </a:ext>
            </a:extLst>
          </p:cNvPr>
          <p:cNvSpPr txBox="1"/>
          <p:nvPr/>
        </p:nvSpPr>
        <p:spPr>
          <a:xfrm>
            <a:off x="7719964" y="2500924"/>
            <a:ext cx="3578928" cy="400110"/>
          </a:xfrm>
          <a:prstGeom prst="rect">
            <a:avLst/>
          </a:prstGeom>
          <a:noFill/>
        </p:spPr>
        <p:txBody>
          <a:bodyPr wrap="none" rtlCol="0">
            <a:spAutoFit/>
          </a:bodyPr>
          <a:lstStyle/>
          <a:p>
            <a:r>
              <a:rPr lang="en-US" sz="2000" b="1">
                <a:solidFill>
                  <a:srgbClr val="FF0000"/>
                </a:solidFill>
              </a:rPr>
              <a:t>Exempt status will NOT transfer.</a:t>
            </a:r>
            <a:endParaRPr lang="en-US" b="1">
              <a:solidFill>
                <a:srgbClr val="FF0000"/>
              </a:solidFill>
            </a:endParaRPr>
          </a:p>
        </p:txBody>
      </p:sp>
      <p:sp>
        <p:nvSpPr>
          <p:cNvPr id="14" name="Arrow: Right 13">
            <a:extLst>
              <a:ext uri="{FF2B5EF4-FFF2-40B4-BE49-F238E27FC236}">
                <a16:creationId xmlns:a16="http://schemas.microsoft.com/office/drawing/2014/main" id="{E4D99710-FD75-43A8-ACF0-F0A9C7D274E8}"/>
              </a:ext>
            </a:extLst>
          </p:cNvPr>
          <p:cNvSpPr/>
          <p:nvPr/>
        </p:nvSpPr>
        <p:spPr>
          <a:xfrm rot="10800000">
            <a:off x="7158980" y="2540315"/>
            <a:ext cx="551329" cy="321329"/>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BF95F3-7457-4C1F-A5CD-458B276DB995}"/>
              </a:ext>
            </a:extLst>
          </p:cNvPr>
          <p:cNvSpPr txBox="1"/>
          <p:nvPr/>
        </p:nvSpPr>
        <p:spPr>
          <a:xfrm>
            <a:off x="5291191" y="4694851"/>
            <a:ext cx="2859629" cy="400110"/>
          </a:xfrm>
          <a:prstGeom prst="rect">
            <a:avLst/>
          </a:prstGeom>
          <a:noFill/>
        </p:spPr>
        <p:txBody>
          <a:bodyPr wrap="none" rtlCol="0">
            <a:spAutoFit/>
          </a:bodyPr>
          <a:lstStyle/>
          <a:p>
            <a:r>
              <a:rPr lang="en-US" sz="2000" b="1">
                <a:solidFill>
                  <a:srgbClr val="FF0000"/>
                </a:solidFill>
              </a:rPr>
              <a:t>When case link is clicked,</a:t>
            </a:r>
          </a:p>
        </p:txBody>
      </p:sp>
    </p:spTree>
    <p:extLst>
      <p:ext uri="{BB962C8B-B14F-4D97-AF65-F5344CB8AC3E}">
        <p14:creationId xmlns:p14="http://schemas.microsoft.com/office/powerpoint/2010/main" val="29373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500"/>
                                        <p:tgtEl>
                                          <p:spTgt spid="14"/>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anim calcmode="lin" valueType="num">
                                      <p:cBhvr>
                                        <p:cTn id="40" dur="2000" fill="hold"/>
                                        <p:tgtEl>
                                          <p:spTgt spid="13"/>
                                        </p:tgtEl>
                                        <p:attrNameLst>
                                          <p:attrName>ppt_x</p:attrName>
                                        </p:attrNameLst>
                                      </p:cBhvr>
                                      <p:tavLst>
                                        <p:tav tm="0">
                                          <p:val>
                                            <p:strVal val="#ppt_x"/>
                                          </p:val>
                                        </p:tav>
                                        <p:tav tm="100000">
                                          <p:val>
                                            <p:strVal val="#ppt_x"/>
                                          </p:val>
                                        </p:tav>
                                      </p:tavLst>
                                    </p:anim>
                                    <p:anim calcmode="lin" valueType="num">
                                      <p:cBhvr>
                                        <p:cTn id="41"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3" grpId="0"/>
      <p:bldP spid="8" grpId="0"/>
      <p:bldP spid="14"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Click </a:t>
            </a:r>
            <a:r>
              <a:rPr lang="en-US" b="1">
                <a:latin typeface="Arial" panose="020B0604020202020204" pitchFamily="34" charset="0"/>
                <a:cs typeface="Arial" panose="020B0604020202020204" pitchFamily="34" charset="0"/>
              </a:rPr>
              <a:t>Logout</a:t>
            </a:r>
            <a:r>
              <a:rPr lang="en-US">
                <a:latin typeface="Arial" panose="020B0604020202020204" pitchFamily="34" charset="0"/>
                <a:cs typeface="Arial" panose="020B0604020202020204" pitchFamily="34" charset="0"/>
              </a:rPr>
              <a:t>.</a:t>
            </a: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0CFC99-24E1-4DE0-98FE-518D3CA807C7}"/>
              </a:ext>
            </a:extLst>
          </p:cNvPr>
          <p:cNvSpPr txBox="1"/>
          <p:nvPr/>
        </p:nvSpPr>
        <p:spPr>
          <a:xfrm>
            <a:off x="-38346" y="1543050"/>
            <a:ext cx="4702814" cy="369332"/>
          </a:xfrm>
          <a:prstGeom prst="rect">
            <a:avLst/>
          </a:prstGeom>
          <a:noFill/>
        </p:spPr>
        <p:txBody>
          <a:bodyPr wrap="square" rtlCol="0">
            <a:spAutoFit/>
          </a:bodyPr>
          <a:lstStyle/>
          <a:p>
            <a:r>
              <a:rPr lang="en-US" err="1">
                <a:latin typeface="Arial" panose="020B0604020202020204" pitchFamily="34" charset="0"/>
                <a:cs typeface="Arial" panose="020B0604020202020204" pitchFamily="34" charset="0"/>
              </a:rPr>
              <a:t>CurrentGen</a:t>
            </a:r>
            <a:r>
              <a:rPr lang="en-US">
                <a:latin typeface="Arial" panose="020B0604020202020204" pitchFamily="34" charset="0"/>
                <a:cs typeface="Arial" panose="020B0604020202020204" pitchFamily="34" charset="0"/>
              </a:rPr>
              <a:t> Docket Sheet selection criteria.</a:t>
            </a:r>
          </a:p>
        </p:txBody>
      </p:sp>
      <p:sp>
        <p:nvSpPr>
          <p:cNvPr id="10" name="TextBox 9">
            <a:extLst>
              <a:ext uri="{FF2B5EF4-FFF2-40B4-BE49-F238E27FC236}">
                <a16:creationId xmlns:a16="http://schemas.microsoft.com/office/drawing/2014/main" id="{FDC4BDDD-8C2C-4940-B84E-A4E6DBFFDDC3}"/>
              </a:ext>
            </a:extLst>
          </p:cNvPr>
          <p:cNvSpPr txBox="1"/>
          <p:nvPr/>
        </p:nvSpPr>
        <p:spPr>
          <a:xfrm>
            <a:off x="1615440" y="459722"/>
            <a:ext cx="942382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To View </a:t>
            </a:r>
            <a:r>
              <a:rPr lang="en-US" sz="3200" b="1" err="1">
                <a:solidFill>
                  <a:schemeClr val="bg1"/>
                </a:solidFill>
                <a:latin typeface="Arial" panose="020B0604020202020204" pitchFamily="34" charset="0"/>
                <a:cs typeface="Arial" panose="020B0604020202020204" pitchFamily="34" charset="0"/>
              </a:rPr>
              <a:t>CurrentGen</a:t>
            </a:r>
            <a:r>
              <a:rPr lang="en-US" sz="3200" b="1">
                <a:solidFill>
                  <a:schemeClr val="bg1"/>
                </a:solidFill>
                <a:latin typeface="Arial" panose="020B0604020202020204" pitchFamily="34" charset="0"/>
                <a:cs typeface="Arial" panose="020B0604020202020204" pitchFamily="34" charset="0"/>
              </a:rPr>
              <a:t> Court Docket Sheet</a:t>
            </a:r>
            <a:endParaRPr lang="en-US" sz="3200">
              <a:solidFill>
                <a:schemeClr val="bg1"/>
              </a:solidFill>
              <a:latin typeface="Arial" panose="020B0604020202020204" pitchFamily="34" charset="0"/>
              <a:cs typeface="Arial" panose="020B0604020202020204" pitchFamily="34" charset="0"/>
            </a:endParaRPr>
          </a:p>
        </p:txBody>
      </p:sp>
      <p:pic>
        <p:nvPicPr>
          <p:cNvPr id="9" name="Picture 8" descr="Graphical user interface, application&#10;&#10;Description automatically generated">
            <a:extLst>
              <a:ext uri="{FF2B5EF4-FFF2-40B4-BE49-F238E27FC236}">
                <a16:creationId xmlns:a16="http://schemas.microsoft.com/office/drawing/2014/main" id="{B9AED8B9-B029-4A50-8C74-C84767E3A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2" y="2106366"/>
            <a:ext cx="6230219" cy="3534268"/>
          </a:xfrm>
          <a:prstGeom prst="rect">
            <a:avLst/>
          </a:prstGeom>
        </p:spPr>
      </p:pic>
      <p:sp>
        <p:nvSpPr>
          <p:cNvPr id="14" name="TextBox 13">
            <a:extLst>
              <a:ext uri="{FF2B5EF4-FFF2-40B4-BE49-F238E27FC236}">
                <a16:creationId xmlns:a16="http://schemas.microsoft.com/office/drawing/2014/main" id="{90358959-1AD3-46A9-85F9-2E58A3AFCE3F}"/>
              </a:ext>
            </a:extLst>
          </p:cNvPr>
          <p:cNvSpPr txBox="1"/>
          <p:nvPr/>
        </p:nvSpPr>
        <p:spPr>
          <a:xfrm>
            <a:off x="6449402" y="3757048"/>
            <a:ext cx="280637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Add “x-” to user name.</a:t>
            </a:r>
            <a:endParaRPr lang="en-US" sz="2000">
              <a:solidFill>
                <a:schemeClr val="accent5"/>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1CB4280-8DD6-4431-8F30-06E799868DF8}"/>
              </a:ext>
            </a:extLst>
          </p:cNvPr>
          <p:cNvSpPr txBox="1"/>
          <p:nvPr/>
        </p:nvSpPr>
        <p:spPr>
          <a:xfrm>
            <a:off x="817785" y="1816581"/>
            <a:ext cx="1595309"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Click </a:t>
            </a:r>
            <a:r>
              <a:rPr lang="en-US" b="1">
                <a:latin typeface="Arial" panose="020B0604020202020204" pitchFamily="34" charset="0"/>
                <a:cs typeface="Arial" panose="020B0604020202020204" pitchFamily="34" charset="0"/>
              </a:rPr>
              <a:t>Logout</a:t>
            </a:r>
            <a:r>
              <a:rPr lang="en-US">
                <a:latin typeface="Arial" panose="020B0604020202020204" pitchFamily="34" charset="0"/>
                <a:cs typeface="Arial" panose="020B0604020202020204" pitchFamily="34" charset="0"/>
              </a:rPr>
              <a:t>.</a:t>
            </a:r>
            <a:endParaRPr lang="en-US"/>
          </a:p>
        </p:txBody>
      </p:sp>
      <p:sp>
        <p:nvSpPr>
          <p:cNvPr id="17" name="TextBox 16">
            <a:extLst>
              <a:ext uri="{FF2B5EF4-FFF2-40B4-BE49-F238E27FC236}">
                <a16:creationId xmlns:a16="http://schemas.microsoft.com/office/drawing/2014/main" id="{B75CEF91-DCE6-4779-B72F-638D36AA32BD}"/>
              </a:ext>
            </a:extLst>
          </p:cNvPr>
          <p:cNvSpPr txBox="1"/>
          <p:nvPr/>
        </p:nvSpPr>
        <p:spPr>
          <a:xfrm>
            <a:off x="7754219" y="4033789"/>
            <a:ext cx="1501556"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Click </a:t>
            </a:r>
            <a:r>
              <a:rPr lang="en-US" b="1">
                <a:latin typeface="Arial" panose="020B0604020202020204" pitchFamily="34" charset="0"/>
                <a:cs typeface="Arial" panose="020B0604020202020204" pitchFamily="34" charset="0"/>
              </a:rPr>
              <a:t>Login</a:t>
            </a:r>
            <a:r>
              <a:rPr lang="en-US">
                <a:latin typeface="Arial" panose="020B0604020202020204" pitchFamily="34" charset="0"/>
                <a:cs typeface="Arial" panose="020B0604020202020204" pitchFamily="34" charset="0"/>
              </a:rPr>
              <a:t>.</a:t>
            </a:r>
            <a:endParaRPr lang="en-US" sz="2000">
              <a:solidFill>
                <a:schemeClr val="accent5"/>
              </a:solidFill>
              <a:latin typeface="Arial" panose="020B0604020202020204" pitchFamily="34" charset="0"/>
              <a:cs typeface="Arial" panose="020B0604020202020204" pitchFamily="34" charset="0"/>
            </a:endParaRPr>
          </a:p>
        </p:txBody>
      </p:sp>
      <p:pic>
        <p:nvPicPr>
          <p:cNvPr id="18" name="Picture 17" descr="Graphical user interface, text, application, Word&#10;&#10;Description automatically generated">
            <a:extLst>
              <a:ext uri="{FF2B5EF4-FFF2-40B4-BE49-F238E27FC236}">
                <a16:creationId xmlns:a16="http://schemas.microsoft.com/office/drawing/2014/main" id="{8145998A-C586-4F17-8824-1703928F4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9142" y="4400223"/>
            <a:ext cx="6420746" cy="2343477"/>
          </a:xfrm>
          <a:prstGeom prst="rect">
            <a:avLst/>
          </a:prstGeom>
        </p:spPr>
      </p:pic>
      <p:sp>
        <p:nvSpPr>
          <p:cNvPr id="20" name="Rectangle: Rounded Corners 19">
            <a:extLst>
              <a:ext uri="{FF2B5EF4-FFF2-40B4-BE49-F238E27FC236}">
                <a16:creationId xmlns:a16="http://schemas.microsoft.com/office/drawing/2014/main" id="{C7193D23-F8A6-49D5-AF93-37A260467F64}"/>
              </a:ext>
            </a:extLst>
          </p:cNvPr>
          <p:cNvSpPr/>
          <p:nvPr/>
        </p:nvSpPr>
        <p:spPr>
          <a:xfrm>
            <a:off x="5729142" y="5139559"/>
            <a:ext cx="2384844" cy="10072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2452AE19-5D75-452C-9F5E-814746236AA0}"/>
              </a:ext>
            </a:extLst>
          </p:cNvPr>
          <p:cNvSpPr/>
          <p:nvPr/>
        </p:nvSpPr>
        <p:spPr>
          <a:xfrm>
            <a:off x="5729142" y="6146800"/>
            <a:ext cx="585301" cy="23027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35B0622-0EAF-427C-A79C-81970740E76D}"/>
              </a:ext>
            </a:extLst>
          </p:cNvPr>
          <p:cNvSpPr/>
          <p:nvPr/>
        </p:nvSpPr>
        <p:spPr>
          <a:xfrm>
            <a:off x="3380598" y="2036076"/>
            <a:ext cx="852355" cy="5317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6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500"/>
                                        <p:tgtEl>
                                          <p:spTgt spid="9"/>
                                        </p:tgtEl>
                                      </p:cBhvr>
                                    </p:animEffect>
                                    <p:anim calcmode="lin" valueType="num">
                                      <p:cBhvr>
                                        <p:cTn id="20" dur="1500" fill="hold"/>
                                        <p:tgtEl>
                                          <p:spTgt spid="9"/>
                                        </p:tgtEl>
                                        <p:attrNameLst>
                                          <p:attrName>ppt_x</p:attrName>
                                        </p:attrNameLst>
                                      </p:cBhvr>
                                      <p:tavLst>
                                        <p:tav tm="0">
                                          <p:val>
                                            <p:strVal val="#ppt_x"/>
                                          </p:val>
                                        </p:tav>
                                        <p:tav tm="100000">
                                          <p:val>
                                            <p:strVal val="#ppt_x"/>
                                          </p:val>
                                        </p:tav>
                                      </p:tavLst>
                                    </p:anim>
                                    <p:anim calcmode="lin" valueType="num">
                                      <p:cBhvr>
                                        <p:cTn id="21" dur="1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500"/>
                                        <p:tgtEl>
                                          <p:spTgt spid="13"/>
                                        </p:tgtEl>
                                      </p:cBhvr>
                                    </p:animEffect>
                                    <p:anim calcmode="lin" valueType="num">
                                      <p:cBhvr>
                                        <p:cTn id="26" dur="1500" fill="hold"/>
                                        <p:tgtEl>
                                          <p:spTgt spid="13"/>
                                        </p:tgtEl>
                                        <p:attrNameLst>
                                          <p:attrName>ppt_x</p:attrName>
                                        </p:attrNameLst>
                                      </p:cBhvr>
                                      <p:tavLst>
                                        <p:tav tm="0">
                                          <p:val>
                                            <p:strVal val="#ppt_x"/>
                                          </p:val>
                                        </p:tav>
                                        <p:tav tm="100000">
                                          <p:val>
                                            <p:strVal val="#ppt_x"/>
                                          </p:val>
                                        </p:tav>
                                      </p:tavLst>
                                    </p:anim>
                                    <p:anim calcmode="lin" valueType="num">
                                      <p:cBhvr>
                                        <p:cTn id="27" dur="1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1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500"/>
                                        <p:tgtEl>
                                          <p:spTgt spid="14"/>
                                        </p:tgtEl>
                                      </p:cBhvr>
                                    </p:animEffect>
                                  </p:childTnLst>
                                </p:cTn>
                              </p:par>
                              <p:par>
                                <p:cTn id="37" presetID="42"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500"/>
                                        <p:tgtEl>
                                          <p:spTgt spid="18"/>
                                        </p:tgtEl>
                                      </p:cBhvr>
                                    </p:animEffect>
                                    <p:anim calcmode="lin" valueType="num">
                                      <p:cBhvr>
                                        <p:cTn id="40" dur="1500" fill="hold"/>
                                        <p:tgtEl>
                                          <p:spTgt spid="18"/>
                                        </p:tgtEl>
                                        <p:attrNameLst>
                                          <p:attrName>ppt_x</p:attrName>
                                        </p:attrNameLst>
                                      </p:cBhvr>
                                      <p:tavLst>
                                        <p:tav tm="0">
                                          <p:val>
                                            <p:strVal val="#ppt_x"/>
                                          </p:val>
                                        </p:tav>
                                        <p:tav tm="100000">
                                          <p:val>
                                            <p:strVal val="#ppt_x"/>
                                          </p:val>
                                        </p:tav>
                                      </p:tavLst>
                                    </p:anim>
                                    <p:anim calcmode="lin" valueType="num">
                                      <p:cBhvr>
                                        <p:cTn id="41" dur="15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1500"/>
                                        <p:tgtEl>
                                          <p:spTgt spid="17"/>
                                        </p:tgtEl>
                                      </p:cBhvr>
                                    </p:animEffect>
                                  </p:childTnLst>
                                </p:cTn>
                              </p:par>
                            </p:childTnLst>
                          </p:cTn>
                        </p:par>
                        <p:par>
                          <p:cTn id="46" fill="hold">
                            <p:stCondLst>
                              <p:cond delay="3000"/>
                            </p:stCondLst>
                            <p:childTnLst>
                              <p:par>
                                <p:cTn id="47" presetID="21"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1500"/>
                                        <p:tgtEl>
                                          <p:spTgt spid="20"/>
                                        </p:tgtEl>
                                      </p:cBhvr>
                                    </p:animEffect>
                                  </p:childTnLst>
                                </p:cTn>
                              </p:par>
                            </p:childTnLst>
                          </p:cTn>
                        </p:par>
                        <p:par>
                          <p:cTn id="50" fill="hold">
                            <p:stCondLst>
                              <p:cond delay="4500"/>
                            </p:stCondLst>
                            <p:childTnLst>
                              <p:par>
                                <p:cTn id="51" presetID="21"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heel(1)">
                                      <p:cBhvr>
                                        <p:cTn id="53"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3" grpId="0"/>
      <p:bldP spid="17" grpId="0"/>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38F135-03AA-4A21-AEB2-538B8D8D4076}"/>
              </a:ext>
            </a:extLst>
          </p:cNvPr>
          <p:cNvPicPr>
            <a:picLocks noChangeAspect="1"/>
          </p:cNvPicPr>
          <p:nvPr/>
        </p:nvPicPr>
        <p:blipFill>
          <a:blip r:embed="rId4"/>
          <a:stretch>
            <a:fillRect/>
          </a:stretch>
        </p:blipFill>
        <p:spPr>
          <a:xfrm>
            <a:off x="3023235" y="2539242"/>
            <a:ext cx="6172200" cy="3009900"/>
          </a:xfrm>
          <a:prstGeom prst="rect">
            <a:avLst/>
          </a:prstGeom>
        </p:spPr>
      </p:pic>
      <p:sp>
        <p:nvSpPr>
          <p:cNvPr id="12" name="TextBox 11">
            <a:extLst>
              <a:ext uri="{FF2B5EF4-FFF2-40B4-BE49-F238E27FC236}">
                <a16:creationId xmlns:a16="http://schemas.microsoft.com/office/drawing/2014/main" id="{F5E84670-81EF-43BF-B3F3-C2D3B310FC4A}"/>
              </a:ext>
            </a:extLst>
          </p:cNvPr>
          <p:cNvSpPr txBox="1"/>
          <p:nvPr/>
        </p:nvSpPr>
        <p:spPr>
          <a:xfrm>
            <a:off x="1615440" y="459722"/>
            <a:ext cx="9423824"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Viewing Exempt Status – </a:t>
            </a:r>
            <a:r>
              <a:rPr lang="en-US" sz="3200" b="1" err="1">
                <a:solidFill>
                  <a:schemeClr val="bg1"/>
                </a:solidFill>
                <a:latin typeface="Arial" panose="020B0604020202020204" pitchFamily="34" charset="0"/>
                <a:cs typeface="Arial" panose="020B0604020202020204" pitchFamily="34" charset="0"/>
              </a:rPr>
              <a:t>CurrentGen</a:t>
            </a:r>
            <a:r>
              <a:rPr lang="en-US" sz="3200" b="1">
                <a:solidFill>
                  <a:schemeClr val="bg1"/>
                </a:solidFill>
                <a:latin typeface="Arial" panose="020B0604020202020204" pitchFamily="34" charset="0"/>
                <a:cs typeface="Arial" panose="020B0604020202020204" pitchFamily="34" charset="0"/>
              </a:rPr>
              <a:t> Court</a:t>
            </a:r>
            <a:endParaRPr lang="en-US" sz="320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EA8F5E5F-4733-4F0D-8446-97BBEDF9649C}"/>
              </a:ext>
            </a:extLst>
          </p:cNvPr>
          <p:cNvSpPr/>
          <p:nvPr/>
        </p:nvSpPr>
        <p:spPr>
          <a:xfrm>
            <a:off x="3023234" y="3660771"/>
            <a:ext cx="2987147" cy="14763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7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ppt_x</p:attrName>
                                        </p:attrNameLst>
                                      </p:cBhvr>
                                      <p:tavLst>
                                        <p:tav tm="0">
                                          <p:val>
                                            <p:strVal val="#ppt_x"/>
                                          </p:val>
                                        </p:tav>
                                        <p:tav tm="100000">
                                          <p:val>
                                            <p:strVal val="#ppt_x"/>
                                          </p:val>
                                        </p:tav>
                                      </p:tavLst>
                                    </p:anim>
                                    <p:anim calcmode="lin" valueType="num">
                                      <p:cBhvr>
                                        <p:cTn id="16" dur="2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88112C-E99B-40E2-99CF-A435C34CC490}"/>
              </a:ext>
            </a:extLst>
          </p:cNvPr>
          <p:cNvSpPr txBox="1"/>
          <p:nvPr/>
        </p:nvSpPr>
        <p:spPr>
          <a:xfrm>
            <a:off x="811369" y="459722"/>
            <a:ext cx="10612191"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Navigating from a NextGen Court to a NextGen Court</a:t>
            </a:r>
            <a:endParaRPr lang="en-US" sz="3200">
              <a:solidFill>
                <a:schemeClr val="bg1"/>
              </a:solidFill>
              <a:latin typeface="Arial" panose="020B0604020202020204" pitchFamily="34" charset="0"/>
              <a:cs typeface="Arial" panose="020B0604020202020204" pitchFamily="34" charset="0"/>
            </a:endParaRPr>
          </a:p>
        </p:txBody>
      </p:sp>
      <p:pic>
        <p:nvPicPr>
          <p:cNvPr id="10" name="Picture 9" descr="Text&#10;&#10;Description automatically generated">
            <a:extLst>
              <a:ext uri="{FF2B5EF4-FFF2-40B4-BE49-F238E27FC236}">
                <a16:creationId xmlns:a16="http://schemas.microsoft.com/office/drawing/2014/main" id="{C9CF35A6-A727-4116-A6C7-8E03B5CD7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5" y="1650280"/>
            <a:ext cx="5736786" cy="1773189"/>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9D67081E-17EE-4F60-8DE6-2235F8F07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6786" y="1649087"/>
            <a:ext cx="6415239" cy="3895296"/>
          </a:xfrm>
          <a:prstGeom prst="rect">
            <a:avLst/>
          </a:prstGeom>
        </p:spPr>
      </p:pic>
      <p:sp>
        <p:nvSpPr>
          <p:cNvPr id="18" name="TextBox 17">
            <a:extLst>
              <a:ext uri="{FF2B5EF4-FFF2-40B4-BE49-F238E27FC236}">
                <a16:creationId xmlns:a16="http://schemas.microsoft.com/office/drawing/2014/main" id="{7B2AB209-01C7-4EE9-8B65-33BEF209F007}"/>
              </a:ext>
            </a:extLst>
          </p:cNvPr>
          <p:cNvSpPr txBox="1"/>
          <p:nvPr/>
        </p:nvSpPr>
        <p:spPr>
          <a:xfrm>
            <a:off x="276225" y="3710939"/>
            <a:ext cx="4688976" cy="646331"/>
          </a:xfrm>
          <a:prstGeom prst="rect">
            <a:avLst/>
          </a:prstGeom>
          <a:noFill/>
        </p:spPr>
        <p:txBody>
          <a:bodyPr wrap="none" rtlCol="0">
            <a:spAutoFit/>
          </a:bodyPr>
          <a:lstStyle/>
          <a:p>
            <a:r>
              <a:rPr lang="en-US" sz="3600"/>
              <a:t>Changing Exempt Status</a:t>
            </a:r>
          </a:p>
        </p:txBody>
      </p:sp>
      <p:pic>
        <p:nvPicPr>
          <p:cNvPr id="20" name="Picture 19" descr="Graphical user interface, text, application, email&#10;&#10;Description automatically generated">
            <a:extLst>
              <a:ext uri="{FF2B5EF4-FFF2-40B4-BE49-F238E27FC236}">
                <a16:creationId xmlns:a16="http://schemas.microsoft.com/office/drawing/2014/main" id="{AA83503E-7204-4971-AE6F-6D6530293F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75" y="4730218"/>
            <a:ext cx="5506806" cy="2127782"/>
          </a:xfrm>
          <a:prstGeom prst="rect">
            <a:avLst/>
          </a:prstGeom>
        </p:spPr>
      </p:pic>
      <p:pic>
        <p:nvPicPr>
          <p:cNvPr id="22" name="Picture 21" descr="Graphical user interface, text&#10;&#10;Description automatically generated">
            <a:extLst>
              <a:ext uri="{FF2B5EF4-FFF2-40B4-BE49-F238E27FC236}">
                <a16:creationId xmlns:a16="http://schemas.microsoft.com/office/drawing/2014/main" id="{0B455C91-243C-4A6B-8CC1-840DF1511D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760" y="5712411"/>
            <a:ext cx="6373105" cy="987054"/>
          </a:xfrm>
          <a:prstGeom prst="rect">
            <a:avLst/>
          </a:prstGeom>
        </p:spPr>
      </p:pic>
      <p:sp>
        <p:nvSpPr>
          <p:cNvPr id="23" name="Rectangle: Rounded Corners 22">
            <a:extLst>
              <a:ext uri="{FF2B5EF4-FFF2-40B4-BE49-F238E27FC236}">
                <a16:creationId xmlns:a16="http://schemas.microsoft.com/office/drawing/2014/main" id="{B2FAEB8F-12CA-4ECB-AF87-9F602F1CEEF6}"/>
              </a:ext>
            </a:extLst>
          </p:cNvPr>
          <p:cNvSpPr/>
          <p:nvPr/>
        </p:nvSpPr>
        <p:spPr>
          <a:xfrm>
            <a:off x="3061699" y="1649087"/>
            <a:ext cx="904126" cy="51038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8034AFA-A61F-4D85-AE4F-00E9111F68D4}"/>
              </a:ext>
            </a:extLst>
          </p:cNvPr>
          <p:cNvSpPr/>
          <p:nvPr/>
        </p:nvSpPr>
        <p:spPr>
          <a:xfrm>
            <a:off x="186457" y="2838452"/>
            <a:ext cx="2751952" cy="26399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3D7C1E81-B7CE-4344-8DC7-E15F4CB80432}"/>
              </a:ext>
            </a:extLst>
          </p:cNvPr>
          <p:cNvSpPr/>
          <p:nvPr/>
        </p:nvSpPr>
        <p:spPr>
          <a:xfrm>
            <a:off x="39975" y="6464365"/>
            <a:ext cx="652152" cy="35184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69DA6EB-E144-47EB-9F77-C9199FDF3B8A}"/>
              </a:ext>
            </a:extLst>
          </p:cNvPr>
          <p:cNvSpPr/>
          <p:nvPr/>
        </p:nvSpPr>
        <p:spPr>
          <a:xfrm>
            <a:off x="7547722" y="1699746"/>
            <a:ext cx="595161" cy="3372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A3497B15-E959-4B45-91F9-FF9D75D5A184}"/>
              </a:ext>
            </a:extLst>
          </p:cNvPr>
          <p:cNvSpPr/>
          <p:nvPr/>
        </p:nvSpPr>
        <p:spPr>
          <a:xfrm>
            <a:off x="6534364" y="5208913"/>
            <a:ext cx="783378" cy="29537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114BC092-537A-4FE3-BF52-03C42F0DDD8A}"/>
              </a:ext>
            </a:extLst>
          </p:cNvPr>
          <p:cNvSpPr/>
          <p:nvPr/>
        </p:nvSpPr>
        <p:spPr>
          <a:xfrm>
            <a:off x="4335694" y="5375557"/>
            <a:ext cx="1109609" cy="10104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AE08C594-1D94-4932-8121-B11D4713B5BC}"/>
              </a:ext>
            </a:extLst>
          </p:cNvPr>
          <p:cNvSpPr/>
          <p:nvPr/>
        </p:nvSpPr>
        <p:spPr>
          <a:xfrm rot="10800000">
            <a:off x="8184441" y="6082614"/>
            <a:ext cx="778871" cy="53322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3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1)">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000"/>
                                        <p:tgtEl>
                                          <p:spTgt spid="17"/>
                                        </p:tgtEl>
                                      </p:cBhvr>
                                    </p:animEffect>
                                    <p:anim calcmode="lin" valueType="num">
                                      <p:cBhvr>
                                        <p:cTn id="37" dur="2000" fill="hold"/>
                                        <p:tgtEl>
                                          <p:spTgt spid="17"/>
                                        </p:tgtEl>
                                        <p:attrNameLst>
                                          <p:attrName>ppt_x</p:attrName>
                                        </p:attrNameLst>
                                      </p:cBhvr>
                                      <p:tavLst>
                                        <p:tav tm="0">
                                          <p:val>
                                            <p:strVal val="#ppt_x"/>
                                          </p:val>
                                        </p:tav>
                                        <p:tav tm="100000">
                                          <p:val>
                                            <p:strVal val="#ppt_x"/>
                                          </p:val>
                                        </p:tav>
                                      </p:tavLst>
                                    </p:anim>
                                    <p:anim calcmode="lin" valueType="num">
                                      <p:cBhvr>
                                        <p:cTn id="38"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heel(1)">
                                      <p:cBhvr>
                                        <p:cTn id="43" dur="20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heel(1)">
                                      <p:cBhvr>
                                        <p:cTn id="48" dur="20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0"/>
                                        <p:tgtEl>
                                          <p:spTgt spid="20"/>
                                        </p:tgtEl>
                                      </p:cBhvr>
                                    </p:animEffect>
                                    <p:anim calcmode="lin" valueType="num">
                                      <p:cBhvr>
                                        <p:cTn id="54" dur="2000" fill="hold"/>
                                        <p:tgtEl>
                                          <p:spTgt spid="20"/>
                                        </p:tgtEl>
                                        <p:attrNameLst>
                                          <p:attrName>ppt_x</p:attrName>
                                        </p:attrNameLst>
                                      </p:cBhvr>
                                      <p:tavLst>
                                        <p:tav tm="0">
                                          <p:val>
                                            <p:strVal val="#ppt_x"/>
                                          </p:val>
                                        </p:tav>
                                        <p:tav tm="100000">
                                          <p:val>
                                            <p:strVal val="#ppt_x"/>
                                          </p:val>
                                        </p:tav>
                                      </p:tavLst>
                                    </p:anim>
                                    <p:anim calcmode="lin" valueType="num">
                                      <p:cBhvr>
                                        <p:cTn id="55"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heel(1)">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heel(1)">
                                      <p:cBhvr>
                                        <p:cTn id="65" dur="20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2000"/>
                                        <p:tgtEl>
                                          <p:spTgt spid="22"/>
                                        </p:tgtEl>
                                      </p:cBhvr>
                                    </p:animEffect>
                                    <p:anim calcmode="lin" valueType="num">
                                      <p:cBhvr>
                                        <p:cTn id="71" dur="2000" fill="hold"/>
                                        <p:tgtEl>
                                          <p:spTgt spid="22"/>
                                        </p:tgtEl>
                                        <p:attrNameLst>
                                          <p:attrName>ppt_x</p:attrName>
                                        </p:attrNameLst>
                                      </p:cBhvr>
                                      <p:tavLst>
                                        <p:tav tm="0">
                                          <p:val>
                                            <p:strVal val="#ppt_x"/>
                                          </p:val>
                                        </p:tav>
                                        <p:tav tm="100000">
                                          <p:val>
                                            <p:strVal val="#ppt_x"/>
                                          </p:val>
                                        </p:tav>
                                      </p:tavLst>
                                    </p:anim>
                                    <p:anim calcmode="lin" valueType="num">
                                      <p:cBhvr>
                                        <p:cTn id="72"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heel(1)">
                                      <p:cBhvr>
                                        <p:cTn id="77"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3" grpId="0" animBg="1"/>
      <p:bldP spid="24" grpId="0" animBg="1"/>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7309" y="1093633"/>
            <a:ext cx="12192001" cy="57634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7309" y="980233"/>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4510903" y="227504"/>
            <a:ext cx="3155576" cy="584775"/>
          </a:xfrm>
          <a:prstGeom prst="rect">
            <a:avLst/>
          </a:prstGeom>
          <a:noFill/>
        </p:spPr>
        <p:txBody>
          <a:bodyPr wrap="square" rtlCol="0">
            <a:spAutoFit/>
          </a:bodyPr>
          <a:lstStyle/>
          <a:p>
            <a:pPr algn="ctr"/>
            <a:r>
              <a:rPr lang="en-US"/>
              <a:t> </a:t>
            </a:r>
            <a:r>
              <a:rPr lang="en-US" sz="3200" b="1">
                <a:solidFill>
                  <a:schemeClr val="bg1"/>
                </a:solidFill>
                <a:latin typeface="Arial" panose="020B0604020202020204" pitchFamily="34" charset="0"/>
                <a:cs typeface="Arial" panose="020B0604020202020204" pitchFamily="34" charset="0"/>
              </a:rPr>
              <a:t>Resources</a:t>
            </a:r>
            <a:endParaRPr lang="en-US" sz="320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430B7D9-8830-4A1B-994C-CEACAC4871F3}"/>
              </a:ext>
            </a:extLst>
          </p:cNvPr>
          <p:cNvSpPr txBox="1"/>
          <p:nvPr/>
        </p:nvSpPr>
        <p:spPr>
          <a:xfrm>
            <a:off x="263429" y="1174533"/>
            <a:ext cx="3621949" cy="369332"/>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dirty="0">
                <a:latin typeface="Arial" panose="020B0604020202020204" pitchFamily="34" charset="0"/>
                <a:cs typeface="Arial" panose="020B0604020202020204" pitchFamily="34" charset="0"/>
              </a:rPr>
              <a:t>District Arizona </a:t>
            </a:r>
            <a:r>
              <a:rPr lang="en-US" b="1">
                <a:latin typeface="Arial" panose="020B0604020202020204" pitchFamily="34" charset="0"/>
                <a:cs typeface="Arial" panose="020B0604020202020204" pitchFamily="34" charset="0"/>
              </a:rPr>
              <a:t>Intranet Page</a:t>
            </a:r>
            <a:endParaRPr lang="en-US"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347E95-4262-48C6-8DA7-94802897BCCB}"/>
              </a:ext>
            </a:extLst>
          </p:cNvPr>
          <p:cNvSpPr txBox="1"/>
          <p:nvPr/>
        </p:nvSpPr>
        <p:spPr>
          <a:xfrm>
            <a:off x="5346090" y="1167103"/>
            <a:ext cx="4689019" cy="646331"/>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a:latin typeface="Arial" panose="020B0604020202020204" pitchFamily="34" charset="0"/>
                <a:cs typeface="Arial" panose="020B0604020202020204" pitchFamily="34" charset="0"/>
              </a:rPr>
              <a:t>District of Arizona internet page: </a:t>
            </a:r>
            <a:r>
              <a:rPr lang="en-US" b="1">
                <a:latin typeface="Arial" panose="020B0604020202020204" pitchFamily="34" charset="0"/>
                <a:cs typeface="Arial" panose="020B0604020202020204" pitchFamily="34" charset="0"/>
                <a:hlinkClick r:id="rId4"/>
              </a:rPr>
              <a:t>https://www.azd.uscourts.gov</a:t>
            </a:r>
            <a:r>
              <a:rPr lang="en-US">
                <a:latin typeface="Arial" panose="020B0604020202020204" pitchFamily="34" charset="0"/>
                <a:cs typeface="Arial" panose="020B0604020202020204" pitchFamily="34" charset="0"/>
              </a:rPr>
              <a:t> </a:t>
            </a:r>
          </a:p>
        </p:txBody>
      </p:sp>
      <p:pic>
        <p:nvPicPr>
          <p:cNvPr id="26" name="Picture 25">
            <a:extLst>
              <a:ext uri="{FF2B5EF4-FFF2-40B4-BE49-F238E27FC236}">
                <a16:creationId xmlns:a16="http://schemas.microsoft.com/office/drawing/2014/main" id="{8456CBDC-F2F7-41C9-A523-72AF035D4F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68750" y="2015434"/>
            <a:ext cx="6381481" cy="1338417"/>
          </a:xfrm>
          <a:prstGeom prst="rect">
            <a:avLst/>
          </a:prstGeom>
          <a:effectLst>
            <a:outerShdw blurRad="63500" sx="102000" sy="102000" algn="ctr" rotWithShape="0">
              <a:prstClr val="black">
                <a:alpha val="40000"/>
              </a:prstClr>
            </a:outerShdw>
          </a:effectLst>
        </p:spPr>
      </p:pic>
      <p:pic>
        <p:nvPicPr>
          <p:cNvPr id="25" name="Picture 24" descr="Text, logo, company name&#10;&#10;Description automatically generated">
            <a:extLst>
              <a:ext uri="{FF2B5EF4-FFF2-40B4-BE49-F238E27FC236}">
                <a16:creationId xmlns:a16="http://schemas.microsoft.com/office/drawing/2014/main" id="{179E6491-EB67-4834-A413-4A791AD71C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29" y="1989904"/>
            <a:ext cx="2172442" cy="2163989"/>
          </a:xfrm>
          <a:prstGeom prst="rect">
            <a:avLst/>
          </a:prstGeom>
        </p:spPr>
      </p:pic>
      <p:pic>
        <p:nvPicPr>
          <p:cNvPr id="30" name="Picture 29" descr="Text&#10;&#10;Description automatically generated">
            <a:extLst>
              <a:ext uri="{FF2B5EF4-FFF2-40B4-BE49-F238E27FC236}">
                <a16:creationId xmlns:a16="http://schemas.microsoft.com/office/drawing/2014/main" id="{4A661252-D6DE-4B85-8CB9-312F1856CD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7751" y="2738906"/>
            <a:ext cx="2588339" cy="2596478"/>
          </a:xfrm>
          <a:prstGeom prst="rect">
            <a:avLst/>
          </a:prstGeom>
        </p:spPr>
      </p:pic>
      <p:pic>
        <p:nvPicPr>
          <p:cNvPr id="32" name="Picture 31" descr="Text&#10;&#10;Description automatically generated">
            <a:extLst>
              <a:ext uri="{FF2B5EF4-FFF2-40B4-BE49-F238E27FC236}">
                <a16:creationId xmlns:a16="http://schemas.microsoft.com/office/drawing/2014/main" id="{B6B0F466-61BC-47B9-BFB5-21759A30CE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855" y="4646098"/>
            <a:ext cx="2004234" cy="1585097"/>
          </a:xfrm>
          <a:prstGeom prst="rect">
            <a:avLst/>
          </a:prstGeom>
        </p:spPr>
      </p:pic>
      <p:pic>
        <p:nvPicPr>
          <p:cNvPr id="34" name="Picture 33" descr="A picture containing timeline&#10;&#10;Description automatically generated">
            <a:extLst>
              <a:ext uri="{FF2B5EF4-FFF2-40B4-BE49-F238E27FC236}">
                <a16:creationId xmlns:a16="http://schemas.microsoft.com/office/drawing/2014/main" id="{95E5BE94-412A-48B1-8119-D6A30D5E84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0391" y="3504149"/>
            <a:ext cx="3198201" cy="3225381"/>
          </a:xfrm>
          <a:prstGeom prst="rect">
            <a:avLst/>
          </a:prstGeom>
        </p:spPr>
      </p:pic>
    </p:spTree>
    <p:extLst>
      <p:ext uri="{BB962C8B-B14F-4D97-AF65-F5344CB8AC3E}">
        <p14:creationId xmlns:p14="http://schemas.microsoft.com/office/powerpoint/2010/main" val="18741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anim calcmode="lin" valueType="num">
                                      <p:cBhvr>
                                        <p:cTn id="36" dur="2000" fill="hold"/>
                                        <p:tgtEl>
                                          <p:spTgt spid="24"/>
                                        </p:tgtEl>
                                        <p:attrNameLst>
                                          <p:attrName>ppt_x</p:attrName>
                                        </p:attrNameLst>
                                      </p:cBhvr>
                                      <p:tavLst>
                                        <p:tav tm="0">
                                          <p:val>
                                            <p:strVal val="#ppt_x"/>
                                          </p:val>
                                        </p:tav>
                                        <p:tav tm="100000">
                                          <p:val>
                                            <p:strVal val="#ppt_x"/>
                                          </p:val>
                                        </p:tav>
                                      </p:tavLst>
                                    </p:anim>
                                    <p:anim calcmode="lin" valueType="num">
                                      <p:cBhvr>
                                        <p:cTn id="37"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86BFBEA3F74F4780707A49A74B0383" ma:contentTypeVersion="5" ma:contentTypeDescription="Create a new document." ma:contentTypeScope="" ma:versionID="ea73c4ebb5e1fb555de9d2abc11a62cd">
  <xsd:schema xmlns:xsd="http://www.w3.org/2001/XMLSchema" xmlns:xs="http://www.w3.org/2001/XMLSchema" xmlns:p="http://schemas.microsoft.com/office/2006/metadata/properties" xmlns:ns2="f171910e-f9e2-4dfe-b14e-a0cf1590202e" targetNamespace="http://schemas.microsoft.com/office/2006/metadata/properties" ma:root="true" ma:fieldsID="e3b0f7a16698c1afea3fd51f48d796b6" ns2:_="">
    <xsd:import namespace="f171910e-f9e2-4dfe-b14e-a0cf159020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1910e-f9e2-4dfe-b14e-a0cf15902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FB6186-8463-42BD-9154-649A83A351CC}">
  <ds:schemaRefs>
    <ds:schemaRef ds:uri="http://schemas.microsoft.com/sharepoint/v3/contenttype/forms"/>
  </ds:schemaRefs>
</ds:datastoreItem>
</file>

<file path=customXml/itemProps2.xml><?xml version="1.0" encoding="utf-8"?>
<ds:datastoreItem xmlns:ds="http://schemas.openxmlformats.org/officeDocument/2006/customXml" ds:itemID="{AC2B902E-8ED6-4889-87D4-4DC1ECA1E3D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D2C754-4A3B-4D84-9CB5-03B42B212F05}">
  <ds:schemaRefs>
    <ds:schemaRef ds:uri="f171910e-f9e2-4dfe-b14e-a0cf159020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715</Words>
  <Application>Microsoft Office PowerPoint</Application>
  <PresentationFormat>Widescreen</PresentationFormat>
  <Paragraphs>61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Wenzel</dc:creator>
  <cp:lastModifiedBy>Mags Everette</cp:lastModifiedBy>
  <cp:revision>2</cp:revision>
  <dcterms:created xsi:type="dcterms:W3CDTF">2021-02-04T16:46:28Z</dcterms:created>
  <dcterms:modified xsi:type="dcterms:W3CDTF">2022-02-01T22:06:10Z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0x0101002086BFBEA3F74F4780707A49A74B0383</vt:lpwstr>
  </property>
</Properties>
</file>