
<file path=[Content_Types].xml><?xml version="1.0" encoding="utf-8"?>
<Types xmlns="http://schemas.openxmlformats.org/package/2006/content-types">
  <Default Extension="jfif" ContentType="image/jpeg"/>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72" r:id="rId2"/>
    <p:sldId id="393" r:id="rId3"/>
    <p:sldId id="374" r:id="rId4"/>
    <p:sldId id="375" r:id="rId5"/>
    <p:sldId id="376" r:id="rId6"/>
    <p:sldId id="377" r:id="rId7"/>
    <p:sldId id="378" r:id="rId8"/>
    <p:sldId id="397" r:id="rId9"/>
    <p:sldId id="398" r:id="rId10"/>
    <p:sldId id="399" r:id="rId11"/>
    <p:sldId id="400" r:id="rId12"/>
    <p:sldId id="394" r:id="rId13"/>
    <p:sldId id="401" r:id="rId14"/>
    <p:sldId id="395" r:id="rId15"/>
    <p:sldId id="402" r:id="rId16"/>
    <p:sldId id="396" r:id="rId17"/>
    <p:sldId id="403" r:id="rId18"/>
    <p:sldId id="404" r:id="rId19"/>
    <p:sldId id="382" r:id="rId20"/>
    <p:sldId id="405" r:id="rId21"/>
    <p:sldId id="383" r:id="rId22"/>
    <p:sldId id="386" r:id="rId23"/>
    <p:sldId id="384" r:id="rId24"/>
    <p:sldId id="385" r:id="rId25"/>
    <p:sldId id="387" r:id="rId26"/>
    <p:sldId id="379" r:id="rId27"/>
    <p:sldId id="380" r:id="rId28"/>
    <p:sldId id="390" r:id="rId29"/>
    <p:sldId id="388" r:id="rId30"/>
    <p:sldId id="389" r:id="rId31"/>
    <p:sldId id="381" r:id="rId32"/>
    <p:sldId id="359" r:id="rId33"/>
    <p:sldId id="360" r:id="rId34"/>
    <p:sldId id="361" r:id="rId35"/>
    <p:sldId id="362" r:id="rId36"/>
    <p:sldId id="363" r:id="rId37"/>
    <p:sldId id="364" r:id="rId38"/>
    <p:sldId id="365" r:id="rId39"/>
    <p:sldId id="366" r:id="rId40"/>
    <p:sldId id="367" r:id="rId41"/>
    <p:sldId id="368" r:id="rId42"/>
    <p:sldId id="369" r:id="rId43"/>
    <p:sldId id="370" r:id="rId44"/>
    <p:sldId id="371" r:id="rId45"/>
    <p:sldId id="392" r:id="rId4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F4CA7D3-CD3B-CD70-649E-285201D3709A}" name="Kristi Beaver" initials="KB" userId="S::kristi_beaver@azd.uscourts.gov::d909c372-86c9-4296-aba6-eef49fe2eae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336" autoAdjust="0"/>
    <p:restoredTop sz="94660"/>
  </p:normalViewPr>
  <p:slideViewPr>
    <p:cSldViewPr snapToGrid="0">
      <p:cViewPr varScale="1">
        <p:scale>
          <a:sx n="184" d="100"/>
          <a:sy n="184" d="100"/>
        </p:scale>
        <p:origin x="2760" y="1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microsoft.com/office/2018/10/relationships/authors" Targe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6683B0C-1055-4170-818A-B825291DABD7}" type="datetimeFigureOut">
              <a:rPr lang="en-US" smtClean="0"/>
              <a:t>6/5/2024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D8D003-198D-4E77-89FB-87AB18B1010B}" type="slidenum">
              <a:rPr lang="en-US" smtClean="0"/>
              <a:t>‹#›</a:t>
            </a:fld>
            <a:endParaRPr lang="en-US"/>
          </a:p>
        </p:txBody>
      </p:sp>
    </p:spTree>
    <p:extLst>
      <p:ext uri="{BB962C8B-B14F-4D97-AF65-F5344CB8AC3E}">
        <p14:creationId xmlns:p14="http://schemas.microsoft.com/office/powerpoint/2010/main" val="31304973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6683B0C-1055-4170-818A-B825291DABD7}" type="datetimeFigureOut">
              <a:rPr lang="en-US" smtClean="0"/>
              <a:t>6/5/2024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4D8D003-198D-4E77-89FB-87AB18B1010B}" type="slidenum">
              <a:rPr lang="en-US" smtClean="0"/>
              <a:t>‹#›</a:t>
            </a:fld>
            <a:endParaRPr lang="en-US"/>
          </a:p>
        </p:txBody>
      </p:sp>
    </p:spTree>
    <p:extLst>
      <p:ext uri="{BB962C8B-B14F-4D97-AF65-F5344CB8AC3E}">
        <p14:creationId xmlns:p14="http://schemas.microsoft.com/office/powerpoint/2010/main" val="4175684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6683B0C-1055-4170-818A-B825291DABD7}" type="datetimeFigureOut">
              <a:rPr lang="en-US" smtClean="0"/>
              <a:t>6/5/2024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4D8D003-198D-4E77-89FB-87AB18B1010B}" type="slidenum">
              <a:rPr lang="en-US" smtClean="0"/>
              <a:t>‹#›</a:t>
            </a:fld>
            <a:endParaRPr lang="en-US"/>
          </a:p>
        </p:txBody>
      </p:sp>
    </p:spTree>
    <p:extLst>
      <p:ext uri="{BB962C8B-B14F-4D97-AF65-F5344CB8AC3E}">
        <p14:creationId xmlns:p14="http://schemas.microsoft.com/office/powerpoint/2010/main" val="2014822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Felix Titling" panose="04060505060202020A04" pitchFamily="82"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Franklin Gothic Demi" panose="020B0703020102020204" pitchFamily="34" charset="0"/>
              </a:defRPr>
            </a:lvl1pPr>
            <a:lvl2pPr>
              <a:defRPr>
                <a:latin typeface="Franklin Gothic Demi Cond" panose="020B0706030402020204" pitchFamily="34" charset="0"/>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6683B0C-1055-4170-818A-B825291DABD7}" type="datetimeFigureOut">
              <a:rPr lang="en-US" smtClean="0"/>
              <a:t>6/5/2024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D8D003-198D-4E77-89FB-87AB18B1010B}" type="slidenum">
              <a:rPr lang="en-US" smtClean="0"/>
              <a:t>‹#›</a:t>
            </a:fld>
            <a:endParaRPr lang="en-US"/>
          </a:p>
        </p:txBody>
      </p:sp>
    </p:spTree>
    <p:extLst>
      <p:ext uri="{BB962C8B-B14F-4D97-AF65-F5344CB8AC3E}">
        <p14:creationId xmlns:p14="http://schemas.microsoft.com/office/powerpoint/2010/main" val="34807983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bg1"/>
                </a:solidFill>
                <a:latin typeface="Felix Titling" panose="04060505060202020A04" pitchFamily="82" charset="0"/>
              </a:defRPr>
            </a:lvl1pPr>
          </a:lstStyle>
          <a:p>
            <a:r>
              <a:rPr lang="en-US" dirty="0"/>
              <a:t>Click to edit Master title style</a:t>
            </a:r>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bg1"/>
                </a:solidFill>
                <a:latin typeface="Franklin Gothic Medium" panose="020B06030201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66683B0C-1055-4170-818A-B825291DABD7}" type="datetimeFigureOut">
              <a:rPr lang="en-US" smtClean="0"/>
              <a:t>6/5/2024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D8D003-198D-4E77-89FB-87AB18B1010B}" type="slidenum">
              <a:rPr lang="en-US" smtClean="0"/>
              <a:t>‹#›</a:t>
            </a:fld>
            <a:endParaRPr lang="en-US"/>
          </a:p>
        </p:txBody>
      </p:sp>
    </p:spTree>
    <p:extLst>
      <p:ext uri="{BB962C8B-B14F-4D97-AF65-F5344CB8AC3E}">
        <p14:creationId xmlns:p14="http://schemas.microsoft.com/office/powerpoint/2010/main" val="2016663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66683B0C-1055-4170-818A-B825291DABD7}" type="datetimeFigureOut">
              <a:rPr lang="en-US" smtClean="0"/>
              <a:t>6/5/2024</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C4D8D003-198D-4E77-89FB-87AB18B1010B}" type="slidenum">
              <a:rPr lang="en-US" smtClean="0"/>
              <a:t>‹#›</a:t>
            </a:fld>
            <a:endParaRPr lang="en-US"/>
          </a:p>
        </p:txBody>
      </p:sp>
    </p:spTree>
    <p:extLst>
      <p:ext uri="{BB962C8B-B14F-4D97-AF65-F5344CB8AC3E}">
        <p14:creationId xmlns:p14="http://schemas.microsoft.com/office/powerpoint/2010/main" val="525418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66683B0C-1055-4170-818A-B825291DABD7}" type="datetimeFigureOut">
              <a:rPr lang="en-US" smtClean="0"/>
              <a:t>6/5/2024</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C4D8D003-198D-4E77-89FB-87AB18B1010B}" type="slidenum">
              <a:rPr lang="en-US" smtClean="0"/>
              <a:t>‹#›</a:t>
            </a:fld>
            <a:endParaRPr lang="en-US"/>
          </a:p>
        </p:txBody>
      </p:sp>
    </p:spTree>
    <p:extLst>
      <p:ext uri="{BB962C8B-B14F-4D97-AF65-F5344CB8AC3E}">
        <p14:creationId xmlns:p14="http://schemas.microsoft.com/office/powerpoint/2010/main" val="3995071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66683B0C-1055-4170-818A-B825291DABD7}" type="datetimeFigureOut">
              <a:rPr lang="en-US" smtClean="0"/>
              <a:t>6/5/2024</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C4D8D003-198D-4E77-89FB-87AB18B1010B}" type="slidenum">
              <a:rPr lang="en-US" smtClean="0"/>
              <a:t>‹#›</a:t>
            </a:fld>
            <a:endParaRPr lang="en-US"/>
          </a:p>
        </p:txBody>
      </p:sp>
    </p:spTree>
    <p:extLst>
      <p:ext uri="{BB962C8B-B14F-4D97-AF65-F5344CB8AC3E}">
        <p14:creationId xmlns:p14="http://schemas.microsoft.com/office/powerpoint/2010/main" val="33349627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6683B0C-1055-4170-818A-B825291DABD7}" type="datetimeFigureOut">
              <a:rPr lang="en-US" smtClean="0"/>
              <a:t>6/5/2024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D8D003-198D-4E77-89FB-87AB18B1010B}" type="slidenum">
              <a:rPr lang="en-US" smtClean="0"/>
              <a:t>‹#›</a:t>
            </a:fld>
            <a:endParaRPr lang="en-US"/>
          </a:p>
        </p:txBody>
      </p:sp>
    </p:spTree>
    <p:extLst>
      <p:ext uri="{BB962C8B-B14F-4D97-AF65-F5344CB8AC3E}">
        <p14:creationId xmlns:p14="http://schemas.microsoft.com/office/powerpoint/2010/main" val="39516545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66683B0C-1055-4170-818A-B825291DABD7}" type="datetimeFigureOut">
              <a:rPr lang="en-US" smtClean="0"/>
              <a:t>6/5/2024</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C4D8D003-198D-4E77-89FB-87AB18B1010B}" type="slidenum">
              <a:rPr lang="en-US" smtClean="0"/>
              <a:t>‹#›</a:t>
            </a:fld>
            <a:endParaRPr lang="en-US"/>
          </a:p>
        </p:txBody>
      </p:sp>
    </p:spTree>
    <p:extLst>
      <p:ext uri="{BB962C8B-B14F-4D97-AF65-F5344CB8AC3E}">
        <p14:creationId xmlns:p14="http://schemas.microsoft.com/office/powerpoint/2010/main" val="38049978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66683B0C-1055-4170-818A-B825291DABD7}" type="datetimeFigureOut">
              <a:rPr lang="en-US" smtClean="0"/>
              <a:t>6/5/2024</a:t>
            </a:fld>
            <a:endParaRPr lang="en-US"/>
          </a:p>
        </p:txBody>
      </p:sp>
      <p:sp>
        <p:nvSpPr>
          <p:cNvPr id="9" name="Footer Placeholder 8"/>
          <p:cNvSpPr>
            <a:spLocks noGrp="1"/>
          </p:cNvSpPr>
          <p:nvPr>
            <p:ph type="ftr" sz="quarter" idx="11"/>
          </p:nvPr>
        </p:nvSpPr>
        <p:spPr>
          <a:xfrm>
            <a:off x="3499101" y="6356350"/>
            <a:ext cx="5911517" cy="365125"/>
          </a:xfrm>
        </p:spPr>
        <p:txBody>
          <a:bodyPr/>
          <a:lstStyle/>
          <a:p>
            <a:endParaRPr lang="en-US"/>
          </a:p>
        </p:txBody>
      </p:sp>
      <p:sp>
        <p:nvSpPr>
          <p:cNvPr id="10" name="Slide Number Placeholder 9"/>
          <p:cNvSpPr>
            <a:spLocks noGrp="1"/>
          </p:cNvSpPr>
          <p:nvPr>
            <p:ph type="sldNum" sz="quarter" idx="12"/>
          </p:nvPr>
        </p:nvSpPr>
        <p:spPr/>
        <p:txBody>
          <a:bodyPr/>
          <a:lstStyle/>
          <a:p>
            <a:fld id="{C4D8D003-198D-4E77-89FB-87AB18B1010B}" type="slidenum">
              <a:rPr lang="en-US" smtClean="0"/>
              <a:t>‹#›</a:t>
            </a:fld>
            <a:endParaRPr lang="en-US"/>
          </a:p>
        </p:txBody>
      </p:sp>
    </p:spTree>
    <p:extLst>
      <p:ext uri="{BB962C8B-B14F-4D97-AF65-F5344CB8AC3E}">
        <p14:creationId xmlns:p14="http://schemas.microsoft.com/office/powerpoint/2010/main" val="3301930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40000"/>
            <a:lum/>
          </a:blip>
          <a:srcRect/>
          <a:stretch>
            <a:fillRect l="-17000" r="-17000"/>
          </a:stretch>
        </a:blipFill>
        <a:effectLst/>
      </p:bgPr>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66683B0C-1055-4170-818A-B825291DABD7}" type="datetimeFigureOut">
              <a:rPr lang="en-US" smtClean="0"/>
              <a:t>6/5/2024</a:t>
            </a:fld>
            <a:endParaRPr lang="en-US"/>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C4D8D003-198D-4E77-89FB-87AB18B1010B}" type="slidenum">
              <a:rPr lang="en-US" smtClean="0"/>
              <a:t>‹#›</a:t>
            </a:fld>
            <a:endParaRPr lang="en-US"/>
          </a:p>
        </p:txBody>
      </p:sp>
    </p:spTree>
    <p:extLst>
      <p:ext uri="{BB962C8B-B14F-4D97-AF65-F5344CB8AC3E}">
        <p14:creationId xmlns:p14="http://schemas.microsoft.com/office/powerpoint/2010/main" val="24769184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f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f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30.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8B25F-3FD9-92F7-AD17-5F70AD752F61}"/>
              </a:ext>
            </a:extLst>
          </p:cNvPr>
          <p:cNvSpPr>
            <a:spLocks noGrp="1"/>
          </p:cNvSpPr>
          <p:nvPr>
            <p:ph type="title"/>
          </p:nvPr>
        </p:nvSpPr>
        <p:spPr>
          <a:xfrm>
            <a:off x="252918" y="1123837"/>
            <a:ext cx="11603801" cy="4601183"/>
          </a:xfrm>
        </p:spPr>
        <p:txBody>
          <a:bodyPr>
            <a:normAutofit/>
          </a:bodyPr>
          <a:lstStyle/>
          <a:p>
            <a:r>
              <a:rPr lang="en-US" b="1" dirty="0">
                <a:solidFill>
                  <a:schemeClr val="tx1"/>
                </a:solidFill>
                <a:latin typeface="Franklin Gothic Medium" panose="020B0603020102020204" pitchFamily="34" charset="0"/>
              </a:rPr>
              <a:t>Civil </a:t>
            </a:r>
            <a:br>
              <a:rPr lang="en-US" b="1" dirty="0">
                <a:solidFill>
                  <a:schemeClr val="tx1"/>
                </a:solidFill>
                <a:latin typeface="Franklin Gothic Medium" panose="020B0603020102020204" pitchFamily="34" charset="0"/>
              </a:rPr>
            </a:br>
            <a:r>
              <a:rPr lang="en-US" b="1" dirty="0">
                <a:solidFill>
                  <a:schemeClr val="tx1"/>
                </a:solidFill>
                <a:latin typeface="Franklin Gothic Medium" panose="020B0603020102020204" pitchFamily="34" charset="0"/>
              </a:rPr>
              <a:t>Rights </a:t>
            </a:r>
            <a:br>
              <a:rPr lang="en-US" b="1" dirty="0">
                <a:solidFill>
                  <a:schemeClr val="tx1"/>
                </a:solidFill>
                <a:latin typeface="Franklin Gothic Medium" panose="020B0603020102020204" pitchFamily="34" charset="0"/>
              </a:rPr>
            </a:br>
            <a:r>
              <a:rPr lang="en-US" b="1" dirty="0">
                <a:solidFill>
                  <a:schemeClr val="tx1"/>
                </a:solidFill>
                <a:latin typeface="Franklin Gothic Medium" panose="020B0603020102020204" pitchFamily="34" charset="0"/>
              </a:rPr>
              <a:t>Law </a:t>
            </a:r>
            <a:br>
              <a:rPr lang="en-US" b="1" dirty="0">
                <a:solidFill>
                  <a:schemeClr val="tx1"/>
                </a:solidFill>
                <a:latin typeface="Franklin Gothic Medium" panose="020B0603020102020204" pitchFamily="34" charset="0"/>
              </a:rPr>
            </a:br>
            <a:r>
              <a:rPr lang="en-US" b="1" dirty="0">
                <a:solidFill>
                  <a:schemeClr val="tx1"/>
                </a:solidFill>
                <a:latin typeface="Franklin Gothic Medium" panose="020B0603020102020204" pitchFamily="34" charset="0"/>
              </a:rPr>
              <a:t>Overview</a:t>
            </a:r>
            <a:br>
              <a:rPr lang="en-US" dirty="0">
                <a:solidFill>
                  <a:schemeClr val="tx1"/>
                </a:solidFill>
                <a:latin typeface="Franklin Gothic Medium" panose="020B0603020102020204" pitchFamily="34" charset="0"/>
              </a:rPr>
            </a:br>
            <a:r>
              <a:rPr lang="en-US" dirty="0">
                <a:solidFill>
                  <a:schemeClr val="tx1"/>
                </a:solidFill>
                <a:latin typeface="Franklin Gothic Medium" panose="020B0603020102020204" pitchFamily="34" charset="0"/>
              </a:rPr>
              <a:t>      				</a:t>
            </a:r>
            <a:endParaRPr lang="en-US" sz="3300" dirty="0">
              <a:solidFill>
                <a:schemeClr val="tx1"/>
              </a:solidFill>
              <a:latin typeface="Franklin Gothic Medium" panose="020B0603020102020204" pitchFamily="34" charset="0"/>
            </a:endParaRPr>
          </a:p>
        </p:txBody>
      </p:sp>
      <p:sp>
        <p:nvSpPr>
          <p:cNvPr id="3" name="TextBox 2">
            <a:extLst>
              <a:ext uri="{FF2B5EF4-FFF2-40B4-BE49-F238E27FC236}">
                <a16:creationId xmlns:a16="http://schemas.microsoft.com/office/drawing/2014/main" id="{CDA161E2-90BC-3945-D4F7-EF5C5FCB12FD}"/>
              </a:ext>
            </a:extLst>
          </p:cNvPr>
          <p:cNvSpPr txBox="1"/>
          <p:nvPr/>
        </p:nvSpPr>
        <p:spPr>
          <a:xfrm>
            <a:off x="4172989" y="1978428"/>
            <a:ext cx="7232073" cy="2246769"/>
          </a:xfrm>
          <a:prstGeom prst="rect">
            <a:avLst/>
          </a:prstGeom>
          <a:noFill/>
        </p:spPr>
        <p:txBody>
          <a:bodyPr wrap="square" rtlCol="0">
            <a:spAutoFit/>
          </a:bodyPr>
          <a:lstStyle/>
          <a:p>
            <a:pPr algn="ctr"/>
            <a:r>
              <a:rPr lang="en-US" sz="2800" dirty="0">
                <a:solidFill>
                  <a:schemeClr val="tx1"/>
                </a:solidFill>
                <a:latin typeface="Franklin Gothic Demi Cond" panose="020B0706030402020204" pitchFamily="34" charset="0"/>
              </a:rPr>
              <a:t>Jodie Brown, Supervisory Staff Attorney </a:t>
            </a:r>
            <a:br>
              <a:rPr lang="en-US" sz="2800" dirty="0">
                <a:solidFill>
                  <a:schemeClr val="tx1"/>
                </a:solidFill>
                <a:latin typeface="Franklin Gothic Demi Cond" panose="020B0706030402020204" pitchFamily="34" charset="0"/>
              </a:rPr>
            </a:br>
            <a:r>
              <a:rPr lang="en-US" sz="2800" dirty="0">
                <a:solidFill>
                  <a:schemeClr val="tx1"/>
                </a:solidFill>
                <a:latin typeface="Franklin Gothic Demi Cond" panose="020B0706030402020204" pitchFamily="34" charset="0"/>
              </a:rPr>
              <a:t>Sara Cummings, Staff Attorney</a:t>
            </a:r>
            <a:br>
              <a:rPr lang="en-US" sz="2800" dirty="0">
                <a:solidFill>
                  <a:schemeClr val="tx1"/>
                </a:solidFill>
                <a:latin typeface="Franklin Gothic Demi Cond" panose="020B0706030402020204" pitchFamily="34" charset="0"/>
              </a:rPr>
            </a:br>
            <a:r>
              <a:rPr lang="en-US" sz="2800" dirty="0">
                <a:solidFill>
                  <a:schemeClr val="tx1"/>
                </a:solidFill>
                <a:latin typeface="Franklin Gothic Demi Cond" panose="020B0706030402020204" pitchFamily="34" charset="0"/>
              </a:rPr>
              <a:t> JoLynn Nesset, Staff Attorney</a:t>
            </a:r>
            <a:endParaRPr lang="en-US" sz="2800" dirty="0">
              <a:latin typeface="Franklin Gothic Demi Cond" panose="020B0706030402020204" pitchFamily="34" charset="0"/>
            </a:endParaRPr>
          </a:p>
          <a:p>
            <a:pPr algn="ctr"/>
            <a:r>
              <a:rPr lang="en-US" sz="2800" dirty="0">
                <a:solidFill>
                  <a:schemeClr val="tx1"/>
                </a:solidFill>
                <a:latin typeface="Franklin Gothic Demi Cond" panose="020B0706030402020204" pitchFamily="34" charset="0"/>
              </a:rPr>
              <a:t>United States District Court, District of Arizona</a:t>
            </a:r>
            <a:br>
              <a:rPr lang="en-US" sz="2800" dirty="0">
                <a:solidFill>
                  <a:schemeClr val="tx1"/>
                </a:solidFill>
                <a:latin typeface="Franklin Gothic Demi Cond" panose="020B0706030402020204" pitchFamily="34" charset="0"/>
              </a:rPr>
            </a:br>
            <a:r>
              <a:rPr lang="en-US" sz="2800" dirty="0">
                <a:solidFill>
                  <a:schemeClr val="tx1"/>
                </a:solidFill>
                <a:latin typeface="Franklin Gothic Demi Cond" panose="020B0706030402020204" pitchFamily="34" charset="0"/>
              </a:rPr>
              <a:t>June 6, 2024</a:t>
            </a:r>
            <a:endParaRPr lang="en-US" sz="2800" dirty="0"/>
          </a:p>
        </p:txBody>
      </p:sp>
    </p:spTree>
    <p:extLst>
      <p:ext uri="{BB962C8B-B14F-4D97-AF65-F5344CB8AC3E}">
        <p14:creationId xmlns:p14="http://schemas.microsoft.com/office/powerpoint/2010/main" val="14895191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A538901E-A5C3-462D-8902-EA42493325E6}"/>
              </a:ext>
            </a:extLst>
          </p:cNvPr>
          <p:cNvSpPr/>
          <p:nvPr/>
        </p:nvSpPr>
        <p:spPr>
          <a:xfrm>
            <a:off x="104774" y="76200"/>
            <a:ext cx="11934826" cy="933450"/>
          </a:xfrm>
          <a:prstGeom prst="roundRect">
            <a:avLst>
              <a:gd name="adj" fmla="val 16667"/>
            </a:avLst>
          </a:prstGeom>
          <a:gradFill>
            <a:gsLst>
              <a:gs pos="6000">
                <a:srgbClr val="9FCCD6">
                  <a:alpha val="76000"/>
                </a:srgbClr>
              </a:gs>
              <a:gs pos="100000">
                <a:srgbClr val="479CB0">
                  <a:alpha val="11000"/>
                </a:srgbClr>
              </a:gs>
              <a:gs pos="0">
                <a:schemeClr val="bg1">
                  <a:alpha val="88000"/>
                </a:schemeClr>
              </a:gs>
              <a:gs pos="100000">
                <a:srgbClr val="187FBA"/>
              </a:gs>
              <a:gs pos="100000">
                <a:srgbClr val="1167B0"/>
              </a:gs>
              <a:gs pos="100000">
                <a:srgbClr val="2D5699"/>
              </a:gs>
            </a:gsLst>
            <a:lin ang="0" scaled="1"/>
          </a:gra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lvl="1">
              <a:lnSpc>
                <a:spcPct val="80000"/>
              </a:lnSpc>
              <a:spcBef>
                <a:spcPct val="0"/>
              </a:spcBef>
              <a:spcAft>
                <a:spcPts val="600"/>
              </a:spcAft>
            </a:pPr>
            <a:r>
              <a:rPr lang="en-US" sz="4000" b="1" dirty="0">
                <a:effectLst>
                  <a:outerShdw blurRad="50800" dist="38100" dir="2700000" algn="tl" rotWithShape="0">
                    <a:prstClr val="black">
                      <a:alpha val="40000"/>
                    </a:prstClr>
                  </a:outerShdw>
                </a:effectLst>
                <a:latin typeface="Franklin Gothic Medium" panose="020B0603020102020204" pitchFamily="34" charset="0"/>
              </a:rPr>
              <a:t>   	Supervisory Liability</a:t>
            </a:r>
          </a:p>
        </p:txBody>
      </p:sp>
      <p:sp>
        <p:nvSpPr>
          <p:cNvPr id="4" name="Rectangle: Rounded Corners 3">
            <a:extLst>
              <a:ext uri="{FF2B5EF4-FFF2-40B4-BE49-F238E27FC236}">
                <a16:creationId xmlns:a16="http://schemas.microsoft.com/office/drawing/2014/main" id="{7E952EC0-FE21-D137-D3F5-FD36EFC3113D}"/>
              </a:ext>
            </a:extLst>
          </p:cNvPr>
          <p:cNvSpPr/>
          <p:nvPr/>
        </p:nvSpPr>
        <p:spPr>
          <a:xfrm>
            <a:off x="295044" y="1028700"/>
            <a:ext cx="10953750" cy="5019675"/>
          </a:xfrm>
          <a:prstGeom prst="roundRect">
            <a:avLst>
              <a:gd name="adj" fmla="val 16667"/>
            </a:avLst>
          </a:prstGeom>
          <a:solidFill>
            <a:schemeClr val="tx1">
              <a:alpha val="32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marL="0" marR="0" indent="0" algn="ctr">
              <a:lnSpc>
                <a:spcPts val="2300"/>
              </a:lnSpc>
              <a:spcBef>
                <a:spcPts val="0"/>
              </a:spcBef>
              <a:spcAft>
                <a:spcPts val="0"/>
              </a:spcAft>
            </a:pPr>
            <a:r>
              <a:rPr lang="en-US" sz="2400" b="1" u="sng" kern="100" dirty="0">
                <a:effectLst/>
                <a:latin typeface="Franklin Gothic Medium" panose="020B0603020102020204" pitchFamily="34" charset="0"/>
                <a:ea typeface="Calibri" panose="020F0502020204030204" pitchFamily="34" charset="0"/>
                <a:cs typeface="Times New Roman" panose="02020603050405020304" pitchFamily="18" charset="0"/>
              </a:rPr>
              <a:t>Case Example</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just">
              <a:lnSpc>
                <a:spcPts val="2300"/>
              </a:lnSpc>
              <a:spcBef>
                <a:spcPts val="0"/>
              </a:spcBef>
              <a:spcAft>
                <a:spcPts val="0"/>
              </a:spcAft>
            </a:pPr>
            <a:r>
              <a:rPr lang="en-US" sz="2400" kern="100" dirty="0">
                <a:effectLst/>
                <a:latin typeface="Franklin Gothic Medium" panose="020B0603020102020204" pitchFamily="34" charset="0"/>
                <a:ea typeface="Calibri" panose="020F0502020204030204" pitchFamily="34" charset="0"/>
                <a:cs typeface="Times New Roman" panose="02020603050405020304" pitchFamily="18" charset="0"/>
              </a:rPr>
              <a:t>	In </a:t>
            </a:r>
            <a:r>
              <a:rPr lang="en-US" sz="2400" i="1" kern="100" dirty="0">
                <a:solidFill>
                  <a:srgbClr val="FFC000"/>
                </a:solidFill>
                <a:effectLst/>
                <a:latin typeface="Franklin Gothic Medium" panose="020B0603020102020204" pitchFamily="34" charset="0"/>
                <a:ea typeface="Calibri" panose="020F0502020204030204" pitchFamily="34" charset="0"/>
                <a:cs typeface="Times New Roman" panose="02020603050405020304" pitchFamily="18" charset="0"/>
              </a:rPr>
              <a:t>Starr v. Baca</a:t>
            </a:r>
            <a:r>
              <a:rPr lang="en-US" sz="2400" kern="100" dirty="0">
                <a:effectLst/>
                <a:latin typeface="Franklin Gothic Medium" panose="020B0603020102020204" pitchFamily="34" charset="0"/>
                <a:ea typeface="Calibri" panose="020F0502020204030204" pitchFamily="34" charset="0"/>
                <a:cs typeface="Times New Roman" panose="02020603050405020304" pitchFamily="18" charset="0"/>
              </a:rPr>
              <a:t>, the plaintiff alleged a supervisory liability claim against the Sheriff based on unconstitutional conditions of confinement.</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just">
              <a:lnSpc>
                <a:spcPts val="2300"/>
              </a:lnSpc>
              <a:spcBef>
                <a:spcPts val="0"/>
              </a:spcBef>
              <a:spcAft>
                <a:spcPts val="0"/>
              </a:spcAft>
            </a:pPr>
            <a:r>
              <a:rPr lang="en-US" sz="2400" kern="100" dirty="0">
                <a:effectLst/>
                <a:latin typeface="Franklin Gothic Medium" panose="020B0603020102020204" pitchFamily="34" charset="0"/>
                <a:ea typeface="Calibri" panose="020F0502020204030204" pitchFamily="34" charset="0"/>
                <a:cs typeface="Times New Roman" panose="02020603050405020304" pitchFamily="18" charset="0"/>
              </a:rPr>
              <a:t>	The plaintiff alleged that the sheriff knew or should have known about the dangers in the jail and was deliberately indifferent to those dangers.  </a:t>
            </a:r>
            <a:r>
              <a:rPr lang="en-US" sz="2400" i="1" kern="100" dirty="0">
                <a:effectLst/>
                <a:latin typeface="Franklin Gothic Medium" panose="020B0603020102020204" pitchFamily="34" charset="0"/>
                <a:ea typeface="Calibri" panose="020F0502020204030204" pitchFamily="34" charset="0"/>
                <a:cs typeface="Times New Roman" panose="02020603050405020304" pitchFamily="18" charset="0"/>
              </a:rPr>
              <a:t>Starr</a:t>
            </a:r>
            <a:r>
              <a:rPr lang="en-US" sz="2400" kern="100" dirty="0">
                <a:effectLst/>
                <a:latin typeface="Franklin Gothic Medium" panose="020B0603020102020204" pitchFamily="34" charset="0"/>
                <a:ea typeface="Calibri" panose="020F0502020204030204" pitchFamily="34" charset="0"/>
                <a:cs typeface="Times New Roman" panose="02020603050405020304" pitchFamily="18" charset="0"/>
              </a:rPr>
              <a:t>, F.3d at 1204–05.  The allegations included that the sheriff received weekly reports from deputies responsible for reporting deaths and injuries in the jail; that the sheriff signed a memorandum that addressed continuing constitutional violations in the jail; and that the sheriff knew of a settlement agreement in a civil case where the detainee-plaintiffs had sustained severe injuries.  </a:t>
            </a:r>
            <a:r>
              <a:rPr lang="en-US" sz="2400" i="1" kern="100" dirty="0">
                <a:effectLst/>
                <a:latin typeface="Franklin Gothic Medium" panose="020B0603020102020204" pitchFamily="34" charset="0"/>
                <a:ea typeface="Calibri" panose="020F0502020204030204" pitchFamily="34" charset="0"/>
                <a:cs typeface="Times New Roman" panose="02020603050405020304" pitchFamily="18" charset="0"/>
              </a:rPr>
              <a:t>Id.</a:t>
            </a:r>
            <a:r>
              <a:rPr lang="en-US" sz="2400" kern="100" dirty="0">
                <a:effectLst/>
                <a:latin typeface="Franklin Gothic Medium" panose="020B0603020102020204" pitchFamily="34" charset="0"/>
                <a:ea typeface="Calibri" panose="020F0502020204030204" pitchFamily="34" charset="0"/>
                <a:cs typeface="Times New Roman" panose="02020603050405020304" pitchFamily="18" charset="0"/>
              </a:rPr>
              <a:t> at 1209–12.  The Ninth Circuit found that the plaintiffs sufficiently alleged a deliberate indifference supervisor liability claim against the sheriff because the complaint included detailed factual allegations that plausibly suggested the sheriff “acquiesced in the unconstitutional conduct of his subordinates, and was thereby deliberately indifferent to the danger posed to [plaintiff].”  </a:t>
            </a:r>
            <a:r>
              <a:rPr lang="en-US" sz="2400" i="1" kern="100" dirty="0">
                <a:effectLst/>
                <a:latin typeface="Franklin Gothic Medium" panose="020B0603020102020204" pitchFamily="34" charset="0"/>
                <a:ea typeface="Calibri" panose="020F0502020204030204" pitchFamily="34" charset="0"/>
                <a:cs typeface="Times New Roman" panose="02020603050405020304" pitchFamily="18" charset="0"/>
              </a:rPr>
              <a:t>Id.</a:t>
            </a:r>
            <a:r>
              <a:rPr lang="en-US" sz="2400" kern="100" dirty="0">
                <a:effectLst/>
                <a:latin typeface="Franklin Gothic Medium" panose="020B0603020102020204" pitchFamily="34" charset="0"/>
                <a:ea typeface="Calibri" panose="020F0502020204030204" pitchFamily="34" charset="0"/>
                <a:cs typeface="Times New Roman" panose="02020603050405020304" pitchFamily="18" charset="0"/>
              </a:rPr>
              <a:t> at 1204–05, 1216. </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 name="Graphic 1" descr="Management with solid fill">
            <a:extLst>
              <a:ext uri="{FF2B5EF4-FFF2-40B4-BE49-F238E27FC236}">
                <a16:creationId xmlns:a16="http://schemas.microsoft.com/office/drawing/2014/main" id="{79547842-CE0E-8BF5-5FF8-E9AC15031F5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52400" y="57150"/>
            <a:ext cx="914400" cy="914400"/>
          </a:xfrm>
          <a:prstGeom prst="rect">
            <a:avLst/>
          </a:prstGeom>
        </p:spPr>
      </p:pic>
    </p:spTree>
    <p:extLst>
      <p:ext uri="{BB962C8B-B14F-4D97-AF65-F5344CB8AC3E}">
        <p14:creationId xmlns:p14="http://schemas.microsoft.com/office/powerpoint/2010/main" val="41776191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A538901E-A5C3-462D-8902-EA42493325E6}"/>
              </a:ext>
            </a:extLst>
          </p:cNvPr>
          <p:cNvSpPr/>
          <p:nvPr/>
        </p:nvSpPr>
        <p:spPr>
          <a:xfrm>
            <a:off x="104774" y="76200"/>
            <a:ext cx="11934826" cy="933450"/>
          </a:xfrm>
          <a:prstGeom prst="roundRect">
            <a:avLst>
              <a:gd name="adj" fmla="val 16667"/>
            </a:avLst>
          </a:prstGeom>
          <a:gradFill>
            <a:gsLst>
              <a:gs pos="6000">
                <a:srgbClr val="9FCCD6">
                  <a:alpha val="76000"/>
                </a:srgbClr>
              </a:gs>
              <a:gs pos="100000">
                <a:srgbClr val="479CB0">
                  <a:alpha val="11000"/>
                </a:srgbClr>
              </a:gs>
              <a:gs pos="0">
                <a:schemeClr val="bg1">
                  <a:alpha val="88000"/>
                </a:schemeClr>
              </a:gs>
              <a:gs pos="100000">
                <a:srgbClr val="187FBA"/>
              </a:gs>
              <a:gs pos="100000">
                <a:srgbClr val="1167B0"/>
              </a:gs>
              <a:gs pos="100000">
                <a:srgbClr val="2D5699"/>
              </a:gs>
            </a:gsLst>
            <a:lin ang="0" scaled="1"/>
          </a:gra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lvl="1">
              <a:lnSpc>
                <a:spcPct val="80000"/>
              </a:lnSpc>
              <a:spcBef>
                <a:spcPct val="0"/>
              </a:spcBef>
              <a:spcAft>
                <a:spcPts val="600"/>
              </a:spcAft>
            </a:pPr>
            <a:r>
              <a:rPr lang="en-US" sz="4000" b="1" dirty="0">
                <a:effectLst>
                  <a:outerShdw blurRad="50800" dist="38100" dir="2700000" algn="tl" rotWithShape="0">
                    <a:prstClr val="black">
                      <a:alpha val="40000"/>
                    </a:prstClr>
                  </a:outerShdw>
                </a:effectLst>
                <a:latin typeface="Franklin Gothic Medium" panose="020B0603020102020204" pitchFamily="34" charset="0"/>
              </a:rPr>
              <a:t>   	Supervisory Liability</a:t>
            </a:r>
          </a:p>
        </p:txBody>
      </p:sp>
      <p:sp>
        <p:nvSpPr>
          <p:cNvPr id="4" name="Rectangle: Rounded Corners 3">
            <a:extLst>
              <a:ext uri="{FF2B5EF4-FFF2-40B4-BE49-F238E27FC236}">
                <a16:creationId xmlns:a16="http://schemas.microsoft.com/office/drawing/2014/main" id="{7E952EC0-FE21-D137-D3F5-FD36EFC3113D}"/>
              </a:ext>
            </a:extLst>
          </p:cNvPr>
          <p:cNvSpPr/>
          <p:nvPr/>
        </p:nvSpPr>
        <p:spPr>
          <a:xfrm>
            <a:off x="295044" y="1028700"/>
            <a:ext cx="10953750" cy="5019675"/>
          </a:xfrm>
          <a:prstGeom prst="roundRect">
            <a:avLst>
              <a:gd name="adj" fmla="val 16667"/>
            </a:avLst>
          </a:prstGeom>
          <a:solidFill>
            <a:schemeClr val="tx1">
              <a:alpha val="32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marL="0" marR="0" indent="457200" algn="just">
              <a:lnSpc>
                <a:spcPts val="2300"/>
              </a:lnSpc>
              <a:spcBef>
                <a:spcPts val="0"/>
              </a:spcBef>
              <a:spcAft>
                <a:spcPts val="0"/>
              </a:spcAft>
            </a:pPr>
            <a:r>
              <a:rPr lang="en-US" sz="2900" kern="100" dirty="0">
                <a:effectLst/>
                <a:latin typeface="Franklin Gothic Medium" panose="020B0603020102020204" pitchFamily="34" charset="0"/>
                <a:ea typeface="Calibri" panose="020F0502020204030204" pitchFamily="34" charset="0"/>
                <a:cs typeface="Times New Roman" panose="02020603050405020304" pitchFamily="18" charset="0"/>
              </a:rPr>
              <a:t>“A prison administrator can be liable for deliberate indifference to a prisoner’s medical needs if he ‘knowingly fail[s] to respond to an inmate’s requests for help.’”  </a:t>
            </a:r>
            <a:r>
              <a:rPr lang="en-US" sz="2900" i="1" kern="100" dirty="0">
                <a:effectLst/>
                <a:latin typeface="Franklin Gothic Medium" panose="020B0603020102020204" pitchFamily="34" charset="0"/>
                <a:ea typeface="Calibri" panose="020F0502020204030204" pitchFamily="34" charset="0"/>
                <a:cs typeface="Times New Roman" panose="02020603050405020304" pitchFamily="18" charset="0"/>
              </a:rPr>
              <a:t>Peralta v. Dillard</a:t>
            </a:r>
            <a:r>
              <a:rPr lang="en-US" sz="2900" kern="100" dirty="0">
                <a:effectLst/>
                <a:latin typeface="Franklin Gothic Medium" panose="020B0603020102020204" pitchFamily="34" charset="0"/>
                <a:ea typeface="Calibri" panose="020F0502020204030204" pitchFamily="34" charset="0"/>
                <a:cs typeface="Times New Roman" panose="02020603050405020304" pitchFamily="18" charset="0"/>
              </a:rPr>
              <a:t>, 744 F.3d 1076, 1085–86 (2014) (quoting </a:t>
            </a:r>
            <a:r>
              <a:rPr lang="en-US" sz="2900" i="1" kern="100" dirty="0">
                <a:effectLst/>
                <a:latin typeface="Franklin Gothic Medium" panose="020B0603020102020204" pitchFamily="34" charset="0"/>
                <a:ea typeface="Calibri" panose="020F0502020204030204" pitchFamily="34" charset="0"/>
                <a:cs typeface="Times New Roman" panose="02020603050405020304" pitchFamily="18" charset="0"/>
              </a:rPr>
              <a:t>Jett v. Penner,</a:t>
            </a:r>
            <a:r>
              <a:rPr lang="en-US" sz="2900" kern="100" dirty="0">
                <a:effectLst/>
                <a:latin typeface="Franklin Gothic Medium" panose="020B0603020102020204" pitchFamily="34" charset="0"/>
                <a:ea typeface="Calibri" panose="020F0502020204030204" pitchFamily="34" charset="0"/>
                <a:cs typeface="Times New Roman" panose="02020603050405020304" pitchFamily="18" charset="0"/>
              </a:rPr>
              <a:t> 439 F.3d 1091, 1098 (2006)).</a:t>
            </a:r>
            <a:endParaRPr lang="en-US" sz="29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 name="Graphic 1" descr="Management with solid fill">
            <a:extLst>
              <a:ext uri="{FF2B5EF4-FFF2-40B4-BE49-F238E27FC236}">
                <a16:creationId xmlns:a16="http://schemas.microsoft.com/office/drawing/2014/main" id="{21C399D7-2C9C-6155-14C3-7891C9CD18A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52400" y="57150"/>
            <a:ext cx="914400" cy="914400"/>
          </a:xfrm>
          <a:prstGeom prst="rect">
            <a:avLst/>
          </a:prstGeom>
        </p:spPr>
      </p:pic>
    </p:spTree>
    <p:extLst>
      <p:ext uri="{BB962C8B-B14F-4D97-AF65-F5344CB8AC3E}">
        <p14:creationId xmlns:p14="http://schemas.microsoft.com/office/powerpoint/2010/main" val="4621207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A538901E-A5C3-462D-8902-EA42493325E6}"/>
              </a:ext>
            </a:extLst>
          </p:cNvPr>
          <p:cNvSpPr/>
          <p:nvPr/>
        </p:nvSpPr>
        <p:spPr>
          <a:xfrm>
            <a:off x="104774" y="76200"/>
            <a:ext cx="11934826" cy="933450"/>
          </a:xfrm>
          <a:prstGeom prst="roundRect">
            <a:avLst>
              <a:gd name="adj" fmla="val 16667"/>
            </a:avLst>
          </a:prstGeom>
          <a:gradFill>
            <a:gsLst>
              <a:gs pos="6000">
                <a:srgbClr val="9FCCD6">
                  <a:alpha val="76000"/>
                </a:srgbClr>
              </a:gs>
              <a:gs pos="100000">
                <a:srgbClr val="479CB0">
                  <a:alpha val="11000"/>
                </a:srgbClr>
              </a:gs>
              <a:gs pos="0">
                <a:schemeClr val="bg1">
                  <a:alpha val="88000"/>
                </a:schemeClr>
              </a:gs>
              <a:gs pos="100000">
                <a:srgbClr val="187FBA"/>
              </a:gs>
              <a:gs pos="100000">
                <a:srgbClr val="1167B0"/>
              </a:gs>
              <a:gs pos="100000">
                <a:srgbClr val="2D5699"/>
              </a:gs>
            </a:gsLst>
            <a:lin ang="0" scaled="1"/>
          </a:gra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lvl="1">
              <a:lnSpc>
                <a:spcPct val="80000"/>
              </a:lnSpc>
              <a:spcBef>
                <a:spcPct val="0"/>
              </a:spcBef>
              <a:spcAft>
                <a:spcPts val="600"/>
              </a:spcAft>
            </a:pPr>
            <a:r>
              <a:rPr lang="en-US" sz="4000" b="1" dirty="0">
                <a:effectLst>
                  <a:outerShdw blurRad="50800" dist="38100" dir="2700000" algn="tl" rotWithShape="0">
                    <a:prstClr val="black">
                      <a:alpha val="40000"/>
                    </a:prstClr>
                  </a:outerShdw>
                </a:effectLst>
                <a:latin typeface="Franklin Gothic Medium" panose="020B0603020102020204" pitchFamily="34" charset="0"/>
              </a:rPr>
              <a:t>   	Statute of Limitations</a:t>
            </a:r>
          </a:p>
        </p:txBody>
      </p:sp>
      <p:sp>
        <p:nvSpPr>
          <p:cNvPr id="4" name="Rectangle: Rounded Corners 3">
            <a:extLst>
              <a:ext uri="{FF2B5EF4-FFF2-40B4-BE49-F238E27FC236}">
                <a16:creationId xmlns:a16="http://schemas.microsoft.com/office/drawing/2014/main" id="{7E952EC0-FE21-D137-D3F5-FD36EFC3113D}"/>
              </a:ext>
            </a:extLst>
          </p:cNvPr>
          <p:cNvSpPr/>
          <p:nvPr/>
        </p:nvSpPr>
        <p:spPr>
          <a:xfrm>
            <a:off x="152400" y="1028700"/>
            <a:ext cx="11096394" cy="5829300"/>
          </a:xfrm>
          <a:prstGeom prst="roundRect">
            <a:avLst>
              <a:gd name="adj" fmla="val 16667"/>
            </a:avLst>
          </a:prstGeom>
          <a:solidFill>
            <a:schemeClr val="tx1">
              <a:alpha val="32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buFont typeface="Courier New" panose="02070309020205020404" pitchFamily="49" charset="0"/>
              <a:buChar char="o"/>
            </a:pPr>
            <a:endParaRPr lang="en-US" sz="2600" b="1" dirty="0">
              <a:solidFill>
                <a:schemeClr val="bg1"/>
              </a:solidFill>
              <a:latin typeface="Franklin Gothic Medium" panose="020B0603020102020204" pitchFamily="34" charset="0"/>
            </a:endParaRPr>
          </a:p>
          <a:p>
            <a:pPr marL="457200" indent="-457200">
              <a:buFont typeface="Arial" panose="020B0604020202020204" pitchFamily="34" charset="0"/>
              <a:buChar char="•"/>
            </a:pPr>
            <a:r>
              <a:rPr lang="en-US" sz="2600" b="1" dirty="0">
                <a:solidFill>
                  <a:schemeClr val="bg1"/>
                </a:solidFill>
                <a:latin typeface="Franklin Gothic Medium" panose="020B0603020102020204" pitchFamily="34" charset="0"/>
              </a:rPr>
              <a:t>Section 1983 does not have its own statute of limitations, so the applicable statute of limitations comes from state law.</a:t>
            </a:r>
            <a:r>
              <a:rPr lang="en-US" sz="2600" b="1" i="1" u="none" strike="noStrike" baseline="0" dirty="0">
                <a:solidFill>
                  <a:schemeClr val="bg1"/>
                </a:solidFill>
                <a:latin typeface="Franklin Gothic Medium" panose="020B0603020102020204" pitchFamily="34" charset="0"/>
              </a:rPr>
              <a:t>  </a:t>
            </a:r>
            <a:r>
              <a:rPr lang="en-US" sz="2600" b="1" i="1" u="none" strike="noStrike" baseline="0" dirty="0" err="1">
                <a:solidFill>
                  <a:srgbClr val="FFC000"/>
                </a:solidFill>
                <a:latin typeface="Franklin Gothic Medium" panose="020B0603020102020204" pitchFamily="34" charset="0"/>
              </a:rPr>
              <a:t>TwoRivers</a:t>
            </a:r>
            <a:r>
              <a:rPr lang="en-US" sz="2600" b="1" i="1" u="none" strike="noStrike" baseline="0" dirty="0">
                <a:solidFill>
                  <a:srgbClr val="FFC000"/>
                </a:solidFill>
                <a:latin typeface="Franklin Gothic Medium" panose="020B0603020102020204" pitchFamily="34" charset="0"/>
              </a:rPr>
              <a:t> v. Lewis</a:t>
            </a:r>
            <a:r>
              <a:rPr lang="en-US" sz="2600" b="1" i="0" u="none" strike="noStrike" baseline="0" dirty="0">
                <a:solidFill>
                  <a:schemeClr val="bg1"/>
                </a:solidFill>
                <a:latin typeface="Franklin Gothic Medium" panose="020B0603020102020204" pitchFamily="34" charset="0"/>
              </a:rPr>
              <a:t>, 174 F.3d 987, 991 (9th Cir. 1999). </a:t>
            </a:r>
          </a:p>
          <a:p>
            <a:pPr marL="457200" indent="-457200">
              <a:buFont typeface="Arial" panose="020B0604020202020204" pitchFamily="34" charset="0"/>
              <a:buChar char="•"/>
            </a:pPr>
            <a:endParaRPr lang="en-US" sz="2600" b="1" dirty="0">
              <a:solidFill>
                <a:schemeClr val="bg1"/>
              </a:solidFill>
              <a:latin typeface="Franklin Gothic Medium" panose="020B0603020102020204" pitchFamily="34" charset="0"/>
            </a:endParaRPr>
          </a:p>
          <a:p>
            <a:pPr marL="457200" indent="-457200">
              <a:buFont typeface="Arial" panose="020B0604020202020204" pitchFamily="34" charset="0"/>
              <a:buChar char="•"/>
            </a:pPr>
            <a:r>
              <a:rPr lang="en-US" sz="2600" b="1" i="0" u="none" strike="noStrike" baseline="0" dirty="0">
                <a:solidFill>
                  <a:schemeClr val="bg1"/>
                </a:solidFill>
                <a:latin typeface="Franklin Gothic Medium" panose="020B0603020102020204" pitchFamily="34" charset="0"/>
              </a:rPr>
              <a:t> In Arizona, the limitations period for personal injury claims is two years.  </a:t>
            </a:r>
            <a:r>
              <a:rPr lang="en-US" sz="2600" b="1" i="1" u="none" strike="noStrike" baseline="0" dirty="0">
                <a:solidFill>
                  <a:srgbClr val="FFC000"/>
                </a:solidFill>
                <a:latin typeface="Franklin Gothic Medium" panose="020B0603020102020204" pitchFamily="34" charset="0"/>
              </a:rPr>
              <a:t>Marks v. Parra</a:t>
            </a:r>
            <a:r>
              <a:rPr lang="en-US" sz="2600" b="1" i="0" u="none" strike="noStrike" baseline="0" dirty="0">
                <a:solidFill>
                  <a:schemeClr val="bg1"/>
                </a:solidFill>
                <a:latin typeface="Franklin Gothic Medium" panose="020B0603020102020204" pitchFamily="34" charset="0"/>
              </a:rPr>
              <a:t>, 785 F.2d 1419, 1420 (9th Cir. 1986); </a:t>
            </a:r>
            <a:r>
              <a:rPr lang="en-US" sz="2600" b="1" i="1" u="none" strike="noStrike" baseline="0" dirty="0">
                <a:solidFill>
                  <a:schemeClr val="bg1"/>
                </a:solidFill>
                <a:latin typeface="Franklin Gothic Medium" panose="020B0603020102020204" pitchFamily="34" charset="0"/>
              </a:rPr>
              <a:t>see</a:t>
            </a:r>
            <a:r>
              <a:rPr lang="en-US" sz="2600" b="1" i="0" u="none" strike="noStrike" baseline="0" dirty="0">
                <a:solidFill>
                  <a:schemeClr val="bg1"/>
                </a:solidFill>
                <a:latin typeface="Franklin Gothic Medium" panose="020B0603020102020204" pitchFamily="34" charset="0"/>
              </a:rPr>
              <a:t> </a:t>
            </a:r>
            <a:r>
              <a:rPr lang="en-US" sz="2600" b="1" i="0" u="none" strike="noStrike" baseline="0" dirty="0">
                <a:solidFill>
                  <a:srgbClr val="FFC000"/>
                </a:solidFill>
                <a:latin typeface="Franklin Gothic Medium" panose="020B0603020102020204" pitchFamily="34" charset="0"/>
              </a:rPr>
              <a:t>Ariz. Rev. Stat. § 12-542</a:t>
            </a:r>
            <a:r>
              <a:rPr lang="en-US" sz="2600" b="1" i="0" u="none" strike="noStrike" baseline="0" dirty="0">
                <a:solidFill>
                  <a:schemeClr val="bg1"/>
                </a:solidFill>
                <a:latin typeface="Franklin Gothic Medium" panose="020B0603020102020204" pitchFamily="34" charset="0"/>
              </a:rPr>
              <a:t>.</a:t>
            </a:r>
          </a:p>
          <a:p>
            <a:pPr marL="457200" indent="-457200">
              <a:buFont typeface="Arial" panose="020B0604020202020204" pitchFamily="34" charset="0"/>
              <a:buChar char="•"/>
            </a:pPr>
            <a:endParaRPr lang="en-US" sz="2600" b="1" i="0" u="none" strike="noStrike" baseline="0" dirty="0">
              <a:solidFill>
                <a:schemeClr val="bg1"/>
              </a:solidFill>
              <a:latin typeface="Franklin Gothic Medium" panose="020B0603020102020204" pitchFamily="34" charset="0"/>
            </a:endParaRPr>
          </a:p>
          <a:p>
            <a:pPr marL="457200" indent="-457200">
              <a:buFont typeface="Arial" panose="020B0604020202020204" pitchFamily="34" charset="0"/>
              <a:buChar char="•"/>
            </a:pPr>
            <a:r>
              <a:rPr lang="en-US" sz="2600" b="1" dirty="0">
                <a:solidFill>
                  <a:schemeClr val="bg1"/>
                </a:solidFill>
                <a:latin typeface="Franklin Gothic Medium" panose="020B0603020102020204" pitchFamily="34" charset="0"/>
              </a:rPr>
              <a:t>Federal law continues to govern when a claim accrues. </a:t>
            </a:r>
          </a:p>
          <a:p>
            <a:pPr marL="457200" indent="-457200">
              <a:buFont typeface="Arial" panose="020B0604020202020204" pitchFamily="34" charset="0"/>
              <a:buChar char="•"/>
            </a:pPr>
            <a:endParaRPr lang="en-US" sz="2600" b="1" dirty="0">
              <a:solidFill>
                <a:schemeClr val="bg1"/>
              </a:solidFill>
              <a:latin typeface="Franklin Gothic Medium" panose="020B0603020102020204" pitchFamily="34" charset="0"/>
            </a:endParaRPr>
          </a:p>
          <a:p>
            <a:pPr marL="457200" indent="-457200">
              <a:buFont typeface="Arial" panose="020B0604020202020204" pitchFamily="34" charset="0"/>
              <a:buChar char="•"/>
            </a:pPr>
            <a:r>
              <a:rPr lang="en-US" sz="2600" b="1" i="0" u="none" strike="noStrike" baseline="0" dirty="0">
                <a:solidFill>
                  <a:schemeClr val="bg1"/>
                </a:solidFill>
                <a:latin typeface="Franklin Gothic Medium" panose="020B0603020102020204" pitchFamily="34" charset="0"/>
              </a:rPr>
              <a:t>Under federal law, a claim accrues “when the plaintiff knows or has reason to know of the injury” that is the basis of the claim.  </a:t>
            </a:r>
            <a:r>
              <a:rPr lang="en-US" sz="2600" b="1" i="1" u="none" strike="noStrike" baseline="0" dirty="0" err="1">
                <a:solidFill>
                  <a:srgbClr val="FFC000"/>
                </a:solidFill>
                <a:latin typeface="Franklin Gothic Medium" panose="020B0603020102020204" pitchFamily="34" charset="0"/>
              </a:rPr>
              <a:t>Lukovsky</a:t>
            </a:r>
            <a:r>
              <a:rPr lang="en-US" sz="2600" b="1" i="1" u="none" strike="noStrike" baseline="0" dirty="0">
                <a:solidFill>
                  <a:srgbClr val="FFC000"/>
                </a:solidFill>
                <a:latin typeface="Franklin Gothic Medium" panose="020B0603020102020204" pitchFamily="34" charset="0"/>
              </a:rPr>
              <a:t> v. City &amp; </a:t>
            </a:r>
            <a:r>
              <a:rPr lang="en-US" sz="2600" b="1" i="1" u="none" strike="noStrike" baseline="0" dirty="0" err="1">
                <a:solidFill>
                  <a:srgbClr val="FFC000"/>
                </a:solidFill>
                <a:latin typeface="Franklin Gothic Medium" panose="020B0603020102020204" pitchFamily="34" charset="0"/>
              </a:rPr>
              <a:t>Cnty</a:t>
            </a:r>
            <a:r>
              <a:rPr lang="en-US" sz="2600" b="1" i="1" u="none" strike="noStrike" baseline="0" dirty="0">
                <a:solidFill>
                  <a:srgbClr val="FFC000"/>
                </a:solidFill>
                <a:latin typeface="Franklin Gothic Medium" panose="020B0603020102020204" pitchFamily="34" charset="0"/>
              </a:rPr>
              <a:t>. of S.F.</a:t>
            </a:r>
            <a:r>
              <a:rPr lang="en-US" sz="2600" b="1" i="0" u="none" strike="noStrike" baseline="0" dirty="0">
                <a:solidFill>
                  <a:schemeClr val="bg1"/>
                </a:solidFill>
                <a:latin typeface="Franklin Gothic Medium" panose="020B0603020102020204" pitchFamily="34" charset="0"/>
              </a:rPr>
              <a:t>, 535 F.3d 1044, 1048 (9th Cir. 2008) (internal quotation marks omitted). </a:t>
            </a:r>
            <a:endParaRPr lang="en-US" sz="2600" b="1" dirty="0">
              <a:solidFill>
                <a:schemeClr val="bg1"/>
              </a:solidFill>
              <a:latin typeface="Franklin Gothic Medium" panose="020B0603020102020204" pitchFamily="34" charset="0"/>
            </a:endParaRPr>
          </a:p>
          <a:p>
            <a:pPr marL="1147763" lvl="1" indent="-573088">
              <a:buFont typeface="Courier New" panose="02070309020205020404" pitchFamily="49" charset="0"/>
              <a:buChar char="o"/>
            </a:pPr>
            <a:endParaRPr lang="en-US" altLang="en-US" sz="2600" b="1" dirty="0">
              <a:solidFill>
                <a:schemeClr val="bg1"/>
              </a:solidFill>
              <a:effectLst>
                <a:outerShdw blurRad="50800" dist="38100" dir="2700000" algn="tl" rotWithShape="0">
                  <a:prstClr val="black">
                    <a:alpha val="40000"/>
                  </a:prstClr>
                </a:outerShdw>
              </a:effectLst>
              <a:latin typeface="Franklin Gothic Medium" panose="020B0603020102020204" pitchFamily="34" charset="0"/>
            </a:endParaRPr>
          </a:p>
        </p:txBody>
      </p:sp>
      <p:pic>
        <p:nvPicPr>
          <p:cNvPr id="5" name="Graphic 4" descr="Clock with solid fill">
            <a:extLst>
              <a:ext uri="{FF2B5EF4-FFF2-40B4-BE49-F238E27FC236}">
                <a16:creationId xmlns:a16="http://schemas.microsoft.com/office/drawing/2014/main" id="{0472D5FA-5CBC-3C03-AFDB-AFBFD32F554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92157" y="95250"/>
            <a:ext cx="914400" cy="914400"/>
          </a:xfrm>
          <a:prstGeom prst="rect">
            <a:avLst/>
          </a:prstGeom>
        </p:spPr>
      </p:pic>
    </p:spTree>
    <p:extLst>
      <p:ext uri="{BB962C8B-B14F-4D97-AF65-F5344CB8AC3E}">
        <p14:creationId xmlns:p14="http://schemas.microsoft.com/office/powerpoint/2010/main" val="34711799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A538901E-A5C3-462D-8902-EA42493325E6}"/>
              </a:ext>
            </a:extLst>
          </p:cNvPr>
          <p:cNvSpPr/>
          <p:nvPr/>
        </p:nvSpPr>
        <p:spPr>
          <a:xfrm>
            <a:off x="104774" y="76200"/>
            <a:ext cx="11934826" cy="933450"/>
          </a:xfrm>
          <a:prstGeom prst="roundRect">
            <a:avLst>
              <a:gd name="adj" fmla="val 16667"/>
            </a:avLst>
          </a:prstGeom>
          <a:gradFill>
            <a:gsLst>
              <a:gs pos="6000">
                <a:srgbClr val="9FCCD6">
                  <a:alpha val="76000"/>
                </a:srgbClr>
              </a:gs>
              <a:gs pos="100000">
                <a:srgbClr val="479CB0">
                  <a:alpha val="11000"/>
                </a:srgbClr>
              </a:gs>
              <a:gs pos="0">
                <a:schemeClr val="bg1">
                  <a:alpha val="88000"/>
                </a:schemeClr>
              </a:gs>
              <a:gs pos="100000">
                <a:srgbClr val="187FBA"/>
              </a:gs>
              <a:gs pos="100000">
                <a:srgbClr val="1167B0"/>
              </a:gs>
              <a:gs pos="100000">
                <a:srgbClr val="2D5699"/>
              </a:gs>
            </a:gsLst>
            <a:lin ang="0" scaled="1"/>
          </a:gra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lvl="1">
              <a:lnSpc>
                <a:spcPct val="80000"/>
              </a:lnSpc>
              <a:spcBef>
                <a:spcPct val="0"/>
              </a:spcBef>
              <a:spcAft>
                <a:spcPts val="600"/>
              </a:spcAft>
            </a:pPr>
            <a:r>
              <a:rPr lang="en-US" sz="4000" b="1" dirty="0">
                <a:effectLst>
                  <a:outerShdw blurRad="50800" dist="38100" dir="2700000" algn="tl" rotWithShape="0">
                    <a:prstClr val="black">
                      <a:alpha val="40000"/>
                    </a:prstClr>
                  </a:outerShdw>
                </a:effectLst>
                <a:latin typeface="Franklin Gothic Medium" panose="020B0603020102020204" pitchFamily="34" charset="0"/>
              </a:rPr>
              <a:t>   	Statute of Limitations and Tolling</a:t>
            </a:r>
          </a:p>
        </p:txBody>
      </p:sp>
      <p:sp>
        <p:nvSpPr>
          <p:cNvPr id="4" name="Rectangle: Rounded Corners 3">
            <a:extLst>
              <a:ext uri="{FF2B5EF4-FFF2-40B4-BE49-F238E27FC236}">
                <a16:creationId xmlns:a16="http://schemas.microsoft.com/office/drawing/2014/main" id="{7E952EC0-FE21-D137-D3F5-FD36EFC3113D}"/>
              </a:ext>
            </a:extLst>
          </p:cNvPr>
          <p:cNvSpPr/>
          <p:nvPr/>
        </p:nvSpPr>
        <p:spPr>
          <a:xfrm>
            <a:off x="152400" y="1028700"/>
            <a:ext cx="11096394" cy="5829300"/>
          </a:xfrm>
          <a:prstGeom prst="roundRect">
            <a:avLst>
              <a:gd name="adj" fmla="val 16667"/>
            </a:avLst>
          </a:prstGeom>
          <a:solidFill>
            <a:schemeClr val="tx1">
              <a:alpha val="32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buFont typeface="Courier New" panose="02070309020205020404" pitchFamily="49" charset="0"/>
              <a:buChar char="o"/>
            </a:pPr>
            <a:endParaRPr lang="en-US" sz="2600" b="1" dirty="0">
              <a:solidFill>
                <a:schemeClr val="bg1"/>
              </a:solidFill>
              <a:latin typeface="Franklin Gothic Medium" panose="020B0603020102020204" pitchFamily="34" charset="0"/>
            </a:endParaRPr>
          </a:p>
          <a:p>
            <a:pPr marL="457200" indent="-457200">
              <a:buFont typeface="Arial" panose="020B0604020202020204" pitchFamily="34" charset="0"/>
              <a:buChar char="•"/>
            </a:pPr>
            <a:r>
              <a:rPr lang="en-US" sz="2600" b="1" i="0" u="none" strike="noStrike" baseline="0" dirty="0">
                <a:solidFill>
                  <a:schemeClr val="bg1"/>
                </a:solidFill>
                <a:latin typeface="Franklin Gothic Medium" panose="020B0603020102020204" pitchFamily="34" charset="0"/>
              </a:rPr>
              <a:t>The Court must apply any state rule for tolling to actions brought under § 1983.  </a:t>
            </a:r>
            <a:r>
              <a:rPr lang="en-US" sz="2600" b="1" i="1" u="none" strike="noStrike" baseline="0" dirty="0">
                <a:solidFill>
                  <a:srgbClr val="FFC000"/>
                </a:solidFill>
                <a:latin typeface="Franklin Gothic Medium" panose="020B0603020102020204" pitchFamily="34" charset="0"/>
              </a:rPr>
              <a:t>Hardin v. Straub</a:t>
            </a:r>
            <a:r>
              <a:rPr lang="en-US" sz="2600" b="1" i="0" u="none" strike="noStrike" baseline="0" dirty="0">
                <a:solidFill>
                  <a:schemeClr val="bg1"/>
                </a:solidFill>
                <a:latin typeface="Franklin Gothic Medium" panose="020B0603020102020204" pitchFamily="34" charset="0"/>
              </a:rPr>
              <a:t>, 490 U.S. 536, 544 (1989); </a:t>
            </a:r>
            <a:r>
              <a:rPr lang="en-US" sz="2600" b="1" i="1" u="none" strike="noStrike" baseline="0" dirty="0">
                <a:solidFill>
                  <a:srgbClr val="FFC000"/>
                </a:solidFill>
                <a:latin typeface="Franklin Gothic Medium" panose="020B0603020102020204" pitchFamily="34" charset="0"/>
              </a:rPr>
              <a:t>Johnson v. State of Cal.</a:t>
            </a:r>
            <a:r>
              <a:rPr lang="en-US" sz="2600" b="1" i="0" u="none" strike="noStrike" baseline="0" dirty="0">
                <a:solidFill>
                  <a:schemeClr val="bg1"/>
                </a:solidFill>
                <a:latin typeface="Franklin Gothic Medium" panose="020B0603020102020204" pitchFamily="34" charset="0"/>
              </a:rPr>
              <a:t>, 207 F.3d 650, 653 (9th Cir. 2000); </a:t>
            </a:r>
            <a:r>
              <a:rPr lang="en-US" sz="2600" b="1" i="1" u="none" strike="noStrike" baseline="0" dirty="0" err="1">
                <a:solidFill>
                  <a:srgbClr val="FFC000"/>
                </a:solidFill>
                <a:latin typeface="Franklin Gothic Medium" panose="020B0603020102020204" pitchFamily="34" charset="0"/>
              </a:rPr>
              <a:t>TwoRivers</a:t>
            </a:r>
            <a:r>
              <a:rPr lang="en-US" sz="2600" b="1" i="0" u="none" strike="noStrike" baseline="0" dirty="0">
                <a:solidFill>
                  <a:schemeClr val="bg1"/>
                </a:solidFill>
                <a:latin typeface="Franklin Gothic Medium" panose="020B0603020102020204" pitchFamily="34" charset="0"/>
              </a:rPr>
              <a:t>, 174 F.3d at 992. </a:t>
            </a:r>
          </a:p>
          <a:p>
            <a:pPr marL="457200" indent="-457200">
              <a:buFont typeface="Arial" panose="020B0604020202020204" pitchFamily="34" charset="0"/>
              <a:buChar char="•"/>
            </a:pPr>
            <a:endParaRPr lang="en-US" sz="2600" b="1" i="0" u="none" strike="noStrike" baseline="0" dirty="0">
              <a:solidFill>
                <a:schemeClr val="bg1"/>
              </a:solidFill>
              <a:latin typeface="Franklin Gothic Medium" panose="020B0603020102020204" pitchFamily="34" charset="0"/>
            </a:endParaRPr>
          </a:p>
          <a:p>
            <a:pPr marL="457200" indent="-457200">
              <a:buFont typeface="Arial" panose="020B0604020202020204" pitchFamily="34" charset="0"/>
              <a:buChar char="•"/>
            </a:pPr>
            <a:r>
              <a:rPr lang="en-US" sz="2600" b="1" i="0" u="none" strike="noStrike" baseline="0" dirty="0">
                <a:solidFill>
                  <a:schemeClr val="bg1"/>
                </a:solidFill>
                <a:latin typeface="Franklin Gothic Medium" panose="020B0603020102020204" pitchFamily="34" charset="0"/>
              </a:rPr>
              <a:t>In prisoner § 1983 cases, “the applicable statute of limitations must be tolled while a prisoner completes the mandatory exhaustion process.”  </a:t>
            </a:r>
            <a:r>
              <a:rPr lang="en-US" sz="2600" b="1" i="1" u="none" strike="noStrike" baseline="0" dirty="0">
                <a:solidFill>
                  <a:srgbClr val="FFC000"/>
                </a:solidFill>
                <a:latin typeface="Franklin Gothic Medium" panose="020B0603020102020204" pitchFamily="34" charset="0"/>
              </a:rPr>
              <a:t>Brown v. </a:t>
            </a:r>
            <a:r>
              <a:rPr lang="en-US" sz="2600" b="1" i="1" u="none" strike="noStrike" baseline="0" dirty="0" err="1">
                <a:solidFill>
                  <a:srgbClr val="FFC000"/>
                </a:solidFill>
                <a:latin typeface="Franklin Gothic Medium" panose="020B0603020102020204" pitchFamily="34" charset="0"/>
              </a:rPr>
              <a:t>Valoff</a:t>
            </a:r>
            <a:r>
              <a:rPr lang="en-US" sz="2600" b="1" i="0" u="none" strike="noStrike" baseline="0" dirty="0">
                <a:solidFill>
                  <a:schemeClr val="bg1"/>
                </a:solidFill>
                <a:latin typeface="Franklin Gothic Medium" panose="020B0603020102020204" pitchFamily="34" charset="0"/>
              </a:rPr>
              <a:t>, 422 F.3d 926, 942–43 (9th Cir. 2005).</a:t>
            </a:r>
          </a:p>
          <a:p>
            <a:endParaRPr lang="en-US" sz="2600" b="1" i="0" u="none" strike="noStrike" baseline="0" dirty="0">
              <a:solidFill>
                <a:schemeClr val="bg1"/>
              </a:solidFill>
              <a:latin typeface="Franklin Gothic Medium" panose="020B0603020102020204" pitchFamily="34" charset="0"/>
            </a:endParaRPr>
          </a:p>
          <a:p>
            <a:endParaRPr lang="en-US" sz="2600" b="1" dirty="0">
              <a:solidFill>
                <a:schemeClr val="bg1"/>
              </a:solidFill>
              <a:latin typeface="Franklin Gothic Medium" panose="020B0603020102020204" pitchFamily="34" charset="0"/>
            </a:endParaRPr>
          </a:p>
          <a:p>
            <a:pPr marL="1147763" lvl="1" indent="-573088">
              <a:buFont typeface="Courier New" panose="02070309020205020404" pitchFamily="49" charset="0"/>
              <a:buChar char="o"/>
            </a:pPr>
            <a:endParaRPr lang="en-US" altLang="en-US" sz="2600" b="1" dirty="0">
              <a:solidFill>
                <a:schemeClr val="bg1"/>
              </a:solidFill>
              <a:effectLst>
                <a:outerShdw blurRad="50800" dist="38100" dir="2700000" algn="tl" rotWithShape="0">
                  <a:prstClr val="black">
                    <a:alpha val="40000"/>
                  </a:prstClr>
                </a:outerShdw>
              </a:effectLst>
              <a:latin typeface="Franklin Gothic Medium" panose="020B0603020102020204" pitchFamily="34" charset="0"/>
            </a:endParaRPr>
          </a:p>
        </p:txBody>
      </p:sp>
      <p:pic>
        <p:nvPicPr>
          <p:cNvPr id="5" name="Graphic 4" descr="Clock with solid fill">
            <a:extLst>
              <a:ext uri="{FF2B5EF4-FFF2-40B4-BE49-F238E27FC236}">
                <a16:creationId xmlns:a16="http://schemas.microsoft.com/office/drawing/2014/main" id="{F03681A0-2FFB-2BC2-1B29-181338798D7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92157" y="95250"/>
            <a:ext cx="914400" cy="914400"/>
          </a:xfrm>
          <a:prstGeom prst="rect">
            <a:avLst/>
          </a:prstGeom>
        </p:spPr>
      </p:pic>
    </p:spTree>
    <p:extLst>
      <p:ext uri="{BB962C8B-B14F-4D97-AF65-F5344CB8AC3E}">
        <p14:creationId xmlns:p14="http://schemas.microsoft.com/office/powerpoint/2010/main" val="13693965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A538901E-A5C3-462D-8902-EA42493325E6}"/>
              </a:ext>
            </a:extLst>
          </p:cNvPr>
          <p:cNvSpPr/>
          <p:nvPr/>
        </p:nvSpPr>
        <p:spPr>
          <a:xfrm>
            <a:off x="104774" y="76200"/>
            <a:ext cx="11934826" cy="933450"/>
          </a:xfrm>
          <a:prstGeom prst="roundRect">
            <a:avLst>
              <a:gd name="adj" fmla="val 16667"/>
            </a:avLst>
          </a:prstGeom>
          <a:gradFill>
            <a:gsLst>
              <a:gs pos="6000">
                <a:srgbClr val="9FCCD6">
                  <a:alpha val="76000"/>
                </a:srgbClr>
              </a:gs>
              <a:gs pos="100000">
                <a:srgbClr val="479CB0">
                  <a:alpha val="11000"/>
                </a:srgbClr>
              </a:gs>
              <a:gs pos="0">
                <a:schemeClr val="bg1">
                  <a:alpha val="88000"/>
                </a:schemeClr>
              </a:gs>
              <a:gs pos="100000">
                <a:srgbClr val="187FBA"/>
              </a:gs>
              <a:gs pos="100000">
                <a:srgbClr val="1167B0"/>
              </a:gs>
              <a:gs pos="100000">
                <a:srgbClr val="2D5699"/>
              </a:gs>
            </a:gsLst>
            <a:lin ang="0" scaled="1"/>
          </a:gra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lvl="1">
              <a:lnSpc>
                <a:spcPct val="80000"/>
              </a:lnSpc>
              <a:spcBef>
                <a:spcPct val="0"/>
              </a:spcBef>
              <a:spcAft>
                <a:spcPts val="600"/>
              </a:spcAft>
            </a:pPr>
            <a:r>
              <a:rPr lang="en-US" sz="4000" b="1" dirty="0">
                <a:effectLst>
                  <a:outerShdw blurRad="50800" dist="38100" dir="2700000" algn="tl" rotWithShape="0">
                    <a:prstClr val="black">
                      <a:alpha val="40000"/>
                    </a:prstClr>
                  </a:outerShdw>
                </a:effectLst>
                <a:latin typeface="Franklin Gothic Medium" panose="020B0603020102020204" pitchFamily="34" charset="0"/>
              </a:rPr>
              <a:t>  	Eleventh Amendment Immunity</a:t>
            </a:r>
          </a:p>
        </p:txBody>
      </p:sp>
      <p:sp>
        <p:nvSpPr>
          <p:cNvPr id="4" name="Rectangle: Rounded Corners 3">
            <a:extLst>
              <a:ext uri="{FF2B5EF4-FFF2-40B4-BE49-F238E27FC236}">
                <a16:creationId xmlns:a16="http://schemas.microsoft.com/office/drawing/2014/main" id="{7E952EC0-FE21-D137-D3F5-FD36EFC3113D}"/>
              </a:ext>
            </a:extLst>
          </p:cNvPr>
          <p:cNvSpPr/>
          <p:nvPr/>
        </p:nvSpPr>
        <p:spPr>
          <a:xfrm>
            <a:off x="295044" y="1009650"/>
            <a:ext cx="10953750" cy="5019675"/>
          </a:xfrm>
          <a:prstGeom prst="roundRect">
            <a:avLst>
              <a:gd name="adj" fmla="val 16667"/>
            </a:avLst>
          </a:prstGeom>
          <a:solidFill>
            <a:schemeClr val="tx1">
              <a:alpha val="32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marL="342900" indent="-342900">
              <a:buFont typeface="Arial" panose="020B0604020202020204" pitchFamily="34" charset="0"/>
              <a:buChar char="•"/>
            </a:pPr>
            <a:r>
              <a:rPr lang="en-US" sz="2400" b="1" dirty="0">
                <a:effectLst/>
                <a:latin typeface="Franklin Gothic Medium" panose="020B0603020102020204" pitchFamily="34" charset="0"/>
                <a:ea typeface="Calibri" panose="020F0502020204030204" pitchFamily="34" charset="0"/>
              </a:rPr>
              <a:t>Under the Eleventh Amendment to the Constitution of the United States, neither a state nor a state agency may be sued in federal court without the state’s consent.  </a:t>
            </a:r>
            <a:r>
              <a:rPr lang="en-US" sz="2400" b="1" i="1" dirty="0">
                <a:solidFill>
                  <a:schemeClr val="accent2"/>
                </a:solidFill>
                <a:effectLst/>
                <a:latin typeface="Franklin Gothic Medium" panose="020B0603020102020204" pitchFamily="34" charset="0"/>
                <a:ea typeface="Calibri" panose="020F0502020204030204" pitchFamily="34" charset="0"/>
              </a:rPr>
              <a:t>Pennhurst State Sch. &amp; Hosp. v. </a:t>
            </a:r>
            <a:r>
              <a:rPr lang="en-US" sz="2400" b="1" i="1" dirty="0" err="1">
                <a:solidFill>
                  <a:schemeClr val="accent2"/>
                </a:solidFill>
                <a:effectLst/>
                <a:latin typeface="Franklin Gothic Medium" panose="020B0603020102020204" pitchFamily="34" charset="0"/>
                <a:ea typeface="Calibri" panose="020F0502020204030204" pitchFamily="34" charset="0"/>
              </a:rPr>
              <a:t>Halderman</a:t>
            </a:r>
            <a:r>
              <a:rPr lang="en-US" sz="2400" b="1" dirty="0">
                <a:effectLst/>
                <a:latin typeface="Franklin Gothic Medium" panose="020B0603020102020204" pitchFamily="34" charset="0"/>
                <a:ea typeface="Calibri" panose="020F0502020204030204" pitchFamily="34" charset="0"/>
              </a:rPr>
              <a:t>, 465 U.S. 89, 100 (1984); </a:t>
            </a:r>
            <a:r>
              <a:rPr lang="en-US" sz="2400" b="1" i="1" dirty="0">
                <a:solidFill>
                  <a:schemeClr val="accent2"/>
                </a:solidFill>
                <a:effectLst/>
                <a:latin typeface="Franklin Gothic Medium" panose="020B0603020102020204" pitchFamily="34" charset="0"/>
                <a:ea typeface="Calibri" panose="020F0502020204030204" pitchFamily="34" charset="0"/>
              </a:rPr>
              <a:t>Taylor v. List</a:t>
            </a:r>
            <a:r>
              <a:rPr lang="en-US" sz="2400" b="1" dirty="0">
                <a:effectLst/>
                <a:latin typeface="Franklin Gothic Medium" panose="020B0603020102020204" pitchFamily="34" charset="0"/>
                <a:ea typeface="Calibri" panose="020F0502020204030204" pitchFamily="34" charset="0"/>
              </a:rPr>
              <a:t>, 880 F.2d 1040, 1045 (9th Cir. 1989) (applying Eleventh Amendment immunity to a plaintiff’s § 1983 claims against a state agency).</a:t>
            </a:r>
          </a:p>
          <a:p>
            <a:pPr marL="342900" indent="-342900">
              <a:buFont typeface="Arial" panose="020B0604020202020204" pitchFamily="34" charset="0"/>
              <a:buChar char="•"/>
            </a:pPr>
            <a:endParaRPr lang="en-US" sz="2400" b="1" dirty="0">
              <a:latin typeface="Franklin Gothic Medium" panose="020B0603020102020204" pitchFamily="34" charset="0"/>
              <a:ea typeface="Calibri" panose="020F0502020204030204" pitchFamily="34" charset="0"/>
            </a:endParaRPr>
          </a:p>
          <a:p>
            <a:pPr marL="342900" indent="-342900">
              <a:buFont typeface="Arial" panose="020B0604020202020204" pitchFamily="34" charset="0"/>
              <a:buChar char="•"/>
            </a:pPr>
            <a:r>
              <a:rPr lang="en-US" sz="2400" b="1" dirty="0">
                <a:effectLst/>
                <a:latin typeface="Franklin Gothic Medium" panose="020B0603020102020204" pitchFamily="34" charset="0"/>
                <a:ea typeface="Calibri" panose="020F0502020204030204" pitchFamily="34" charset="0"/>
              </a:rPr>
              <a:t>The Eleventh Amendment also bars damages actions against state officials in their official capacity.  </a:t>
            </a:r>
            <a:r>
              <a:rPr lang="en-US" sz="2400" b="1" i="1" u="none" strike="noStrike" baseline="0" dirty="0">
                <a:solidFill>
                  <a:srgbClr val="FFC000"/>
                </a:solidFill>
                <a:latin typeface="Franklin Gothic Medium" panose="020B0603020102020204" pitchFamily="34" charset="0"/>
              </a:rPr>
              <a:t>Flint v. Dennison</a:t>
            </a:r>
            <a:r>
              <a:rPr lang="en-US" sz="2400" b="1" i="0" u="none" strike="noStrike" baseline="0" dirty="0">
                <a:latin typeface="Franklin Gothic Medium" panose="020B0603020102020204" pitchFamily="34" charset="0"/>
              </a:rPr>
              <a:t>, 488 F.3d 816, 824-25 (9th Cir. 2007).</a:t>
            </a:r>
            <a:r>
              <a:rPr lang="en-US" sz="2400" b="1" dirty="0">
                <a:effectLst/>
                <a:latin typeface="Franklin Gothic Medium" panose="020B0603020102020204" pitchFamily="34" charset="0"/>
                <a:ea typeface="Calibri" panose="020F0502020204030204" pitchFamily="34" charset="0"/>
              </a:rPr>
              <a:t> </a:t>
            </a:r>
            <a:endParaRPr lang="en-US" sz="2400" b="1" dirty="0">
              <a:latin typeface="Franklin Gothic Medium" panose="020B0603020102020204" pitchFamily="34" charset="0"/>
            </a:endParaRPr>
          </a:p>
        </p:txBody>
      </p:sp>
      <p:pic>
        <p:nvPicPr>
          <p:cNvPr id="5" name="Picture 4" descr="Diagram&#10;&#10;Description automatically generated with medium confidence">
            <a:extLst>
              <a:ext uri="{FF2B5EF4-FFF2-40B4-BE49-F238E27FC236}">
                <a16:creationId xmlns:a16="http://schemas.microsoft.com/office/drawing/2014/main" id="{7717F6DD-B4D3-91B2-98AA-8FC409EAAC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463" y="208642"/>
            <a:ext cx="668566" cy="668566"/>
          </a:xfrm>
          <a:prstGeom prst="rect">
            <a:avLst/>
          </a:prstGeom>
        </p:spPr>
      </p:pic>
    </p:spTree>
    <p:extLst>
      <p:ext uri="{BB962C8B-B14F-4D97-AF65-F5344CB8AC3E}">
        <p14:creationId xmlns:p14="http://schemas.microsoft.com/office/powerpoint/2010/main" val="6244559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A538901E-A5C3-462D-8902-EA42493325E6}"/>
              </a:ext>
            </a:extLst>
          </p:cNvPr>
          <p:cNvSpPr/>
          <p:nvPr/>
        </p:nvSpPr>
        <p:spPr>
          <a:xfrm>
            <a:off x="104774" y="95248"/>
            <a:ext cx="11583643" cy="914401"/>
          </a:xfrm>
          <a:prstGeom prst="roundRect">
            <a:avLst>
              <a:gd name="adj" fmla="val 16667"/>
            </a:avLst>
          </a:prstGeom>
          <a:gradFill>
            <a:gsLst>
              <a:gs pos="6000">
                <a:srgbClr val="9FCCD6">
                  <a:alpha val="76000"/>
                </a:srgbClr>
              </a:gs>
              <a:gs pos="100000">
                <a:srgbClr val="479CB0">
                  <a:alpha val="11000"/>
                </a:srgbClr>
              </a:gs>
              <a:gs pos="0">
                <a:schemeClr val="bg1">
                  <a:alpha val="88000"/>
                </a:schemeClr>
              </a:gs>
              <a:gs pos="100000">
                <a:srgbClr val="187FBA"/>
              </a:gs>
              <a:gs pos="100000">
                <a:srgbClr val="1167B0"/>
              </a:gs>
              <a:gs pos="100000">
                <a:srgbClr val="2D5699"/>
              </a:gs>
            </a:gsLst>
            <a:lin ang="0" scaled="1"/>
          </a:gra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lvl="1">
              <a:lnSpc>
                <a:spcPct val="80000"/>
              </a:lnSpc>
              <a:spcBef>
                <a:spcPct val="0"/>
              </a:spcBef>
              <a:spcAft>
                <a:spcPts val="600"/>
              </a:spcAft>
            </a:pPr>
            <a:r>
              <a:rPr lang="en-US" sz="4000" b="1" dirty="0">
                <a:effectLst>
                  <a:outerShdw blurRad="50800" dist="38100" dir="2700000" algn="tl" rotWithShape="0">
                    <a:prstClr val="black">
                      <a:alpha val="40000"/>
                    </a:prstClr>
                  </a:outerShdw>
                </a:effectLst>
                <a:latin typeface="Franklin Gothic Medium" panose="020B0603020102020204" pitchFamily="34" charset="0"/>
              </a:rPr>
              <a:t>  	Eleventh Amendment Immunity – Exceptions</a:t>
            </a:r>
          </a:p>
        </p:txBody>
      </p:sp>
      <p:sp>
        <p:nvSpPr>
          <p:cNvPr id="4" name="Rectangle: Rounded Corners 3">
            <a:extLst>
              <a:ext uri="{FF2B5EF4-FFF2-40B4-BE49-F238E27FC236}">
                <a16:creationId xmlns:a16="http://schemas.microsoft.com/office/drawing/2014/main" id="{7E952EC0-FE21-D137-D3F5-FD36EFC3113D}"/>
              </a:ext>
            </a:extLst>
          </p:cNvPr>
          <p:cNvSpPr/>
          <p:nvPr/>
        </p:nvSpPr>
        <p:spPr>
          <a:xfrm>
            <a:off x="712873" y="1222467"/>
            <a:ext cx="10766254" cy="5635533"/>
          </a:xfrm>
          <a:prstGeom prst="roundRect">
            <a:avLst>
              <a:gd name="adj" fmla="val 16667"/>
            </a:avLst>
          </a:prstGeom>
          <a:solidFill>
            <a:schemeClr val="tx1">
              <a:alpha val="32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marL="342900" indent="-342900" algn="l">
              <a:buFont typeface="Arial" panose="020B0604020202020204" pitchFamily="34" charset="0"/>
              <a:buChar char="•"/>
            </a:pPr>
            <a:r>
              <a:rPr lang="en-US" sz="2000" b="1" i="0" u="none" strike="noStrike" baseline="0" dirty="0">
                <a:latin typeface="Franklin Gothic Medium" panose="020B0603020102020204" pitchFamily="34" charset="0"/>
              </a:rPr>
              <a:t>The doctrine of </a:t>
            </a:r>
            <a:r>
              <a:rPr lang="en-US" sz="2000" b="1" i="1" u="none" strike="noStrike" baseline="0" dirty="0">
                <a:solidFill>
                  <a:srgbClr val="FFC000"/>
                </a:solidFill>
                <a:latin typeface="Franklin Gothic Medium" panose="020B0603020102020204" pitchFamily="34" charset="0"/>
              </a:rPr>
              <a:t>Ex </a:t>
            </a:r>
            <a:r>
              <a:rPr lang="en-US" sz="2000" b="1" i="1" u="none" strike="noStrike" baseline="0" dirty="0" err="1">
                <a:solidFill>
                  <a:srgbClr val="FFC000"/>
                </a:solidFill>
                <a:latin typeface="Franklin Gothic Medium" panose="020B0603020102020204" pitchFamily="34" charset="0"/>
              </a:rPr>
              <a:t>Parte</a:t>
            </a:r>
            <a:r>
              <a:rPr lang="en-US" sz="2000" b="1" i="1" u="none" strike="noStrike" baseline="0" dirty="0">
                <a:solidFill>
                  <a:srgbClr val="FFC000"/>
                </a:solidFill>
                <a:latin typeface="Franklin Gothic Medium" panose="020B0603020102020204" pitchFamily="34" charset="0"/>
              </a:rPr>
              <a:t> Young</a:t>
            </a:r>
            <a:r>
              <a:rPr lang="en-US" sz="2000" b="1" i="0" u="none" strike="noStrike" baseline="0" dirty="0">
                <a:latin typeface="Franklin Gothic Medium" panose="020B0603020102020204" pitchFamily="34" charset="0"/>
              </a:rPr>
              <a:t>, 209 U.S. 123 (1908),</a:t>
            </a:r>
            <a:r>
              <a:rPr lang="en-US" sz="2000" b="1" i="1" u="none" strike="noStrike" baseline="0" dirty="0">
                <a:latin typeface="Franklin Gothic Medium" panose="020B0603020102020204" pitchFamily="34" charset="0"/>
              </a:rPr>
              <a:t> </a:t>
            </a:r>
            <a:r>
              <a:rPr lang="en-US" sz="2000" b="1" i="0" u="none" strike="noStrike" baseline="0" dirty="0">
                <a:latin typeface="Franklin Gothic Medium" panose="020B0603020102020204" pitchFamily="34" charset="0"/>
              </a:rPr>
              <a:t>that the Eleventh Amendment does not bar suits for prospective declaratory or injunctive relief against state officials in their official capacity, is a well-recognized exception to the general prohibition of the Eleventh Amendment. </a:t>
            </a:r>
            <a:r>
              <a:rPr lang="en-US" sz="2000" b="1" i="1" u="none" strike="noStrike" baseline="0" dirty="0">
                <a:latin typeface="Franklin Gothic Medium" panose="020B0603020102020204" pitchFamily="34" charset="0"/>
              </a:rPr>
              <a:t>See </a:t>
            </a:r>
            <a:r>
              <a:rPr lang="en-US" sz="2000" b="1" i="1" u="none" strike="noStrike" baseline="0" dirty="0">
                <a:solidFill>
                  <a:srgbClr val="FFC000"/>
                </a:solidFill>
                <a:latin typeface="Franklin Gothic Medium" panose="020B0603020102020204" pitchFamily="34" charset="0"/>
              </a:rPr>
              <a:t>Idaho v. Coeur d’Alene Tribe of Idaho</a:t>
            </a:r>
            <a:r>
              <a:rPr lang="en-US" sz="2000" b="1" i="0" u="none" strike="noStrike" baseline="0" dirty="0">
                <a:latin typeface="Franklin Gothic Medium" panose="020B0603020102020204" pitchFamily="34" charset="0"/>
              </a:rPr>
              <a:t>, 521 U.S. 261, 269 (1997).</a:t>
            </a:r>
          </a:p>
          <a:p>
            <a:pPr marL="342900" indent="-342900" algn="l">
              <a:buFont typeface="Arial" panose="020B0604020202020204" pitchFamily="34" charset="0"/>
              <a:buChar char="•"/>
            </a:pPr>
            <a:endParaRPr lang="en-US" sz="2000" b="1" dirty="0">
              <a:latin typeface="Franklin Gothic Medium" panose="020B0603020102020204" pitchFamily="34" charset="0"/>
            </a:endParaRPr>
          </a:p>
          <a:p>
            <a:pPr marL="342900" indent="-342900">
              <a:buFont typeface="Arial" panose="020B0604020202020204" pitchFamily="34" charset="0"/>
              <a:buChar char="•"/>
            </a:pPr>
            <a:r>
              <a:rPr lang="en-US" sz="2000" b="1" i="0" u="none" strike="noStrike" baseline="0" dirty="0">
                <a:latin typeface="Franklin Gothic Medium" panose="020B0603020102020204" pitchFamily="34" charset="0"/>
              </a:rPr>
              <a:t>Eleventh Amendment immunity </a:t>
            </a:r>
            <a:r>
              <a:rPr lang="en-US" sz="2000" b="1" dirty="0">
                <a:latin typeface="Franklin Gothic Medium" panose="020B0603020102020204" pitchFamily="34" charset="0"/>
              </a:rPr>
              <a:t>can be waived, but the waiver must be unambiguous and can happen expressly or through conduct. </a:t>
            </a:r>
          </a:p>
          <a:p>
            <a:pPr marL="342900" indent="-342900">
              <a:buFont typeface="Arial" panose="020B0604020202020204" pitchFamily="34" charset="0"/>
              <a:buChar char="•"/>
            </a:pPr>
            <a:endParaRPr lang="en-US" sz="2000" b="1" dirty="0">
              <a:effectLst/>
              <a:latin typeface="Franklin Gothic Medium" panose="020B0603020102020204" pitchFamily="34" charset="0"/>
              <a:ea typeface="Calibri" panose="020F0502020204030204" pitchFamily="34" charset="0"/>
            </a:endParaRPr>
          </a:p>
          <a:p>
            <a:pPr marL="342900" indent="-342900">
              <a:buFont typeface="Arial" panose="020B0604020202020204" pitchFamily="34" charset="0"/>
              <a:buChar char="•"/>
            </a:pPr>
            <a:r>
              <a:rPr lang="en-US" sz="2000" b="1" dirty="0">
                <a:effectLst/>
                <a:latin typeface="Franklin Gothic Medium" panose="020B0603020102020204" pitchFamily="34" charset="0"/>
                <a:ea typeface="Calibri" panose="020F0502020204030204" pitchFamily="34" charset="0"/>
              </a:rPr>
              <a:t>“[A] waiver of Eleventh Amendment immunity has been found when the state’s conduct during the litigation clearly manifests acceptance of the federal court’s jurisdiction or is otherwise incompatible with an assertion of Eleventh Amendment immunity.”  </a:t>
            </a:r>
            <a:r>
              <a:rPr lang="en-US" sz="2000" b="1" i="1" dirty="0">
                <a:solidFill>
                  <a:schemeClr val="accent2"/>
                </a:solidFill>
                <a:effectLst/>
                <a:latin typeface="Franklin Gothic Medium" panose="020B0603020102020204" pitchFamily="34" charset="0"/>
                <a:ea typeface="Calibri" panose="020F0502020204030204" pitchFamily="34" charset="0"/>
              </a:rPr>
              <a:t>Hill v. Blind Indus. &amp; Servs. of Maryland</a:t>
            </a:r>
            <a:r>
              <a:rPr lang="en-US" sz="2000" b="1" dirty="0">
                <a:effectLst/>
                <a:latin typeface="Franklin Gothic Medium" panose="020B0603020102020204" pitchFamily="34" charset="0"/>
                <a:ea typeface="Calibri" panose="020F0502020204030204" pitchFamily="34" charset="0"/>
              </a:rPr>
              <a:t>, 179 F.3d 754, 758−59 (9th Cir.), </a:t>
            </a:r>
            <a:r>
              <a:rPr lang="en-US" sz="2000" b="1" i="1" dirty="0">
                <a:effectLst/>
                <a:latin typeface="Franklin Gothic Medium" panose="020B0603020102020204" pitchFamily="34" charset="0"/>
                <a:ea typeface="Calibri" panose="020F0502020204030204" pitchFamily="34" charset="0"/>
              </a:rPr>
              <a:t>opinion amended on denial of reh’g,</a:t>
            </a:r>
            <a:r>
              <a:rPr lang="en-US" sz="2000" b="1" dirty="0">
                <a:effectLst/>
                <a:latin typeface="Franklin Gothic Medium" panose="020B0603020102020204" pitchFamily="34" charset="0"/>
                <a:ea typeface="Calibri" panose="020F0502020204030204" pitchFamily="34" charset="0"/>
              </a:rPr>
              <a:t> 201 F.3d 1186 (9th Cir. 1999).</a:t>
            </a:r>
          </a:p>
          <a:p>
            <a:pPr marL="342900" indent="-342900" algn="l">
              <a:buFont typeface="Arial" panose="020B0604020202020204" pitchFamily="34" charset="0"/>
              <a:buChar char="•"/>
            </a:pPr>
            <a:endParaRPr lang="en-US" sz="2000" b="1" dirty="0">
              <a:latin typeface="Franklin Gothic Medium" panose="020B0603020102020204" pitchFamily="34" charset="0"/>
            </a:endParaRPr>
          </a:p>
          <a:p>
            <a:pPr marL="342900" indent="-342900" algn="l">
              <a:buFont typeface="Arial" panose="020B0604020202020204" pitchFamily="34" charset="0"/>
              <a:buChar char="•"/>
            </a:pPr>
            <a:r>
              <a:rPr lang="en-US" sz="2000" b="1" i="0" u="none" strike="noStrike" baseline="0" dirty="0">
                <a:latin typeface="Franklin Gothic Medium" panose="020B0603020102020204" pitchFamily="34" charset="0"/>
              </a:rPr>
              <a:t>A state’s act of removing a lawsuit from state court to federal court waives its Eleventh Amendment immunity. </a:t>
            </a:r>
            <a:r>
              <a:rPr lang="en-US" sz="2000" b="1" i="1" u="none" strike="noStrike" baseline="0" dirty="0">
                <a:latin typeface="Franklin Gothic Medium" panose="020B0603020102020204" pitchFamily="34" charset="0"/>
              </a:rPr>
              <a:t>See </a:t>
            </a:r>
            <a:r>
              <a:rPr lang="en-US" sz="2000" b="1" i="1" u="none" strike="noStrike" baseline="0" dirty="0" err="1">
                <a:solidFill>
                  <a:srgbClr val="FFC000"/>
                </a:solidFill>
                <a:latin typeface="Franklin Gothic Medium" panose="020B0603020102020204" pitchFamily="34" charset="0"/>
              </a:rPr>
              <a:t>Lapides</a:t>
            </a:r>
            <a:r>
              <a:rPr lang="en-US" sz="2000" b="1" i="1" u="none" strike="noStrike" baseline="0" dirty="0">
                <a:solidFill>
                  <a:srgbClr val="FFC000"/>
                </a:solidFill>
                <a:latin typeface="Franklin Gothic Medium" panose="020B0603020102020204" pitchFamily="34" charset="0"/>
              </a:rPr>
              <a:t> v. Bd. of Regents</a:t>
            </a:r>
            <a:r>
              <a:rPr lang="en-US" sz="2000" b="1" i="0" u="none" strike="noStrike" baseline="0" dirty="0">
                <a:latin typeface="Franklin Gothic Medium" panose="020B0603020102020204" pitchFamily="34" charset="0"/>
              </a:rPr>
              <a:t>, 535 U.S.613, 616 (2002).</a:t>
            </a:r>
            <a:endParaRPr lang="en-US" sz="2000" b="1" dirty="0">
              <a:latin typeface="Franklin Gothic Medium" panose="020B0603020102020204" pitchFamily="34" charset="0"/>
            </a:endParaRPr>
          </a:p>
        </p:txBody>
      </p:sp>
      <p:pic>
        <p:nvPicPr>
          <p:cNvPr id="2" name="Picture 1" descr="Diagram&#10;&#10;Description automatically generated with medium confidence">
            <a:extLst>
              <a:ext uri="{FF2B5EF4-FFF2-40B4-BE49-F238E27FC236}">
                <a16:creationId xmlns:a16="http://schemas.microsoft.com/office/drawing/2014/main" id="{17E067B7-7A6C-489E-B83B-B559E62F62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463" y="208642"/>
            <a:ext cx="668566" cy="668566"/>
          </a:xfrm>
          <a:prstGeom prst="rect">
            <a:avLst/>
          </a:prstGeom>
        </p:spPr>
      </p:pic>
    </p:spTree>
    <p:extLst>
      <p:ext uri="{BB962C8B-B14F-4D97-AF65-F5344CB8AC3E}">
        <p14:creationId xmlns:p14="http://schemas.microsoft.com/office/powerpoint/2010/main" val="10291024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A538901E-A5C3-462D-8902-EA42493325E6}"/>
              </a:ext>
            </a:extLst>
          </p:cNvPr>
          <p:cNvSpPr/>
          <p:nvPr/>
        </p:nvSpPr>
        <p:spPr>
          <a:xfrm>
            <a:off x="104774" y="76200"/>
            <a:ext cx="11934826" cy="933450"/>
          </a:xfrm>
          <a:prstGeom prst="roundRect">
            <a:avLst>
              <a:gd name="adj" fmla="val 16667"/>
            </a:avLst>
          </a:prstGeom>
          <a:gradFill>
            <a:gsLst>
              <a:gs pos="6000">
                <a:srgbClr val="9FCCD6">
                  <a:alpha val="76000"/>
                </a:srgbClr>
              </a:gs>
              <a:gs pos="100000">
                <a:srgbClr val="479CB0">
                  <a:alpha val="11000"/>
                </a:srgbClr>
              </a:gs>
              <a:gs pos="0">
                <a:schemeClr val="bg1">
                  <a:alpha val="88000"/>
                </a:schemeClr>
              </a:gs>
              <a:gs pos="100000">
                <a:srgbClr val="187FBA"/>
              </a:gs>
              <a:gs pos="100000">
                <a:srgbClr val="1167B0"/>
              </a:gs>
              <a:gs pos="100000">
                <a:srgbClr val="2D5699"/>
              </a:gs>
            </a:gsLst>
            <a:lin ang="0" scaled="1"/>
          </a:gra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lvl="1">
              <a:lnSpc>
                <a:spcPct val="80000"/>
              </a:lnSpc>
              <a:spcBef>
                <a:spcPct val="0"/>
              </a:spcBef>
              <a:spcAft>
                <a:spcPts val="600"/>
              </a:spcAft>
            </a:pPr>
            <a:r>
              <a:rPr lang="en-US" sz="4000" b="1" dirty="0">
                <a:effectLst>
                  <a:outerShdw blurRad="50800" dist="38100" dir="2700000" algn="tl" rotWithShape="0">
                    <a:prstClr val="black">
                      <a:alpha val="40000"/>
                    </a:prstClr>
                  </a:outerShdw>
                </a:effectLst>
                <a:latin typeface="Franklin Gothic Medium" panose="020B0603020102020204" pitchFamily="34" charset="0"/>
              </a:rPr>
              <a:t>  	Qualified Immunity</a:t>
            </a:r>
          </a:p>
        </p:txBody>
      </p:sp>
      <p:sp>
        <p:nvSpPr>
          <p:cNvPr id="4" name="Rectangle: Rounded Corners 3">
            <a:extLst>
              <a:ext uri="{FF2B5EF4-FFF2-40B4-BE49-F238E27FC236}">
                <a16:creationId xmlns:a16="http://schemas.microsoft.com/office/drawing/2014/main" id="{7E952EC0-FE21-D137-D3F5-FD36EFC3113D}"/>
              </a:ext>
            </a:extLst>
          </p:cNvPr>
          <p:cNvSpPr/>
          <p:nvPr/>
        </p:nvSpPr>
        <p:spPr>
          <a:xfrm>
            <a:off x="295044" y="1028700"/>
            <a:ext cx="10953750" cy="5019675"/>
          </a:xfrm>
          <a:prstGeom prst="roundRect">
            <a:avLst>
              <a:gd name="adj" fmla="val 16667"/>
            </a:avLst>
          </a:prstGeom>
          <a:solidFill>
            <a:schemeClr val="tx1">
              <a:alpha val="32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marL="574675" lvl="1"/>
            <a:r>
              <a:rPr lang="en-US" sz="3200" dirty="0">
                <a:solidFill>
                  <a:schemeClr val="bg1"/>
                </a:solidFill>
                <a:effectLst/>
                <a:latin typeface="Franklin Gothic Medium" panose="020B0603020102020204" pitchFamily="34" charset="0"/>
                <a:ea typeface="Calibri" panose="020F0502020204030204" pitchFamily="34" charset="0"/>
              </a:rPr>
              <a:t>Government officials enjoy qualified immunity from civil damages unless their conduct violates “clearly established statutory or constitutional rights of which a reasonable person would have known.”  </a:t>
            </a:r>
            <a:r>
              <a:rPr lang="en-US" sz="3200" i="1" dirty="0">
                <a:solidFill>
                  <a:srgbClr val="FFC000"/>
                </a:solidFill>
                <a:effectLst/>
                <a:latin typeface="Franklin Gothic Medium" panose="020B0603020102020204" pitchFamily="34" charset="0"/>
                <a:ea typeface="Calibri" panose="020F0502020204030204" pitchFamily="34" charset="0"/>
              </a:rPr>
              <a:t>Harlow v. Fitzgerald</a:t>
            </a:r>
            <a:r>
              <a:rPr lang="en-US" sz="3200" dirty="0">
                <a:solidFill>
                  <a:schemeClr val="bg1"/>
                </a:solidFill>
                <a:effectLst/>
                <a:latin typeface="Franklin Gothic Medium" panose="020B0603020102020204" pitchFamily="34" charset="0"/>
                <a:ea typeface="Calibri" panose="020F0502020204030204" pitchFamily="34" charset="0"/>
              </a:rPr>
              <a:t>, 457 U.S. 800, 818 (1982). </a:t>
            </a:r>
          </a:p>
          <a:p>
            <a:pPr marL="1147763" lvl="1" indent="-573088">
              <a:buFont typeface="Courier New" panose="02070309020205020404" pitchFamily="49" charset="0"/>
              <a:buChar char="o"/>
            </a:pPr>
            <a:endParaRPr lang="en-US" altLang="en-US" sz="3200" b="1" dirty="0">
              <a:solidFill>
                <a:schemeClr val="bg1"/>
              </a:solidFill>
              <a:effectLst>
                <a:outerShdw blurRad="50800" dist="38100" dir="2700000" algn="tl" rotWithShape="0">
                  <a:prstClr val="black">
                    <a:alpha val="40000"/>
                  </a:prstClr>
                </a:outerShdw>
              </a:effectLst>
              <a:latin typeface="Franklin Gothic Medium" panose="020B0603020102020204" pitchFamily="34" charset="0"/>
            </a:endParaRPr>
          </a:p>
        </p:txBody>
      </p:sp>
      <p:pic>
        <p:nvPicPr>
          <p:cNvPr id="2" name="Graphic 1" descr="Medieval Armor with solid fill">
            <a:extLst>
              <a:ext uri="{FF2B5EF4-FFF2-40B4-BE49-F238E27FC236}">
                <a16:creationId xmlns:a16="http://schemas.microsoft.com/office/drawing/2014/main" id="{B5D24947-6C90-955C-D1D8-AA77909B28C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37240" y="114545"/>
            <a:ext cx="856759" cy="856759"/>
          </a:xfrm>
          <a:prstGeom prst="rect">
            <a:avLst/>
          </a:prstGeom>
        </p:spPr>
      </p:pic>
    </p:spTree>
    <p:extLst>
      <p:ext uri="{BB962C8B-B14F-4D97-AF65-F5344CB8AC3E}">
        <p14:creationId xmlns:p14="http://schemas.microsoft.com/office/powerpoint/2010/main" val="4765688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A538901E-A5C3-462D-8902-EA42493325E6}"/>
              </a:ext>
            </a:extLst>
          </p:cNvPr>
          <p:cNvSpPr/>
          <p:nvPr/>
        </p:nvSpPr>
        <p:spPr>
          <a:xfrm>
            <a:off x="104774" y="76200"/>
            <a:ext cx="11934826" cy="933450"/>
          </a:xfrm>
          <a:prstGeom prst="roundRect">
            <a:avLst>
              <a:gd name="adj" fmla="val 16667"/>
            </a:avLst>
          </a:prstGeom>
          <a:gradFill>
            <a:gsLst>
              <a:gs pos="6000">
                <a:srgbClr val="9FCCD6">
                  <a:alpha val="76000"/>
                </a:srgbClr>
              </a:gs>
              <a:gs pos="100000">
                <a:srgbClr val="479CB0">
                  <a:alpha val="11000"/>
                </a:srgbClr>
              </a:gs>
              <a:gs pos="0">
                <a:schemeClr val="bg1">
                  <a:alpha val="88000"/>
                </a:schemeClr>
              </a:gs>
              <a:gs pos="100000">
                <a:srgbClr val="187FBA"/>
              </a:gs>
              <a:gs pos="100000">
                <a:srgbClr val="1167B0"/>
              </a:gs>
              <a:gs pos="100000">
                <a:srgbClr val="2D5699"/>
              </a:gs>
            </a:gsLst>
            <a:lin ang="0" scaled="1"/>
          </a:gra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lvl="1">
              <a:lnSpc>
                <a:spcPct val="80000"/>
              </a:lnSpc>
              <a:spcBef>
                <a:spcPct val="0"/>
              </a:spcBef>
              <a:spcAft>
                <a:spcPts val="600"/>
              </a:spcAft>
            </a:pPr>
            <a:r>
              <a:rPr lang="en-US" sz="4000" b="1" dirty="0">
                <a:effectLst>
                  <a:outerShdw blurRad="50800" dist="38100" dir="2700000" algn="tl" rotWithShape="0">
                    <a:prstClr val="black">
                      <a:alpha val="40000"/>
                    </a:prstClr>
                  </a:outerShdw>
                </a:effectLst>
                <a:latin typeface="Franklin Gothic Medium" panose="020B0603020102020204" pitchFamily="34" charset="0"/>
              </a:rPr>
              <a:t>  	Applying Qualified Immunity</a:t>
            </a:r>
          </a:p>
        </p:txBody>
      </p:sp>
      <p:sp>
        <p:nvSpPr>
          <p:cNvPr id="4" name="Rectangle: Rounded Corners 3">
            <a:extLst>
              <a:ext uri="{FF2B5EF4-FFF2-40B4-BE49-F238E27FC236}">
                <a16:creationId xmlns:a16="http://schemas.microsoft.com/office/drawing/2014/main" id="{7E952EC0-FE21-D137-D3F5-FD36EFC3113D}"/>
              </a:ext>
            </a:extLst>
          </p:cNvPr>
          <p:cNvSpPr/>
          <p:nvPr/>
        </p:nvSpPr>
        <p:spPr>
          <a:xfrm>
            <a:off x="769777" y="1466022"/>
            <a:ext cx="10652446" cy="4961283"/>
          </a:xfrm>
          <a:prstGeom prst="roundRect">
            <a:avLst>
              <a:gd name="adj" fmla="val 16667"/>
            </a:avLst>
          </a:prstGeom>
          <a:solidFill>
            <a:schemeClr val="tx1">
              <a:alpha val="32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marL="342900" marR="0" lvl="0" indent="-342900"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chemeClr val="bg1"/>
                </a:solidFill>
                <a:effectLst/>
                <a:uLnTx/>
                <a:uFillTx/>
                <a:latin typeface="Franklin Gothic Medium" panose="020B0603020102020204" pitchFamily="34" charset="0"/>
              </a:rPr>
              <a:t>Court must determine </a:t>
            </a:r>
          </a:p>
          <a:p>
            <a:pPr marL="914400" lvl="1" indent="-457200">
              <a:spcBef>
                <a:spcPts val="1000"/>
              </a:spcBef>
              <a:buFont typeface="+mj-lt"/>
              <a:buAutoNum type="arabicPeriod"/>
              <a:defRPr/>
            </a:pPr>
            <a:r>
              <a:rPr kumimoji="0" lang="en-US" sz="2400" b="1" i="0" u="none" strike="noStrike" kern="1200" cap="none" spc="0" normalizeH="0" baseline="0" noProof="0" dirty="0">
                <a:ln>
                  <a:noFill/>
                </a:ln>
                <a:solidFill>
                  <a:schemeClr val="bg1"/>
                </a:solidFill>
                <a:effectLst/>
                <a:uLnTx/>
                <a:uFillTx/>
                <a:latin typeface="Franklin Gothic Medium" panose="020B0603020102020204" pitchFamily="34" charset="0"/>
              </a:rPr>
              <a:t>Whether the facts alleged show the Defendant violated a constitutional right (the constitutional inquiry), and </a:t>
            </a:r>
          </a:p>
          <a:p>
            <a:pPr marL="914400" lvl="1" indent="-457200">
              <a:spcBef>
                <a:spcPts val="1000"/>
              </a:spcBef>
              <a:buFont typeface="+mj-lt"/>
              <a:buAutoNum type="arabicPeriod"/>
              <a:defRPr/>
            </a:pPr>
            <a:r>
              <a:rPr lang="en-US" sz="2400" b="1" dirty="0">
                <a:solidFill>
                  <a:schemeClr val="bg1"/>
                </a:solidFill>
                <a:latin typeface="Franklin Gothic Medium" panose="020B0603020102020204" pitchFamily="34" charset="0"/>
              </a:rPr>
              <a:t>W</a:t>
            </a:r>
            <a:r>
              <a:rPr kumimoji="0" lang="en-US" sz="2400" b="1" i="0" u="none" strike="noStrike" kern="1200" cap="none" spc="0" normalizeH="0" baseline="0" noProof="0" dirty="0" err="1">
                <a:ln>
                  <a:noFill/>
                </a:ln>
                <a:solidFill>
                  <a:schemeClr val="bg1"/>
                </a:solidFill>
                <a:effectLst/>
                <a:uLnTx/>
                <a:uFillTx/>
                <a:latin typeface="Franklin Gothic Medium" panose="020B0603020102020204" pitchFamily="34" charset="0"/>
              </a:rPr>
              <a:t>hether</a:t>
            </a:r>
            <a:r>
              <a:rPr kumimoji="0" lang="en-US" sz="2400" b="1" i="0" u="none" strike="noStrike" kern="1200" cap="none" spc="0" normalizeH="0" baseline="0" noProof="0" dirty="0">
                <a:ln>
                  <a:noFill/>
                </a:ln>
                <a:solidFill>
                  <a:schemeClr val="bg1"/>
                </a:solidFill>
                <a:effectLst/>
                <a:uLnTx/>
                <a:uFillTx/>
                <a:latin typeface="Franklin Gothic Medium" panose="020B0603020102020204" pitchFamily="34" charset="0"/>
              </a:rPr>
              <a:t> the right was clearly established at the time. </a:t>
            </a:r>
            <a:r>
              <a:rPr kumimoji="0" lang="en-US" sz="2400" b="1" i="1" u="none" strike="noStrike" kern="1200" cap="none" spc="0" normalizeH="0" baseline="0" noProof="0" dirty="0">
                <a:ln>
                  <a:noFill/>
                </a:ln>
                <a:solidFill>
                  <a:srgbClr val="FFC000"/>
                </a:solidFill>
                <a:effectLst/>
                <a:uLnTx/>
                <a:uFillTx/>
                <a:latin typeface="Franklin Gothic Medium" panose="020B0603020102020204" pitchFamily="34" charset="0"/>
                <a:ea typeface="Calibri" panose="020F0502020204030204" pitchFamily="34" charset="0"/>
              </a:rPr>
              <a:t>Pearson v. Callahan</a:t>
            </a:r>
            <a:r>
              <a:rPr kumimoji="0" lang="en-US" sz="2400" b="1" i="0" u="none" strike="noStrike" kern="1200" cap="none" spc="0" normalizeH="0" baseline="0" noProof="0" dirty="0">
                <a:ln>
                  <a:noFill/>
                </a:ln>
                <a:solidFill>
                  <a:schemeClr val="bg1"/>
                </a:solidFill>
                <a:effectLst/>
                <a:uLnTx/>
                <a:uFillTx/>
                <a:latin typeface="Franklin Gothic Medium" panose="020B0603020102020204" pitchFamily="34" charset="0"/>
                <a:ea typeface="Calibri" panose="020F0502020204030204" pitchFamily="34" charset="0"/>
              </a:rPr>
              <a:t>, 555 U.S. 223, 230-32, 235-36 (2009)</a:t>
            </a:r>
            <a:endParaRPr kumimoji="0" lang="en-US" sz="2400" b="1" i="0" u="none" strike="noStrike" kern="1200" cap="none" spc="0" normalizeH="0" baseline="0" noProof="0" dirty="0">
              <a:ln>
                <a:noFill/>
              </a:ln>
              <a:solidFill>
                <a:schemeClr val="bg1"/>
              </a:solidFill>
              <a:effectLst/>
              <a:uLnTx/>
              <a:uFillTx/>
              <a:latin typeface="Franklin Gothic Medium" panose="020B0603020102020204" pitchFamily="34" charset="0"/>
            </a:endParaRPr>
          </a:p>
          <a:p>
            <a:pPr marL="342900" marR="0" lvl="0" indent="-342900"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chemeClr val="bg1"/>
                </a:solidFill>
                <a:effectLst/>
                <a:uLnTx/>
                <a:uFillTx/>
                <a:latin typeface="Franklin Gothic Medium" panose="020B0603020102020204" pitchFamily="34" charset="0"/>
              </a:rPr>
              <a:t>These prongs can be addressed in either order.  </a:t>
            </a:r>
            <a:r>
              <a:rPr kumimoji="0" lang="en-US" sz="2400" b="1" i="1" u="none" strike="noStrike" kern="1200" cap="none" spc="0" normalizeH="0" baseline="0" noProof="0" dirty="0">
                <a:ln>
                  <a:noFill/>
                </a:ln>
                <a:solidFill>
                  <a:schemeClr val="bg1"/>
                </a:solidFill>
                <a:effectLst/>
                <a:uLnTx/>
                <a:uFillTx/>
                <a:latin typeface="Franklin Gothic Medium" panose="020B0603020102020204" pitchFamily="34" charset="0"/>
              </a:rPr>
              <a:t>Id.</a:t>
            </a:r>
          </a:p>
          <a:p>
            <a:pPr marL="342900" marR="0" lvl="0" indent="-342900"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chemeClr val="bg1"/>
                </a:solidFill>
                <a:effectLst/>
                <a:uLnTx/>
                <a:uFillTx/>
                <a:latin typeface="Franklin Gothic Medium" panose="020B0603020102020204" pitchFamily="34" charset="0"/>
              </a:rPr>
              <a:t>Plaintiff has the burden of showing the right was clearly established. </a:t>
            </a:r>
            <a:r>
              <a:rPr kumimoji="0" lang="en-US" sz="2400" b="1" i="1" u="none" strike="noStrike" kern="1200" cap="none" spc="0" normalizeH="0" baseline="0" noProof="0" dirty="0">
                <a:ln>
                  <a:noFill/>
                </a:ln>
                <a:solidFill>
                  <a:srgbClr val="FFC000"/>
                </a:solidFill>
                <a:effectLst/>
                <a:uLnTx/>
                <a:uFillTx/>
                <a:latin typeface="Franklin Gothic Medium" panose="020B0603020102020204" pitchFamily="34" charset="0"/>
                <a:ea typeface="Calibri" panose="020F0502020204030204" pitchFamily="34" charset="0"/>
              </a:rPr>
              <a:t>Sorrels v. McKee</a:t>
            </a:r>
            <a:r>
              <a:rPr kumimoji="0" lang="en-US" sz="2400" b="1" i="0" u="none" strike="noStrike" kern="1200" cap="none" spc="0" normalizeH="0" baseline="0" noProof="0" dirty="0">
                <a:ln>
                  <a:noFill/>
                </a:ln>
                <a:solidFill>
                  <a:schemeClr val="bg1"/>
                </a:solidFill>
                <a:effectLst/>
                <a:uLnTx/>
                <a:uFillTx/>
                <a:latin typeface="Franklin Gothic Medium" panose="020B0603020102020204" pitchFamily="34" charset="0"/>
                <a:ea typeface="Calibri" panose="020F0502020204030204" pitchFamily="34" charset="0"/>
              </a:rPr>
              <a:t>, 290 F.3d 965, 969 (9th Cir. 2002); </a:t>
            </a:r>
            <a:r>
              <a:rPr kumimoji="0" lang="en-US" sz="2400" b="1" i="1" u="none" strike="noStrike" kern="1200" cap="none" spc="0" normalizeH="0" baseline="0" noProof="0" dirty="0">
                <a:ln>
                  <a:noFill/>
                </a:ln>
                <a:solidFill>
                  <a:srgbClr val="FFC000"/>
                </a:solidFill>
                <a:effectLst/>
                <a:uLnTx/>
                <a:uFillTx/>
                <a:latin typeface="Franklin Gothic Medium" panose="020B0603020102020204" pitchFamily="34" charset="0"/>
                <a:ea typeface="Calibri" panose="020F0502020204030204" pitchFamily="34" charset="0"/>
              </a:rPr>
              <a:t>Romero v. Kitsap County</a:t>
            </a:r>
            <a:r>
              <a:rPr kumimoji="0" lang="en-US" sz="2400" b="1" i="0" u="none" strike="noStrike" kern="1200" cap="none" spc="0" normalizeH="0" baseline="0" noProof="0" dirty="0">
                <a:ln>
                  <a:noFill/>
                </a:ln>
                <a:solidFill>
                  <a:schemeClr val="bg1"/>
                </a:solidFill>
                <a:effectLst/>
                <a:uLnTx/>
                <a:uFillTx/>
                <a:latin typeface="Franklin Gothic Medium" panose="020B0603020102020204" pitchFamily="34" charset="0"/>
                <a:ea typeface="Calibri" panose="020F0502020204030204" pitchFamily="34" charset="0"/>
              </a:rPr>
              <a:t>, 931 F.2d 624, 627 (9th Cir. 1991).</a:t>
            </a:r>
          </a:p>
          <a:p>
            <a:pPr marL="1147763" lvl="1" indent="-573088">
              <a:buFont typeface="Courier New" panose="02070309020205020404" pitchFamily="49" charset="0"/>
              <a:buChar char="o"/>
            </a:pPr>
            <a:endParaRPr lang="en-US" altLang="en-US" sz="2400" b="1" dirty="0">
              <a:solidFill>
                <a:schemeClr val="bg1"/>
              </a:solidFill>
              <a:effectLst>
                <a:outerShdw blurRad="50800" dist="38100" dir="2700000" algn="tl" rotWithShape="0">
                  <a:prstClr val="black">
                    <a:alpha val="40000"/>
                  </a:prstClr>
                </a:outerShdw>
              </a:effectLst>
              <a:latin typeface="Franklin Gothic Medium" panose="020B0603020102020204" pitchFamily="34" charset="0"/>
            </a:endParaRPr>
          </a:p>
        </p:txBody>
      </p:sp>
      <p:pic>
        <p:nvPicPr>
          <p:cNvPr id="2" name="Graphic 1" descr="Medieval Armor with solid fill">
            <a:extLst>
              <a:ext uri="{FF2B5EF4-FFF2-40B4-BE49-F238E27FC236}">
                <a16:creationId xmlns:a16="http://schemas.microsoft.com/office/drawing/2014/main" id="{8CEA9E47-DB77-E746-8877-9BB9310AA58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37240" y="114545"/>
            <a:ext cx="856759" cy="856759"/>
          </a:xfrm>
          <a:prstGeom prst="rect">
            <a:avLst/>
          </a:prstGeom>
        </p:spPr>
      </p:pic>
    </p:spTree>
    <p:extLst>
      <p:ext uri="{BB962C8B-B14F-4D97-AF65-F5344CB8AC3E}">
        <p14:creationId xmlns:p14="http://schemas.microsoft.com/office/powerpoint/2010/main" val="18270708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A538901E-A5C3-462D-8902-EA42493325E6}"/>
              </a:ext>
            </a:extLst>
          </p:cNvPr>
          <p:cNvSpPr/>
          <p:nvPr/>
        </p:nvSpPr>
        <p:spPr>
          <a:xfrm>
            <a:off x="104774" y="76199"/>
            <a:ext cx="11934826" cy="1303421"/>
          </a:xfrm>
          <a:prstGeom prst="roundRect">
            <a:avLst>
              <a:gd name="adj" fmla="val 16667"/>
            </a:avLst>
          </a:prstGeom>
          <a:gradFill>
            <a:gsLst>
              <a:gs pos="6000">
                <a:srgbClr val="9FCCD6">
                  <a:alpha val="76000"/>
                </a:srgbClr>
              </a:gs>
              <a:gs pos="100000">
                <a:srgbClr val="479CB0">
                  <a:alpha val="11000"/>
                </a:srgbClr>
              </a:gs>
              <a:gs pos="0">
                <a:schemeClr val="bg1">
                  <a:alpha val="88000"/>
                </a:schemeClr>
              </a:gs>
              <a:gs pos="100000">
                <a:srgbClr val="187FBA"/>
              </a:gs>
              <a:gs pos="100000">
                <a:srgbClr val="1167B0"/>
              </a:gs>
              <a:gs pos="100000">
                <a:srgbClr val="2D5699"/>
              </a:gs>
            </a:gsLst>
            <a:lin ang="0" scaled="1"/>
          </a:gra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lvl="1">
              <a:lnSpc>
                <a:spcPct val="80000"/>
              </a:lnSpc>
              <a:spcBef>
                <a:spcPct val="0"/>
              </a:spcBef>
              <a:spcAft>
                <a:spcPts val="600"/>
              </a:spcAft>
            </a:pPr>
            <a:r>
              <a:rPr lang="en-US" sz="4000" b="1" dirty="0">
                <a:effectLst>
                  <a:outerShdw blurRad="50800" dist="38100" dir="2700000" algn="tl" rotWithShape="0">
                    <a:prstClr val="black">
                      <a:alpha val="40000"/>
                    </a:prstClr>
                  </a:outerShdw>
                </a:effectLst>
                <a:latin typeface="Franklin Gothic Medium" panose="020B0603020102020204" pitchFamily="34" charset="0"/>
              </a:rPr>
              <a:t>  	Qualified Immunity – Clearly Established</a:t>
            </a:r>
          </a:p>
        </p:txBody>
      </p:sp>
      <p:sp>
        <p:nvSpPr>
          <p:cNvPr id="4" name="Rectangle: Rounded Corners 3">
            <a:extLst>
              <a:ext uri="{FF2B5EF4-FFF2-40B4-BE49-F238E27FC236}">
                <a16:creationId xmlns:a16="http://schemas.microsoft.com/office/drawing/2014/main" id="{7E952EC0-FE21-D137-D3F5-FD36EFC3113D}"/>
              </a:ext>
            </a:extLst>
          </p:cNvPr>
          <p:cNvSpPr/>
          <p:nvPr/>
        </p:nvSpPr>
        <p:spPr>
          <a:xfrm>
            <a:off x="304799" y="1379620"/>
            <a:ext cx="10895868" cy="5478380"/>
          </a:xfrm>
          <a:prstGeom prst="roundRect">
            <a:avLst>
              <a:gd name="adj" fmla="val 16667"/>
            </a:avLst>
          </a:prstGeom>
          <a:solidFill>
            <a:schemeClr val="tx1">
              <a:alpha val="32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buFont typeface="Courier New" panose="02070309020205020404" pitchFamily="49" charset="0"/>
              <a:buChar char="o"/>
            </a:pPr>
            <a:endParaRPr lang="en-US" sz="2700" b="1" dirty="0">
              <a:solidFill>
                <a:schemeClr val="bg1"/>
              </a:solidFill>
              <a:latin typeface="Franklin Gothic Medium Cond" panose="020B0606030402020204" pitchFamily="34" charset="0"/>
            </a:endParaRPr>
          </a:p>
          <a:p>
            <a:pPr>
              <a:buFont typeface="Courier New" panose="02070309020205020404" pitchFamily="49" charset="0"/>
              <a:buChar char="o"/>
            </a:pPr>
            <a:endParaRPr lang="en-US" sz="2700" b="1" dirty="0">
              <a:solidFill>
                <a:schemeClr val="bg1"/>
              </a:solidFill>
              <a:latin typeface="Franklin Gothic Medium Cond" panose="020B0606030402020204" pitchFamily="34" charset="0"/>
            </a:endParaRPr>
          </a:p>
          <a:p>
            <a:pPr marL="457200" indent="-457200">
              <a:buFont typeface="Arial" panose="020B0604020202020204" pitchFamily="34" charset="0"/>
              <a:buChar char="•"/>
            </a:pPr>
            <a:endParaRPr lang="en-US" sz="2700" b="1" dirty="0">
              <a:solidFill>
                <a:schemeClr val="bg1"/>
              </a:solidFill>
              <a:latin typeface="Franklin Gothic Medium Cond" panose="020B0606030402020204" pitchFamily="34" charset="0"/>
            </a:endParaRPr>
          </a:p>
          <a:p>
            <a:pPr marL="457200" indent="-457200">
              <a:buFont typeface="Arial" panose="020B0604020202020204" pitchFamily="34" charset="0"/>
              <a:buChar char="•"/>
            </a:pPr>
            <a:r>
              <a:rPr lang="en-US" sz="2700" b="1" dirty="0">
                <a:solidFill>
                  <a:schemeClr val="bg1"/>
                </a:solidFill>
                <a:latin typeface="Franklin Gothic Medium Cond" panose="020B0606030402020204" pitchFamily="34" charset="0"/>
              </a:rPr>
              <a:t>Addressing the clearly established prong requires defining the right at issue.  For example, “the right  of a prisoner who complains of repeated death threats from other prisoners on his yard to be moved for his safety.”</a:t>
            </a:r>
          </a:p>
          <a:p>
            <a:pPr marL="457200" indent="-457200">
              <a:buFont typeface="Arial" panose="020B0604020202020204" pitchFamily="34" charset="0"/>
              <a:buChar char="•"/>
            </a:pPr>
            <a:endParaRPr lang="en-US" sz="2700" b="1" dirty="0">
              <a:solidFill>
                <a:schemeClr val="bg1"/>
              </a:solidFill>
              <a:effectLst/>
              <a:latin typeface="Franklin Gothic Medium Cond" panose="020B0606030402020204" pitchFamily="34" charset="0"/>
              <a:ea typeface="Calibri" panose="020F0502020204030204" pitchFamily="34" charset="0"/>
            </a:endParaRPr>
          </a:p>
          <a:p>
            <a:pPr marL="457200" lvl="0" indent="-457200">
              <a:buFont typeface="Arial" panose="020B0604020202020204" pitchFamily="34" charset="0"/>
              <a:buChar char="•"/>
              <a:defRPr/>
            </a:pPr>
            <a:r>
              <a:rPr kumimoji="0" lang="en-US" sz="2700" b="1" i="0" u="none" strike="noStrike" kern="1200" cap="none" spc="0" normalizeH="0" baseline="0" noProof="0" dirty="0">
                <a:ln>
                  <a:noFill/>
                </a:ln>
                <a:solidFill>
                  <a:schemeClr val="bg1"/>
                </a:solidFill>
                <a:effectLst/>
                <a:uLnTx/>
                <a:uFillTx/>
                <a:latin typeface="Franklin Gothic Medium Cond" panose="020B0606030402020204" pitchFamily="34" charset="0"/>
              </a:rPr>
              <a:t>The right at issue must be defined </a:t>
            </a:r>
            <a:r>
              <a:rPr kumimoji="0" lang="en-US" sz="2700" b="1" i="0" u="none" strike="noStrike" kern="1200" cap="none" spc="0" normalizeH="0" baseline="0" noProof="0" dirty="0">
                <a:ln>
                  <a:noFill/>
                </a:ln>
                <a:solidFill>
                  <a:schemeClr val="bg1"/>
                </a:solidFill>
                <a:effectLst/>
                <a:uLnTx/>
                <a:uFillTx/>
                <a:latin typeface="Franklin Gothic Medium Cond" panose="020B0606030402020204" pitchFamily="34" charset="0"/>
                <a:ea typeface="Calibri" panose="020F0502020204030204" pitchFamily="34" charset="0"/>
              </a:rPr>
              <a:t>“in light of the specific context of the case, not as a broad general proposition.” </a:t>
            </a:r>
            <a:r>
              <a:rPr lang="en-US" sz="2700" b="1" i="1" dirty="0">
                <a:solidFill>
                  <a:srgbClr val="FFC000"/>
                </a:solidFill>
                <a:latin typeface="Franklin Gothic Medium Cond" panose="020B0606030402020204" pitchFamily="34" charset="0"/>
              </a:rPr>
              <a:t>Saucier</a:t>
            </a:r>
            <a:r>
              <a:rPr lang="en-US" sz="2700" b="1" dirty="0">
                <a:solidFill>
                  <a:schemeClr val="bg1"/>
                </a:solidFill>
                <a:latin typeface="Franklin Gothic Medium Cond" panose="020B0606030402020204" pitchFamily="34" charset="0"/>
              </a:rPr>
              <a:t>,  </a:t>
            </a:r>
            <a:r>
              <a:rPr kumimoji="0" lang="en-US" sz="2700" b="1" i="0" u="none" strike="noStrike" kern="1200" cap="none" spc="0" normalizeH="0" baseline="0" noProof="0" dirty="0">
                <a:ln>
                  <a:noFill/>
                </a:ln>
                <a:solidFill>
                  <a:schemeClr val="bg1"/>
                </a:solidFill>
                <a:effectLst/>
                <a:uLnTx/>
                <a:uFillTx/>
                <a:latin typeface="Franklin Gothic Medium Cond" panose="020B0606030402020204" pitchFamily="34" charset="0"/>
                <a:ea typeface="Calibri" panose="020F0502020204030204" pitchFamily="34" charset="0"/>
              </a:rPr>
              <a:t>533 U.S. at 194.</a:t>
            </a:r>
          </a:p>
          <a:p>
            <a:pPr marL="457200" lvl="0" indent="-457200">
              <a:buFont typeface="Arial" panose="020B0604020202020204" pitchFamily="34" charset="0"/>
              <a:buChar char="•"/>
              <a:defRPr/>
            </a:pPr>
            <a:endParaRPr kumimoji="0" lang="en-US" sz="2700" b="1" i="0" u="none" strike="noStrike" kern="1200" cap="none" spc="0" normalizeH="0" baseline="0" noProof="0" dirty="0">
              <a:ln>
                <a:noFill/>
              </a:ln>
              <a:solidFill>
                <a:schemeClr val="bg1"/>
              </a:solidFill>
              <a:effectLst/>
              <a:uLnTx/>
              <a:uFillTx/>
              <a:latin typeface="Franklin Gothic Medium Cond" panose="020B0606030402020204" pitchFamily="34" charset="0"/>
              <a:ea typeface="Calibri" panose="020F0502020204030204" pitchFamily="34" charset="0"/>
            </a:endParaRPr>
          </a:p>
          <a:p>
            <a:pPr marL="457200" indent="-457200">
              <a:buFont typeface="Arial" panose="020B0604020202020204" pitchFamily="34" charset="0"/>
              <a:buChar char="•"/>
              <a:defRPr/>
            </a:pPr>
            <a:r>
              <a:rPr kumimoji="0" lang="en-US" sz="2700" b="1" i="0" u="none" strike="noStrike" kern="1200" cap="none" spc="0" normalizeH="0" baseline="0" noProof="0" dirty="0">
                <a:ln>
                  <a:noFill/>
                </a:ln>
                <a:solidFill>
                  <a:schemeClr val="bg1"/>
                </a:solidFill>
                <a:effectLst/>
                <a:uLnTx/>
                <a:uFillTx/>
                <a:latin typeface="Franklin Gothic Medium Cond" panose="020B0606030402020204" pitchFamily="34" charset="0"/>
                <a:ea typeface="Calibri" panose="020F0502020204030204" pitchFamily="34" charset="0"/>
              </a:rPr>
              <a:t>For a right to be clearly established, there does not have to be a case directly on point; however, “existing precedent must have placed the statutory or constitutional question beyond debate.”  </a:t>
            </a:r>
            <a:r>
              <a:rPr kumimoji="0" lang="en-US" sz="2700" b="1" i="1" u="none" strike="noStrike" kern="1200" cap="none" spc="0" normalizeH="0" baseline="0" noProof="0" dirty="0">
                <a:ln>
                  <a:noFill/>
                </a:ln>
                <a:solidFill>
                  <a:srgbClr val="FFC000"/>
                </a:solidFill>
                <a:effectLst/>
                <a:uLnTx/>
                <a:uFillTx/>
                <a:latin typeface="Franklin Gothic Medium Cond" panose="020B0606030402020204" pitchFamily="34" charset="0"/>
                <a:ea typeface="Calibri" panose="020F0502020204030204" pitchFamily="34" charset="0"/>
              </a:rPr>
              <a:t>White v. Pauly</a:t>
            </a:r>
            <a:r>
              <a:rPr kumimoji="0" lang="en-US" sz="2700" b="1" i="0" u="none" strike="noStrike" kern="1200" cap="none" spc="0" normalizeH="0" baseline="0" noProof="0" dirty="0">
                <a:ln>
                  <a:noFill/>
                </a:ln>
                <a:solidFill>
                  <a:schemeClr val="bg1"/>
                </a:solidFill>
                <a:effectLst/>
                <a:uLnTx/>
                <a:uFillTx/>
                <a:latin typeface="Franklin Gothic Medium Cond" panose="020B0606030402020204" pitchFamily="34" charset="0"/>
                <a:ea typeface="Calibri" panose="020F0502020204030204" pitchFamily="34" charset="0"/>
              </a:rPr>
              <a:t>, 580 U.S. 73, 79 (2017) (quoting </a:t>
            </a:r>
            <a:r>
              <a:rPr kumimoji="0" lang="en-US" sz="2700" b="1" i="1" u="none" strike="noStrike" kern="1200" cap="none" spc="0" normalizeH="0" baseline="0" noProof="0" dirty="0" err="1">
                <a:ln>
                  <a:noFill/>
                </a:ln>
                <a:solidFill>
                  <a:srgbClr val="FFC000"/>
                </a:solidFill>
                <a:effectLst/>
                <a:uLnTx/>
                <a:uFillTx/>
                <a:latin typeface="Franklin Gothic Medium Cond" panose="020B0606030402020204" pitchFamily="34" charset="0"/>
                <a:ea typeface="Calibri" panose="020F0502020204030204" pitchFamily="34" charset="0"/>
              </a:rPr>
              <a:t>Mullenix</a:t>
            </a:r>
            <a:r>
              <a:rPr kumimoji="0" lang="en-US" sz="2700" b="1" i="1" u="none" strike="noStrike" kern="1200" cap="none" spc="0" normalizeH="0" baseline="0" noProof="0" dirty="0">
                <a:ln>
                  <a:noFill/>
                </a:ln>
                <a:solidFill>
                  <a:srgbClr val="FFC000"/>
                </a:solidFill>
                <a:effectLst/>
                <a:uLnTx/>
                <a:uFillTx/>
                <a:latin typeface="Franklin Gothic Medium Cond" panose="020B0606030402020204" pitchFamily="34" charset="0"/>
                <a:ea typeface="Calibri" panose="020F0502020204030204" pitchFamily="34" charset="0"/>
              </a:rPr>
              <a:t> v. Luna</a:t>
            </a:r>
            <a:r>
              <a:rPr kumimoji="0" lang="en-US" sz="2700" b="1" i="0" u="none" strike="noStrike" kern="1200" cap="none" spc="0" normalizeH="0" baseline="0" noProof="0" dirty="0">
                <a:ln>
                  <a:noFill/>
                </a:ln>
                <a:solidFill>
                  <a:schemeClr val="bg1"/>
                </a:solidFill>
                <a:effectLst/>
                <a:uLnTx/>
                <a:uFillTx/>
                <a:latin typeface="Franklin Gothic Medium Cond" panose="020B0606030402020204" pitchFamily="34" charset="0"/>
                <a:ea typeface="Calibri" panose="020F0502020204030204" pitchFamily="34" charset="0"/>
              </a:rPr>
              <a:t>, 577 U.S. 7, 11 (2017)). </a:t>
            </a:r>
            <a:endParaRPr lang="en-US" sz="2700" b="1" dirty="0">
              <a:solidFill>
                <a:schemeClr val="bg1"/>
              </a:solidFill>
              <a:latin typeface="Franklin Gothic Medium Cond" panose="020B0606030402020204" pitchFamily="34" charset="0"/>
              <a:ea typeface="Calibri" panose="020F0502020204030204" pitchFamily="34" charset="0"/>
            </a:endParaRPr>
          </a:p>
          <a:p>
            <a:pPr lvl="0">
              <a:buFont typeface="Courier New" panose="02070309020205020404" pitchFamily="49" charset="0"/>
              <a:buChar char="o"/>
              <a:defRPr/>
            </a:pPr>
            <a:endParaRPr kumimoji="0" lang="en-US" sz="2700" b="1" i="0" u="none" strike="noStrike" kern="1200" cap="none" spc="0" normalizeH="0" baseline="0" noProof="0" dirty="0">
              <a:ln>
                <a:noFill/>
              </a:ln>
              <a:solidFill>
                <a:schemeClr val="bg1"/>
              </a:solidFill>
              <a:effectLst/>
              <a:uLnTx/>
              <a:uFillTx/>
              <a:latin typeface="Franklin Gothic Medium Cond" panose="020B0606030402020204" pitchFamily="34" charset="0"/>
              <a:ea typeface="Calibri" panose="020F0502020204030204" pitchFamily="34" charset="0"/>
            </a:endParaRPr>
          </a:p>
          <a:p>
            <a:pPr lvl="0">
              <a:buFont typeface="Courier New" panose="02070309020205020404" pitchFamily="49" charset="0"/>
              <a:buChar char="o"/>
              <a:defRPr/>
            </a:pPr>
            <a:endParaRPr kumimoji="0" lang="en-US" sz="2700" b="1" i="0" u="none" strike="noStrike" kern="1200" cap="none" spc="0" normalizeH="0" baseline="0" noProof="0" dirty="0">
              <a:ln>
                <a:noFill/>
              </a:ln>
              <a:solidFill>
                <a:schemeClr val="bg1"/>
              </a:solidFill>
              <a:effectLst/>
              <a:uLnTx/>
              <a:uFillTx/>
              <a:latin typeface="Franklin Gothic Medium Cond" panose="020B0606030402020204" pitchFamily="34" charset="0"/>
              <a:ea typeface="Calibri" panose="020F0502020204030204" pitchFamily="34" charset="0"/>
            </a:endParaRPr>
          </a:p>
          <a:p>
            <a:pPr marL="1147763" lvl="1" indent="-573088">
              <a:buFont typeface="Courier New" panose="02070309020205020404" pitchFamily="49" charset="0"/>
              <a:buChar char="o"/>
            </a:pPr>
            <a:endParaRPr lang="en-US" altLang="en-US" sz="2700" b="1" dirty="0">
              <a:solidFill>
                <a:schemeClr val="bg1"/>
              </a:solidFill>
              <a:effectLst>
                <a:outerShdw blurRad="50800" dist="38100" dir="2700000" algn="tl" rotWithShape="0">
                  <a:prstClr val="black">
                    <a:alpha val="40000"/>
                  </a:prstClr>
                </a:outerShdw>
              </a:effectLst>
              <a:latin typeface="Franklin Gothic Medium" panose="020B0603020102020204" pitchFamily="34" charset="0"/>
            </a:endParaRPr>
          </a:p>
        </p:txBody>
      </p:sp>
      <p:pic>
        <p:nvPicPr>
          <p:cNvPr id="2" name="Graphic 1" descr="Medieval Armor with solid fill">
            <a:extLst>
              <a:ext uri="{FF2B5EF4-FFF2-40B4-BE49-F238E27FC236}">
                <a16:creationId xmlns:a16="http://schemas.microsoft.com/office/drawing/2014/main" id="{0914CB5D-7FF1-B0E9-B0C6-FEE491113FF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04799" y="299530"/>
            <a:ext cx="856759" cy="856759"/>
          </a:xfrm>
          <a:prstGeom prst="rect">
            <a:avLst/>
          </a:prstGeom>
        </p:spPr>
      </p:pic>
    </p:spTree>
    <p:extLst>
      <p:ext uri="{BB962C8B-B14F-4D97-AF65-F5344CB8AC3E}">
        <p14:creationId xmlns:p14="http://schemas.microsoft.com/office/powerpoint/2010/main" val="3433425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A538901E-A5C3-462D-8902-EA42493325E6}"/>
              </a:ext>
            </a:extLst>
          </p:cNvPr>
          <p:cNvSpPr/>
          <p:nvPr/>
        </p:nvSpPr>
        <p:spPr>
          <a:xfrm>
            <a:off x="104774" y="76200"/>
            <a:ext cx="10616236" cy="1063488"/>
          </a:xfrm>
          <a:prstGeom prst="roundRect">
            <a:avLst>
              <a:gd name="adj" fmla="val 16667"/>
            </a:avLst>
          </a:prstGeom>
          <a:gradFill>
            <a:gsLst>
              <a:gs pos="6000">
                <a:srgbClr val="9FCCD6">
                  <a:alpha val="76000"/>
                </a:srgbClr>
              </a:gs>
              <a:gs pos="100000">
                <a:srgbClr val="479CB0">
                  <a:alpha val="11000"/>
                </a:srgbClr>
              </a:gs>
              <a:gs pos="0">
                <a:schemeClr val="bg1">
                  <a:alpha val="88000"/>
                </a:schemeClr>
              </a:gs>
              <a:gs pos="100000">
                <a:srgbClr val="187FBA"/>
              </a:gs>
              <a:gs pos="100000">
                <a:srgbClr val="1167B0"/>
              </a:gs>
              <a:gs pos="100000">
                <a:srgbClr val="2D5699"/>
              </a:gs>
            </a:gsLst>
            <a:lin ang="0" scaled="1"/>
          </a:gra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lvl="1">
              <a:lnSpc>
                <a:spcPct val="80000"/>
              </a:lnSpc>
              <a:spcBef>
                <a:spcPct val="0"/>
              </a:spcBef>
              <a:spcAft>
                <a:spcPts val="600"/>
              </a:spcAft>
            </a:pPr>
            <a:r>
              <a:rPr lang="en-US" sz="4000" b="1" dirty="0">
                <a:effectLst>
                  <a:outerShdw blurRad="50800" dist="38100" dir="2700000" algn="tl" rotWithShape="0">
                    <a:prstClr val="black">
                      <a:alpha val="40000"/>
                    </a:prstClr>
                  </a:outerShdw>
                </a:effectLst>
                <a:latin typeface="Franklin Gothic Medium" panose="020B0603020102020204" pitchFamily="34" charset="0"/>
              </a:rPr>
              <a:t>   </a:t>
            </a:r>
          </a:p>
          <a:p>
            <a:pPr lvl="1">
              <a:lnSpc>
                <a:spcPct val="80000"/>
              </a:lnSpc>
              <a:spcBef>
                <a:spcPct val="0"/>
              </a:spcBef>
              <a:spcAft>
                <a:spcPts val="600"/>
              </a:spcAft>
            </a:pPr>
            <a:r>
              <a:rPr lang="en-US" sz="4000" b="1" dirty="0">
                <a:effectLst>
                  <a:outerShdw blurRad="50800" dist="38100" dir="2700000" algn="tl" rotWithShape="0">
                    <a:prstClr val="black">
                      <a:alpha val="40000"/>
                    </a:prstClr>
                  </a:outerShdw>
                </a:effectLst>
                <a:latin typeface="Franklin Gothic Medium" panose="020B0603020102020204" pitchFamily="34" charset="0"/>
              </a:rPr>
              <a:t>		Prison Litigation Reform Act (PLRA)</a:t>
            </a:r>
          </a:p>
          <a:p>
            <a:pPr lvl="1">
              <a:lnSpc>
                <a:spcPct val="80000"/>
              </a:lnSpc>
              <a:spcBef>
                <a:spcPct val="0"/>
              </a:spcBef>
              <a:spcAft>
                <a:spcPts val="600"/>
              </a:spcAft>
            </a:pPr>
            <a:r>
              <a:rPr lang="en-US" sz="4000" b="1" dirty="0">
                <a:effectLst>
                  <a:outerShdw blurRad="50800" dist="38100" dir="2700000" algn="tl" rotWithShape="0">
                    <a:prstClr val="black">
                      <a:alpha val="40000"/>
                    </a:prstClr>
                  </a:outerShdw>
                </a:effectLst>
                <a:latin typeface="Franklin Gothic Medium" panose="020B0603020102020204" pitchFamily="34" charset="0"/>
              </a:rPr>
              <a:t>   </a:t>
            </a:r>
          </a:p>
        </p:txBody>
      </p:sp>
      <p:sp>
        <p:nvSpPr>
          <p:cNvPr id="4" name="Rectangle: Rounded Corners 3">
            <a:extLst>
              <a:ext uri="{FF2B5EF4-FFF2-40B4-BE49-F238E27FC236}">
                <a16:creationId xmlns:a16="http://schemas.microsoft.com/office/drawing/2014/main" id="{7E952EC0-FE21-D137-D3F5-FD36EFC3113D}"/>
              </a:ext>
            </a:extLst>
          </p:cNvPr>
          <p:cNvSpPr/>
          <p:nvPr/>
        </p:nvSpPr>
        <p:spPr>
          <a:xfrm>
            <a:off x="270106" y="1460962"/>
            <a:ext cx="10953750" cy="5019675"/>
          </a:xfrm>
          <a:prstGeom prst="roundRect">
            <a:avLst>
              <a:gd name="adj" fmla="val 16667"/>
            </a:avLst>
          </a:prstGeom>
          <a:solidFill>
            <a:schemeClr val="tx1">
              <a:alpha val="32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marL="1031875" lvl="1" indent="-457200">
              <a:buFont typeface="Arial" panose="020B0604020202020204" pitchFamily="34" charset="0"/>
              <a:buChar char="•"/>
            </a:pPr>
            <a:r>
              <a:rPr lang="en-US" sz="2600" b="1" dirty="0">
                <a:effectLst/>
                <a:latin typeface="Franklin Gothic Medium" panose="020B0603020102020204" pitchFamily="34" charset="0"/>
                <a:ea typeface="Calibri" panose="020F0502020204030204" pitchFamily="34" charset="0"/>
              </a:rPr>
              <a:t>The PLRA reforms are “designed to filter out the bad claims and facilitate consideration of the good.”  </a:t>
            </a:r>
            <a:r>
              <a:rPr lang="en-US" sz="2600" b="1" i="1" dirty="0">
                <a:solidFill>
                  <a:srgbClr val="FFC000"/>
                </a:solidFill>
                <a:effectLst/>
                <a:latin typeface="Franklin Gothic Medium" panose="020B0603020102020204" pitchFamily="34" charset="0"/>
                <a:ea typeface="Calibri" panose="020F0502020204030204" pitchFamily="34" charset="0"/>
              </a:rPr>
              <a:t>Jones v.</a:t>
            </a:r>
            <a:r>
              <a:rPr lang="en-US" sz="2600" b="1" dirty="0">
                <a:solidFill>
                  <a:srgbClr val="FFC000"/>
                </a:solidFill>
                <a:effectLst/>
                <a:latin typeface="Franklin Gothic Medium" panose="020B0603020102020204" pitchFamily="34" charset="0"/>
                <a:ea typeface="Calibri" panose="020F0502020204030204" pitchFamily="34" charset="0"/>
              </a:rPr>
              <a:t> </a:t>
            </a:r>
            <a:r>
              <a:rPr lang="en-US" sz="2600" b="1" i="1" dirty="0">
                <a:solidFill>
                  <a:srgbClr val="FFC000"/>
                </a:solidFill>
                <a:effectLst/>
                <a:latin typeface="Franklin Gothic Medium" panose="020B0603020102020204" pitchFamily="34" charset="0"/>
                <a:ea typeface="Calibri" panose="020F0502020204030204" pitchFamily="34" charset="0"/>
              </a:rPr>
              <a:t>Bock</a:t>
            </a:r>
            <a:r>
              <a:rPr lang="en-US" sz="2600" b="1" dirty="0">
                <a:effectLst/>
                <a:latin typeface="Franklin Gothic Medium" panose="020B0603020102020204" pitchFamily="34" charset="0"/>
                <a:ea typeface="Calibri" panose="020F0502020204030204" pitchFamily="34" charset="0"/>
              </a:rPr>
              <a:t>, 549 U.S. 199, 202 (2007).</a:t>
            </a:r>
          </a:p>
          <a:p>
            <a:pPr marL="1031875" lvl="1" indent="-457200">
              <a:buFont typeface="Arial" panose="020B0604020202020204" pitchFamily="34" charset="0"/>
              <a:buChar char="•"/>
            </a:pPr>
            <a:endParaRPr lang="en-US" sz="2600" b="1" dirty="0">
              <a:effectLst/>
              <a:latin typeface="Franklin Gothic Medium" panose="020B0603020102020204" pitchFamily="34" charset="0"/>
              <a:ea typeface="Calibri" panose="020F0502020204030204" pitchFamily="34" charset="0"/>
            </a:endParaRPr>
          </a:p>
          <a:p>
            <a:pPr marL="1031875" lvl="1" indent="-457200">
              <a:buFont typeface="Arial" panose="020B0604020202020204" pitchFamily="34" charset="0"/>
              <a:buChar char="•"/>
            </a:pPr>
            <a:r>
              <a:rPr lang="en-US" sz="2600" b="1" dirty="0">
                <a:effectLst/>
                <a:latin typeface="Franklin Gothic Medium" panose="020B0603020102020204" pitchFamily="34" charset="0"/>
                <a:ea typeface="Calibri" panose="020F0502020204030204" pitchFamily="34" charset="0"/>
              </a:rPr>
              <a:t>The PLRA creates procedural barriers that make it more difficult for prisoners to bring frivolous lawsuits, such as § 1997e(a), requiring exhaustion of administrative remedies before bringing an action; § 1997e(e), precluding actions for mental or emotional injury absent physical injury; and § 1915(g), barring an action if the prisoner has had three or more prior frivolous actions.</a:t>
            </a:r>
            <a:endParaRPr lang="en-US" altLang="en-US" sz="2600" b="1" dirty="0">
              <a:effectLst>
                <a:outerShdw blurRad="50800" dist="38100" dir="2700000" algn="tl" rotWithShape="0">
                  <a:prstClr val="black">
                    <a:alpha val="40000"/>
                  </a:prstClr>
                </a:outerShdw>
              </a:effectLst>
              <a:latin typeface="Franklin Gothic Medium" panose="020B0603020102020204" pitchFamily="34" charset="0"/>
            </a:endParaRPr>
          </a:p>
        </p:txBody>
      </p:sp>
      <p:pic>
        <p:nvPicPr>
          <p:cNvPr id="2" name="Graphic 1" descr="Scales of justice with solid fill">
            <a:extLst>
              <a:ext uri="{FF2B5EF4-FFF2-40B4-BE49-F238E27FC236}">
                <a16:creationId xmlns:a16="http://schemas.microsoft.com/office/drawing/2014/main" id="{C1799D23-1877-7383-370E-C16C243487F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37640" y="76199"/>
            <a:ext cx="930965" cy="930965"/>
          </a:xfrm>
          <a:prstGeom prst="rect">
            <a:avLst/>
          </a:prstGeom>
        </p:spPr>
      </p:pic>
    </p:spTree>
    <p:extLst>
      <p:ext uri="{BB962C8B-B14F-4D97-AF65-F5344CB8AC3E}">
        <p14:creationId xmlns:p14="http://schemas.microsoft.com/office/powerpoint/2010/main" val="24206897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98819-422C-94EA-2214-C923B81ACF96}"/>
              </a:ext>
            </a:extLst>
          </p:cNvPr>
          <p:cNvSpPr>
            <a:spLocks noGrp="1"/>
          </p:cNvSpPr>
          <p:nvPr>
            <p:ph type="title"/>
          </p:nvPr>
        </p:nvSpPr>
        <p:spPr/>
        <p:txBody>
          <a:bodyPr/>
          <a:lstStyle/>
          <a:p>
            <a:r>
              <a:rPr lang="en-US" dirty="0">
                <a:latin typeface="Franklin Gothic Medium" panose="020B0603020102020204" pitchFamily="34" charset="0"/>
              </a:rPr>
              <a:t>Agenda</a:t>
            </a:r>
          </a:p>
        </p:txBody>
      </p:sp>
      <p:sp>
        <p:nvSpPr>
          <p:cNvPr id="3" name="Rectangle: Rounded Corners 2">
            <a:extLst>
              <a:ext uri="{FF2B5EF4-FFF2-40B4-BE49-F238E27FC236}">
                <a16:creationId xmlns:a16="http://schemas.microsoft.com/office/drawing/2014/main" id="{1F0D684B-3BBC-2285-193F-A86C479B9AF7}"/>
              </a:ext>
            </a:extLst>
          </p:cNvPr>
          <p:cNvSpPr/>
          <p:nvPr/>
        </p:nvSpPr>
        <p:spPr>
          <a:xfrm>
            <a:off x="3441469" y="307571"/>
            <a:ext cx="7714212" cy="6492239"/>
          </a:xfrm>
          <a:prstGeom prst="roundRect">
            <a:avLst>
              <a:gd name="adj" fmla="val 16667"/>
            </a:avLst>
          </a:prstGeom>
          <a:solidFill>
            <a:schemeClr val="tx1">
              <a:alpha val="32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marL="1147763" lvl="1" indent="-573088" defTabSz="914400">
              <a:buFont typeface="Courier New" panose="02070309020205020404" pitchFamily="49" charset="0"/>
              <a:buChar char="o"/>
            </a:pPr>
            <a:r>
              <a:rPr lang="en-US" altLang="en-US" sz="2400" b="1" dirty="0">
                <a:effectLst>
                  <a:outerShdw blurRad="50800" dist="38100" dir="2700000" algn="tl" rotWithShape="0">
                    <a:prstClr val="black">
                      <a:alpha val="40000"/>
                    </a:prstClr>
                  </a:outerShdw>
                </a:effectLst>
                <a:latin typeface="Franklin Gothic Medium" panose="020B0603020102020204" pitchFamily="34" charset="0"/>
              </a:rPr>
              <a:t>§ 1983 </a:t>
            </a:r>
          </a:p>
          <a:p>
            <a:pPr marL="1147763" lvl="1" indent="-573088" defTabSz="914400">
              <a:buFont typeface="Courier New" panose="02070309020205020404" pitchFamily="49" charset="0"/>
              <a:buChar char="o"/>
            </a:pPr>
            <a:r>
              <a:rPr lang="en-US" altLang="en-US" sz="2400" b="1" dirty="0">
                <a:effectLst>
                  <a:outerShdw blurRad="50800" dist="38100" dir="2700000" algn="tl" rotWithShape="0">
                    <a:prstClr val="black">
                      <a:alpha val="40000"/>
                    </a:prstClr>
                  </a:outerShdw>
                </a:effectLst>
                <a:latin typeface="Franklin Gothic Medium" panose="020B0603020102020204" pitchFamily="34" charset="0"/>
              </a:rPr>
              <a:t>Violations of state law</a:t>
            </a:r>
          </a:p>
          <a:p>
            <a:pPr marL="1147763" lvl="1" indent="-573088" defTabSz="914400">
              <a:buFont typeface="Courier New" panose="02070309020205020404" pitchFamily="49" charset="0"/>
              <a:buChar char="o"/>
            </a:pPr>
            <a:r>
              <a:rPr lang="en-US" altLang="en-US" sz="2400" b="1" dirty="0">
                <a:effectLst>
                  <a:outerShdw blurRad="50800" dist="38100" dir="2700000" algn="tl" rotWithShape="0">
                    <a:prstClr val="black">
                      <a:alpha val="40000"/>
                    </a:prstClr>
                  </a:outerShdw>
                </a:effectLst>
                <a:latin typeface="Franklin Gothic Medium" panose="020B0603020102020204" pitchFamily="34" charset="0"/>
              </a:rPr>
              <a:t>Vicarious liability</a:t>
            </a:r>
          </a:p>
          <a:p>
            <a:pPr marL="1147763" lvl="1" indent="-573088" defTabSz="914400">
              <a:buFont typeface="Courier New" panose="02070309020205020404" pitchFamily="49" charset="0"/>
              <a:buChar char="o"/>
            </a:pPr>
            <a:r>
              <a:rPr lang="en-US" altLang="en-US" sz="2400" b="1" dirty="0">
                <a:effectLst>
                  <a:outerShdw blurRad="50800" dist="38100" dir="2700000" algn="tl" rotWithShape="0">
                    <a:prstClr val="black">
                      <a:alpha val="40000"/>
                    </a:prstClr>
                  </a:outerShdw>
                </a:effectLst>
                <a:latin typeface="Franklin Gothic Medium" panose="020B0603020102020204" pitchFamily="34" charset="0"/>
              </a:rPr>
              <a:t>supervisory liability</a:t>
            </a:r>
          </a:p>
          <a:p>
            <a:pPr marL="1147763" lvl="1" indent="-573088" defTabSz="914400">
              <a:buFont typeface="Courier New" panose="02070309020205020404" pitchFamily="49" charset="0"/>
              <a:buChar char="o"/>
            </a:pPr>
            <a:r>
              <a:rPr lang="en-US" altLang="en-US" sz="2400" b="1" dirty="0">
                <a:effectLst>
                  <a:outerShdw blurRad="50800" dist="38100" dir="2700000" algn="tl" rotWithShape="0">
                    <a:prstClr val="black">
                      <a:alpha val="40000"/>
                    </a:prstClr>
                  </a:outerShdw>
                </a:effectLst>
                <a:latin typeface="Franklin Gothic Medium" panose="020B0603020102020204" pitchFamily="34" charset="0"/>
              </a:rPr>
              <a:t>Statute of limitations</a:t>
            </a:r>
          </a:p>
          <a:p>
            <a:pPr marL="1147763" lvl="1" indent="-573088" defTabSz="914400">
              <a:buFont typeface="Courier New" panose="02070309020205020404" pitchFamily="49" charset="0"/>
              <a:buChar char="o"/>
            </a:pPr>
            <a:r>
              <a:rPr lang="en-US" altLang="en-US" sz="2400" b="1" dirty="0">
                <a:effectLst>
                  <a:outerShdw blurRad="50800" dist="38100" dir="2700000" algn="tl" rotWithShape="0">
                    <a:prstClr val="black">
                      <a:alpha val="40000"/>
                    </a:prstClr>
                  </a:outerShdw>
                </a:effectLst>
                <a:latin typeface="Franklin Gothic Medium" panose="020B0603020102020204" pitchFamily="34" charset="0"/>
              </a:rPr>
              <a:t>Eleventh amendment immunity</a:t>
            </a:r>
          </a:p>
          <a:p>
            <a:pPr marL="1147763" lvl="1" indent="-573088" defTabSz="914400">
              <a:buFont typeface="Courier New" panose="02070309020205020404" pitchFamily="49" charset="0"/>
              <a:buChar char="o"/>
            </a:pPr>
            <a:r>
              <a:rPr lang="en-US" altLang="en-US" sz="2400" b="1" dirty="0">
                <a:effectLst>
                  <a:outerShdw blurRad="50800" dist="38100" dir="2700000" algn="tl" rotWithShape="0">
                    <a:prstClr val="black">
                      <a:alpha val="40000"/>
                    </a:prstClr>
                  </a:outerShdw>
                </a:effectLst>
                <a:latin typeface="Franklin Gothic Medium" panose="020B0603020102020204" pitchFamily="34" charset="0"/>
              </a:rPr>
              <a:t>Qualified immunity</a:t>
            </a:r>
          </a:p>
          <a:p>
            <a:pPr marL="1147763" lvl="1" indent="-573088" defTabSz="914400">
              <a:buFont typeface="Courier New" panose="02070309020205020404" pitchFamily="49" charset="0"/>
              <a:buChar char="o"/>
            </a:pPr>
            <a:r>
              <a:rPr lang="en-US" altLang="en-US" sz="2400" b="1" dirty="0">
                <a:effectLst>
                  <a:outerShdw blurRad="50800" dist="38100" dir="2700000" algn="tl" rotWithShape="0">
                    <a:prstClr val="black">
                      <a:alpha val="40000"/>
                    </a:prstClr>
                  </a:outerShdw>
                </a:effectLst>
                <a:latin typeface="Franklin Gothic Medium" panose="020B0603020102020204" pitchFamily="34" charset="0"/>
              </a:rPr>
              <a:t>PLRA requirements</a:t>
            </a:r>
          </a:p>
          <a:p>
            <a:pPr marL="1147763" lvl="1" indent="-573088" defTabSz="914400">
              <a:buFont typeface="Courier New" panose="02070309020205020404" pitchFamily="49" charset="0"/>
              <a:buChar char="o"/>
            </a:pPr>
            <a:r>
              <a:rPr lang="en-US" altLang="en-US" sz="2400" b="1" dirty="0">
                <a:effectLst>
                  <a:outerShdw blurRad="50800" dist="38100" dir="2700000" algn="tl" rotWithShape="0">
                    <a:prstClr val="black">
                      <a:alpha val="40000"/>
                    </a:prstClr>
                  </a:outerShdw>
                </a:effectLst>
                <a:latin typeface="Franklin Gothic Medium" panose="020B0603020102020204" pitchFamily="34" charset="0"/>
              </a:rPr>
              <a:t>Damages</a:t>
            </a:r>
          </a:p>
          <a:p>
            <a:pPr marL="1147763" lvl="1" indent="-573088" defTabSz="914400">
              <a:buFont typeface="Courier New" panose="02070309020205020404" pitchFamily="49" charset="0"/>
              <a:buChar char="o"/>
            </a:pPr>
            <a:r>
              <a:rPr lang="en-US" altLang="en-US" sz="2400" b="1" dirty="0">
                <a:effectLst>
                  <a:outerShdw blurRad="50800" dist="38100" dir="2700000" algn="tl" rotWithShape="0">
                    <a:prstClr val="black">
                      <a:alpha val="40000"/>
                    </a:prstClr>
                  </a:outerShdw>
                </a:effectLst>
                <a:latin typeface="Franklin Gothic Medium" panose="020B0603020102020204" pitchFamily="34" charset="0"/>
              </a:rPr>
              <a:t>Injunctive relief</a:t>
            </a:r>
          </a:p>
          <a:p>
            <a:pPr marL="1147763" lvl="1" indent="-573088" defTabSz="914400">
              <a:buFont typeface="Courier New" panose="02070309020205020404" pitchFamily="49" charset="0"/>
              <a:buChar char="o"/>
            </a:pPr>
            <a:r>
              <a:rPr lang="en-US" altLang="en-US" sz="2400" b="1" dirty="0">
                <a:effectLst>
                  <a:outerShdw blurRad="50800" dist="38100" dir="2700000" algn="tl" rotWithShape="0">
                    <a:prstClr val="black">
                      <a:alpha val="40000"/>
                    </a:prstClr>
                  </a:outerShdw>
                </a:effectLst>
                <a:latin typeface="Franklin Gothic Medium" panose="020B0603020102020204" pitchFamily="34" charset="0"/>
              </a:rPr>
              <a:t>Attorneys’ fees</a:t>
            </a:r>
          </a:p>
          <a:p>
            <a:pPr marL="1147763" lvl="1" indent="-573088" defTabSz="914400">
              <a:buFont typeface="Courier New" panose="02070309020205020404" pitchFamily="49" charset="0"/>
              <a:buChar char="o"/>
            </a:pPr>
            <a:r>
              <a:rPr lang="en-US" altLang="en-US" sz="2400" b="1" dirty="0">
                <a:effectLst>
                  <a:outerShdw blurRad="50800" dist="38100" dir="2700000" algn="tl" rotWithShape="0">
                    <a:prstClr val="black">
                      <a:alpha val="40000"/>
                    </a:prstClr>
                  </a:outerShdw>
                </a:effectLst>
                <a:latin typeface="Franklin Gothic Medium" panose="020B0603020102020204" pitchFamily="34" charset="0"/>
              </a:rPr>
              <a:t>Due process protections</a:t>
            </a:r>
          </a:p>
          <a:p>
            <a:pPr marL="1147763" lvl="1" indent="-573088" defTabSz="914400">
              <a:buFont typeface="Courier New" panose="02070309020205020404" pitchFamily="49" charset="0"/>
              <a:buChar char="o"/>
            </a:pPr>
            <a:r>
              <a:rPr lang="en-US" altLang="en-US" sz="2400" b="1" dirty="0">
                <a:effectLst>
                  <a:outerShdw blurRad="50800" dist="38100" dir="2700000" algn="tl" rotWithShape="0">
                    <a:prstClr val="black">
                      <a:alpha val="40000"/>
                    </a:prstClr>
                  </a:outerShdw>
                </a:effectLst>
                <a:latin typeface="Franklin Gothic Medium" panose="020B0603020102020204" pitchFamily="34" charset="0"/>
              </a:rPr>
              <a:t>Prison regulations</a:t>
            </a:r>
          </a:p>
          <a:p>
            <a:pPr marL="1147763" lvl="1" indent="-573088" defTabSz="914400">
              <a:buFont typeface="Courier New" panose="02070309020205020404" pitchFamily="49" charset="0"/>
              <a:buChar char="o"/>
            </a:pPr>
            <a:r>
              <a:rPr lang="en-US" altLang="en-US" sz="2400" b="1" dirty="0">
                <a:effectLst>
                  <a:outerShdw blurRad="50800" dist="38100" dir="2700000" algn="tl" rotWithShape="0">
                    <a:prstClr val="black">
                      <a:alpha val="40000"/>
                    </a:prstClr>
                  </a:outerShdw>
                </a:effectLst>
                <a:latin typeface="Franklin Gothic Medium" panose="020B0603020102020204" pitchFamily="34" charset="0"/>
              </a:rPr>
              <a:t>Deference to prison administrators</a:t>
            </a:r>
          </a:p>
          <a:p>
            <a:pPr marL="1147763" lvl="1" indent="-573088">
              <a:buFont typeface="Courier New" panose="02070309020205020404" pitchFamily="49" charset="0"/>
              <a:buChar char="o"/>
            </a:pPr>
            <a:endParaRPr lang="en-US" altLang="en-US" sz="2600" b="1" dirty="0">
              <a:solidFill>
                <a:schemeClr val="bg1"/>
              </a:solidFill>
              <a:effectLst>
                <a:outerShdw blurRad="50800" dist="38100" dir="2700000" algn="tl" rotWithShape="0">
                  <a:prstClr val="black">
                    <a:alpha val="40000"/>
                  </a:prstClr>
                </a:outerShdw>
              </a:effectLst>
              <a:latin typeface="Franklin Gothic Medium" panose="020B0603020102020204" pitchFamily="34" charset="0"/>
            </a:endParaRPr>
          </a:p>
        </p:txBody>
      </p:sp>
    </p:spTree>
    <p:extLst>
      <p:ext uri="{BB962C8B-B14F-4D97-AF65-F5344CB8AC3E}">
        <p14:creationId xmlns:p14="http://schemas.microsoft.com/office/powerpoint/2010/main" val="1637295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A538901E-A5C3-462D-8902-EA42493325E6}"/>
              </a:ext>
            </a:extLst>
          </p:cNvPr>
          <p:cNvSpPr/>
          <p:nvPr/>
        </p:nvSpPr>
        <p:spPr>
          <a:xfrm>
            <a:off x="270107" y="185530"/>
            <a:ext cx="10596676" cy="1125283"/>
          </a:xfrm>
          <a:prstGeom prst="roundRect">
            <a:avLst>
              <a:gd name="adj" fmla="val 16667"/>
            </a:avLst>
          </a:prstGeom>
          <a:gradFill>
            <a:gsLst>
              <a:gs pos="6000">
                <a:srgbClr val="9FCCD6">
                  <a:alpha val="76000"/>
                </a:srgbClr>
              </a:gs>
              <a:gs pos="100000">
                <a:srgbClr val="479CB0">
                  <a:alpha val="11000"/>
                </a:srgbClr>
              </a:gs>
              <a:gs pos="0">
                <a:schemeClr val="bg1">
                  <a:alpha val="88000"/>
                </a:schemeClr>
              </a:gs>
              <a:gs pos="100000">
                <a:srgbClr val="187FBA"/>
              </a:gs>
              <a:gs pos="100000">
                <a:srgbClr val="1167B0"/>
              </a:gs>
              <a:gs pos="100000">
                <a:srgbClr val="2D5699"/>
              </a:gs>
            </a:gsLst>
            <a:lin ang="0" scaled="1"/>
          </a:gra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lvl="1">
              <a:lnSpc>
                <a:spcPct val="80000"/>
              </a:lnSpc>
              <a:spcBef>
                <a:spcPct val="0"/>
              </a:spcBef>
              <a:spcAft>
                <a:spcPts val="600"/>
              </a:spcAft>
            </a:pPr>
            <a:r>
              <a:rPr lang="en-US" sz="4000" b="1" dirty="0">
                <a:effectLst>
                  <a:outerShdw blurRad="50800" dist="38100" dir="2700000" algn="tl" rotWithShape="0">
                    <a:prstClr val="black">
                      <a:alpha val="40000"/>
                    </a:prstClr>
                  </a:outerShdw>
                </a:effectLst>
                <a:latin typeface="Franklin Gothic Medium" panose="020B0603020102020204" pitchFamily="34" charset="0"/>
              </a:rPr>
              <a:t>   </a:t>
            </a:r>
          </a:p>
          <a:p>
            <a:pPr lvl="1">
              <a:lnSpc>
                <a:spcPct val="80000"/>
              </a:lnSpc>
              <a:spcBef>
                <a:spcPct val="0"/>
              </a:spcBef>
              <a:spcAft>
                <a:spcPts val="600"/>
              </a:spcAft>
            </a:pPr>
            <a:r>
              <a:rPr lang="en-US" sz="4000" b="1" dirty="0">
                <a:effectLst>
                  <a:outerShdw blurRad="50800" dist="38100" dir="2700000" algn="tl" rotWithShape="0">
                    <a:prstClr val="black">
                      <a:alpha val="40000"/>
                    </a:prstClr>
                  </a:outerShdw>
                </a:effectLst>
                <a:latin typeface="Franklin Gothic Medium" panose="020B0603020102020204" pitchFamily="34" charset="0"/>
              </a:rPr>
              <a:t>		PLRA Screening</a:t>
            </a:r>
          </a:p>
          <a:p>
            <a:pPr lvl="1">
              <a:lnSpc>
                <a:spcPct val="80000"/>
              </a:lnSpc>
              <a:spcBef>
                <a:spcPct val="0"/>
              </a:spcBef>
              <a:spcAft>
                <a:spcPts val="600"/>
              </a:spcAft>
            </a:pPr>
            <a:endParaRPr lang="en-US" sz="4000" b="1" dirty="0">
              <a:effectLst>
                <a:outerShdw blurRad="50800" dist="38100" dir="2700000" algn="tl" rotWithShape="0">
                  <a:prstClr val="black">
                    <a:alpha val="40000"/>
                  </a:prstClr>
                </a:outerShdw>
              </a:effectLst>
              <a:latin typeface="Franklin Gothic Medium" panose="020B0603020102020204" pitchFamily="34" charset="0"/>
            </a:endParaRPr>
          </a:p>
        </p:txBody>
      </p:sp>
      <p:sp>
        <p:nvSpPr>
          <p:cNvPr id="4" name="Rectangle: Rounded Corners 3">
            <a:extLst>
              <a:ext uri="{FF2B5EF4-FFF2-40B4-BE49-F238E27FC236}">
                <a16:creationId xmlns:a16="http://schemas.microsoft.com/office/drawing/2014/main" id="{7E952EC0-FE21-D137-D3F5-FD36EFC3113D}"/>
              </a:ext>
            </a:extLst>
          </p:cNvPr>
          <p:cNvSpPr/>
          <p:nvPr/>
        </p:nvSpPr>
        <p:spPr>
          <a:xfrm>
            <a:off x="270106" y="1553727"/>
            <a:ext cx="10953750" cy="5019675"/>
          </a:xfrm>
          <a:prstGeom prst="roundRect">
            <a:avLst>
              <a:gd name="adj" fmla="val 16667"/>
            </a:avLst>
          </a:prstGeom>
          <a:solidFill>
            <a:schemeClr val="tx1">
              <a:alpha val="32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l"/>
            <a:r>
              <a:rPr lang="en-US" sz="2600" b="1" i="0" u="none" strike="noStrike" baseline="0" dirty="0">
                <a:latin typeface="Franklin Gothic Medium" panose="020B0603020102020204" pitchFamily="34" charset="0"/>
              </a:rPr>
              <a:t>The court shall review, before docketing, if feasible or, in any event, as soon as practicable after docketing, a complaint in a civil action in which a prisoner seeks redress from a governmental entity or officer or employee of a governmental entity.” </a:t>
            </a:r>
            <a:r>
              <a:rPr lang="en-US" sz="2600" b="1" i="0" u="none" strike="noStrike" baseline="0" dirty="0">
                <a:solidFill>
                  <a:srgbClr val="FFC000"/>
                </a:solidFill>
                <a:latin typeface="Franklin Gothic Medium" panose="020B0603020102020204" pitchFamily="34" charset="0"/>
              </a:rPr>
              <a:t>28 U.S.C. § 1915A(a)</a:t>
            </a:r>
            <a:r>
              <a:rPr lang="en-US" sz="2600" b="1" i="0" u="none" strike="noStrike" baseline="0" dirty="0">
                <a:latin typeface="Franklin Gothic Medium" panose="020B0603020102020204" pitchFamily="34" charset="0"/>
              </a:rPr>
              <a:t>.</a:t>
            </a:r>
            <a:endParaRPr lang="en-US" altLang="en-US" sz="2600" b="1" dirty="0">
              <a:effectLst>
                <a:outerShdw blurRad="50800" dist="38100" dir="2700000" algn="tl" rotWithShape="0">
                  <a:prstClr val="black">
                    <a:alpha val="40000"/>
                  </a:prstClr>
                </a:outerShdw>
              </a:effectLst>
              <a:latin typeface="Franklin Gothic Medium" panose="020B0603020102020204" pitchFamily="34" charset="0"/>
            </a:endParaRPr>
          </a:p>
        </p:txBody>
      </p:sp>
      <p:pic>
        <p:nvPicPr>
          <p:cNvPr id="5" name="Graphic 4" descr="Scales of justice with solid fill">
            <a:extLst>
              <a:ext uri="{FF2B5EF4-FFF2-40B4-BE49-F238E27FC236}">
                <a16:creationId xmlns:a16="http://schemas.microsoft.com/office/drawing/2014/main" id="{D46F8030-D6AB-9534-9BED-81D1C03F056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1590" y="185530"/>
            <a:ext cx="930965" cy="930965"/>
          </a:xfrm>
          <a:prstGeom prst="rect">
            <a:avLst/>
          </a:prstGeom>
        </p:spPr>
      </p:pic>
    </p:spTree>
    <p:extLst>
      <p:ext uri="{BB962C8B-B14F-4D97-AF65-F5344CB8AC3E}">
        <p14:creationId xmlns:p14="http://schemas.microsoft.com/office/powerpoint/2010/main" val="42543810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A538901E-A5C3-462D-8902-EA42493325E6}"/>
              </a:ext>
            </a:extLst>
          </p:cNvPr>
          <p:cNvSpPr/>
          <p:nvPr/>
        </p:nvSpPr>
        <p:spPr>
          <a:xfrm>
            <a:off x="104773" y="76199"/>
            <a:ext cx="11265592" cy="1063488"/>
          </a:xfrm>
          <a:prstGeom prst="roundRect">
            <a:avLst>
              <a:gd name="adj" fmla="val 16667"/>
            </a:avLst>
          </a:prstGeom>
          <a:gradFill>
            <a:gsLst>
              <a:gs pos="6000">
                <a:srgbClr val="9FCCD6">
                  <a:alpha val="76000"/>
                </a:srgbClr>
              </a:gs>
              <a:gs pos="100000">
                <a:srgbClr val="479CB0">
                  <a:alpha val="11000"/>
                </a:srgbClr>
              </a:gs>
              <a:gs pos="0">
                <a:schemeClr val="bg1">
                  <a:alpha val="88000"/>
                </a:schemeClr>
              </a:gs>
              <a:gs pos="100000">
                <a:srgbClr val="187FBA"/>
              </a:gs>
              <a:gs pos="100000">
                <a:srgbClr val="1167B0"/>
              </a:gs>
              <a:gs pos="100000">
                <a:srgbClr val="2D5699"/>
              </a:gs>
            </a:gsLst>
            <a:lin ang="0" scaled="1"/>
          </a:gra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lvl="1">
              <a:lnSpc>
                <a:spcPct val="80000"/>
              </a:lnSpc>
              <a:spcBef>
                <a:spcPct val="0"/>
              </a:spcBef>
              <a:spcAft>
                <a:spcPts val="600"/>
              </a:spcAft>
            </a:pPr>
            <a:r>
              <a:rPr lang="en-US" sz="4000" b="1" dirty="0">
                <a:effectLst>
                  <a:outerShdw blurRad="50800" dist="38100" dir="2700000" algn="tl" rotWithShape="0">
                    <a:prstClr val="black">
                      <a:alpha val="40000"/>
                    </a:prstClr>
                  </a:outerShdw>
                </a:effectLst>
                <a:latin typeface="Franklin Gothic Medium" panose="020B0603020102020204" pitchFamily="34" charset="0"/>
              </a:rPr>
              <a:t>   </a:t>
            </a:r>
          </a:p>
          <a:p>
            <a:pPr lvl="1">
              <a:lnSpc>
                <a:spcPct val="80000"/>
              </a:lnSpc>
              <a:spcBef>
                <a:spcPct val="0"/>
              </a:spcBef>
              <a:spcAft>
                <a:spcPts val="600"/>
              </a:spcAft>
            </a:pPr>
            <a:r>
              <a:rPr lang="en-US" sz="4000" b="1" dirty="0">
                <a:effectLst>
                  <a:outerShdw blurRad="50800" dist="38100" dir="2700000" algn="tl" rotWithShape="0">
                    <a:prstClr val="black">
                      <a:alpha val="40000"/>
                    </a:prstClr>
                  </a:outerShdw>
                </a:effectLst>
                <a:latin typeface="Franklin Gothic Medium" panose="020B0603020102020204" pitchFamily="34" charset="0"/>
              </a:rPr>
              <a:t>		PLRA Requirements – Exhaustion</a:t>
            </a:r>
          </a:p>
          <a:p>
            <a:pPr lvl="1">
              <a:lnSpc>
                <a:spcPct val="80000"/>
              </a:lnSpc>
              <a:spcBef>
                <a:spcPct val="0"/>
              </a:spcBef>
              <a:spcAft>
                <a:spcPts val="600"/>
              </a:spcAft>
            </a:pPr>
            <a:endParaRPr lang="en-US" sz="4000" b="1" dirty="0">
              <a:effectLst>
                <a:outerShdw blurRad="50800" dist="38100" dir="2700000" algn="tl" rotWithShape="0">
                  <a:prstClr val="black">
                    <a:alpha val="40000"/>
                  </a:prstClr>
                </a:outerShdw>
              </a:effectLst>
              <a:latin typeface="Franklin Gothic Medium" panose="020B0603020102020204" pitchFamily="34" charset="0"/>
            </a:endParaRPr>
          </a:p>
        </p:txBody>
      </p:sp>
      <p:sp>
        <p:nvSpPr>
          <p:cNvPr id="4" name="Rectangle: Rounded Corners 3">
            <a:extLst>
              <a:ext uri="{FF2B5EF4-FFF2-40B4-BE49-F238E27FC236}">
                <a16:creationId xmlns:a16="http://schemas.microsoft.com/office/drawing/2014/main" id="{7E952EC0-FE21-D137-D3F5-FD36EFC3113D}"/>
              </a:ext>
            </a:extLst>
          </p:cNvPr>
          <p:cNvSpPr/>
          <p:nvPr/>
        </p:nvSpPr>
        <p:spPr>
          <a:xfrm>
            <a:off x="270106" y="1460962"/>
            <a:ext cx="10953750" cy="5019675"/>
          </a:xfrm>
          <a:prstGeom prst="roundRect">
            <a:avLst>
              <a:gd name="adj" fmla="val 16667"/>
            </a:avLst>
          </a:prstGeom>
          <a:solidFill>
            <a:schemeClr val="tx1">
              <a:alpha val="32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marL="574675" lvl="1"/>
            <a:r>
              <a:rPr lang="en-US" sz="2600" kern="100" dirty="0">
                <a:effectLst/>
                <a:latin typeface="Franklin Gothic Medium" panose="020B0603020102020204" pitchFamily="34" charset="0"/>
                <a:ea typeface="Calibri" panose="020F0502020204030204" pitchFamily="34" charset="0"/>
                <a:cs typeface="Times New Roman" panose="02020603050405020304" pitchFamily="18" charset="0"/>
              </a:rPr>
              <a:t>“No action shall be brought with respect to prison conditions under section 1983 of this title, or any other Federal law, by a prisoner confined in any jail, prison, or other correctional facility until such administrative remedies as are available are exhausted.”  </a:t>
            </a:r>
            <a:r>
              <a:rPr lang="en-US" sz="2600" kern="100" dirty="0">
                <a:solidFill>
                  <a:srgbClr val="FFC000"/>
                </a:solidFill>
                <a:effectLst/>
                <a:latin typeface="Franklin Gothic Medium" panose="020B0603020102020204" pitchFamily="34" charset="0"/>
                <a:ea typeface="Calibri" panose="020F0502020204030204" pitchFamily="34" charset="0"/>
                <a:cs typeface="Times New Roman" panose="02020603050405020304" pitchFamily="18" charset="0"/>
              </a:rPr>
              <a:t>42 U.S.C. § 1997e(a)</a:t>
            </a:r>
            <a:r>
              <a:rPr lang="en-US" sz="2600" kern="100" dirty="0">
                <a:effectLst/>
                <a:latin typeface="Franklin Gothic Medium" panose="020B0603020102020204" pitchFamily="34" charset="0"/>
                <a:ea typeface="Calibri" panose="020F0502020204030204" pitchFamily="34" charset="0"/>
                <a:cs typeface="Times New Roman" panose="02020603050405020304" pitchFamily="18" charset="0"/>
              </a:rPr>
              <a:t>.</a:t>
            </a:r>
            <a:endParaRPr lang="en-US" sz="26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 name="Graphic 1" descr="Scales of justice with solid fill">
            <a:extLst>
              <a:ext uri="{FF2B5EF4-FFF2-40B4-BE49-F238E27FC236}">
                <a16:creationId xmlns:a16="http://schemas.microsoft.com/office/drawing/2014/main" id="{495898E6-E533-BEC4-F764-A80AB4DEE87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37640" y="76199"/>
            <a:ext cx="930965" cy="930965"/>
          </a:xfrm>
          <a:prstGeom prst="rect">
            <a:avLst/>
          </a:prstGeom>
        </p:spPr>
      </p:pic>
    </p:spTree>
    <p:extLst>
      <p:ext uri="{BB962C8B-B14F-4D97-AF65-F5344CB8AC3E}">
        <p14:creationId xmlns:p14="http://schemas.microsoft.com/office/powerpoint/2010/main" val="29902797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A538901E-A5C3-462D-8902-EA42493325E6}"/>
              </a:ext>
            </a:extLst>
          </p:cNvPr>
          <p:cNvSpPr/>
          <p:nvPr/>
        </p:nvSpPr>
        <p:spPr>
          <a:xfrm>
            <a:off x="104773" y="76199"/>
            <a:ext cx="11265591" cy="1103244"/>
          </a:xfrm>
          <a:prstGeom prst="roundRect">
            <a:avLst>
              <a:gd name="adj" fmla="val 16667"/>
            </a:avLst>
          </a:prstGeom>
          <a:gradFill>
            <a:gsLst>
              <a:gs pos="6000">
                <a:srgbClr val="9FCCD6">
                  <a:alpha val="76000"/>
                </a:srgbClr>
              </a:gs>
              <a:gs pos="100000">
                <a:srgbClr val="479CB0">
                  <a:alpha val="11000"/>
                </a:srgbClr>
              </a:gs>
              <a:gs pos="0">
                <a:schemeClr val="bg1">
                  <a:alpha val="88000"/>
                </a:schemeClr>
              </a:gs>
              <a:gs pos="100000">
                <a:srgbClr val="187FBA"/>
              </a:gs>
              <a:gs pos="100000">
                <a:srgbClr val="1167B0"/>
              </a:gs>
              <a:gs pos="100000">
                <a:srgbClr val="2D5699"/>
              </a:gs>
            </a:gsLst>
            <a:lin ang="0" scaled="1"/>
          </a:gra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lvl="1">
              <a:lnSpc>
                <a:spcPct val="80000"/>
              </a:lnSpc>
              <a:spcBef>
                <a:spcPct val="0"/>
              </a:spcBef>
              <a:spcAft>
                <a:spcPts val="600"/>
              </a:spcAft>
            </a:pPr>
            <a:r>
              <a:rPr lang="en-US" sz="4000" b="1" dirty="0">
                <a:effectLst>
                  <a:outerShdw blurRad="50800" dist="38100" dir="2700000" algn="tl" rotWithShape="0">
                    <a:prstClr val="black">
                      <a:alpha val="40000"/>
                    </a:prstClr>
                  </a:outerShdw>
                </a:effectLst>
                <a:latin typeface="Franklin Gothic Medium" panose="020B0603020102020204" pitchFamily="34" charset="0"/>
              </a:rPr>
              <a:t>   </a:t>
            </a:r>
          </a:p>
          <a:p>
            <a:pPr lvl="1">
              <a:lnSpc>
                <a:spcPct val="80000"/>
              </a:lnSpc>
              <a:spcBef>
                <a:spcPct val="0"/>
              </a:spcBef>
              <a:spcAft>
                <a:spcPts val="600"/>
              </a:spcAft>
            </a:pPr>
            <a:r>
              <a:rPr lang="en-US" sz="4000" b="1" dirty="0">
                <a:effectLst>
                  <a:outerShdw blurRad="50800" dist="38100" dir="2700000" algn="tl" rotWithShape="0">
                    <a:prstClr val="black">
                      <a:alpha val="40000"/>
                    </a:prstClr>
                  </a:outerShdw>
                </a:effectLst>
                <a:latin typeface="Franklin Gothic Medium" panose="020B0603020102020204" pitchFamily="34" charset="0"/>
              </a:rPr>
              <a:t>		PLRA Requirements – Affirmative Defense</a:t>
            </a:r>
          </a:p>
          <a:p>
            <a:pPr lvl="1">
              <a:lnSpc>
                <a:spcPct val="80000"/>
              </a:lnSpc>
              <a:spcBef>
                <a:spcPct val="0"/>
              </a:spcBef>
              <a:spcAft>
                <a:spcPts val="600"/>
              </a:spcAft>
            </a:pPr>
            <a:endParaRPr lang="en-US" sz="4000" b="1" dirty="0">
              <a:effectLst>
                <a:outerShdw blurRad="50800" dist="38100" dir="2700000" algn="tl" rotWithShape="0">
                  <a:prstClr val="black">
                    <a:alpha val="40000"/>
                  </a:prstClr>
                </a:outerShdw>
              </a:effectLst>
              <a:latin typeface="Franklin Gothic Medium" panose="020B0603020102020204" pitchFamily="34" charset="0"/>
            </a:endParaRPr>
          </a:p>
        </p:txBody>
      </p:sp>
      <p:sp>
        <p:nvSpPr>
          <p:cNvPr id="4" name="Rectangle: Rounded Corners 3">
            <a:extLst>
              <a:ext uri="{FF2B5EF4-FFF2-40B4-BE49-F238E27FC236}">
                <a16:creationId xmlns:a16="http://schemas.microsoft.com/office/drawing/2014/main" id="{7E952EC0-FE21-D137-D3F5-FD36EFC3113D}"/>
              </a:ext>
            </a:extLst>
          </p:cNvPr>
          <p:cNvSpPr/>
          <p:nvPr/>
        </p:nvSpPr>
        <p:spPr>
          <a:xfrm>
            <a:off x="270106" y="1460962"/>
            <a:ext cx="10953750" cy="5019675"/>
          </a:xfrm>
          <a:prstGeom prst="roundRect">
            <a:avLst>
              <a:gd name="adj" fmla="val 16667"/>
            </a:avLst>
          </a:prstGeom>
          <a:solidFill>
            <a:schemeClr val="tx1">
              <a:alpha val="32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marL="574675" lvl="1"/>
            <a:r>
              <a:rPr lang="en-US" sz="2600" b="1" dirty="0">
                <a:effectLst/>
                <a:latin typeface="Franklin Gothic Medium" panose="020B0603020102020204" pitchFamily="34" charset="0"/>
                <a:ea typeface="Calibri" panose="020F0502020204030204" pitchFamily="34" charset="0"/>
                <a:cs typeface="Times New Roman" panose="02020603050405020304" pitchFamily="18" charset="0"/>
              </a:rPr>
              <a:t>Failure to exhaust is “an affirmative defense the defendant must plead and prove.”  </a:t>
            </a:r>
            <a:r>
              <a:rPr lang="en-US" sz="2600" b="1" i="1" dirty="0">
                <a:solidFill>
                  <a:srgbClr val="FFC000"/>
                </a:solidFill>
                <a:effectLst/>
                <a:latin typeface="Franklin Gothic Medium" panose="020B0603020102020204" pitchFamily="34" charset="0"/>
                <a:ea typeface="Calibri" panose="020F0502020204030204" pitchFamily="34" charset="0"/>
                <a:cs typeface="Times New Roman" panose="02020603050405020304" pitchFamily="18" charset="0"/>
              </a:rPr>
              <a:t>Jones v. Bock</a:t>
            </a:r>
            <a:r>
              <a:rPr lang="en-US" sz="2600" b="1" dirty="0">
                <a:effectLst/>
                <a:latin typeface="Franklin Gothic Medium" panose="020B0603020102020204" pitchFamily="34" charset="0"/>
                <a:ea typeface="Calibri" panose="020F0502020204030204" pitchFamily="34" charset="0"/>
                <a:cs typeface="Times New Roman" panose="02020603050405020304" pitchFamily="18" charset="0"/>
              </a:rPr>
              <a:t>, 549 U.S. 199, 204 (2007).  The affirmative defense of failure to exhaust is raised in a motion for summary judgment.  </a:t>
            </a:r>
            <a:r>
              <a:rPr lang="en-US" sz="2600" b="1" i="1" dirty="0">
                <a:solidFill>
                  <a:srgbClr val="FFC000"/>
                </a:solidFill>
                <a:effectLst/>
                <a:latin typeface="Franklin Gothic Medium" panose="020B0603020102020204" pitchFamily="34" charset="0"/>
                <a:ea typeface="Calibri" panose="020F0502020204030204" pitchFamily="34" charset="0"/>
                <a:cs typeface="Times New Roman" panose="02020603050405020304" pitchFamily="18" charset="0"/>
              </a:rPr>
              <a:t>Albino v. Baca</a:t>
            </a:r>
            <a:r>
              <a:rPr lang="en-US" sz="2600" b="1" dirty="0">
                <a:effectLst/>
                <a:latin typeface="Franklin Gothic Medium" panose="020B0603020102020204" pitchFamily="34" charset="0"/>
                <a:ea typeface="Calibri" panose="020F0502020204030204" pitchFamily="34" charset="0"/>
                <a:cs typeface="Times New Roman" panose="02020603050405020304" pitchFamily="18" charset="0"/>
              </a:rPr>
              <a:t>, 747 F.3d 1162, 1166 (9th Cir. 2014). </a:t>
            </a:r>
            <a:endParaRPr lang="en-US" sz="2600" b="1"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 name="Graphic 1" descr="Scales of justice with solid fill">
            <a:extLst>
              <a:ext uri="{FF2B5EF4-FFF2-40B4-BE49-F238E27FC236}">
                <a16:creationId xmlns:a16="http://schemas.microsoft.com/office/drawing/2014/main" id="{7E5347B9-A3FA-0025-9B5D-3CE87C784DC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37640" y="76199"/>
            <a:ext cx="930965" cy="930965"/>
          </a:xfrm>
          <a:prstGeom prst="rect">
            <a:avLst/>
          </a:prstGeom>
        </p:spPr>
      </p:pic>
    </p:spTree>
    <p:extLst>
      <p:ext uri="{BB962C8B-B14F-4D97-AF65-F5344CB8AC3E}">
        <p14:creationId xmlns:p14="http://schemas.microsoft.com/office/powerpoint/2010/main" val="33845691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A538901E-A5C3-462D-8902-EA42493325E6}"/>
              </a:ext>
            </a:extLst>
          </p:cNvPr>
          <p:cNvSpPr/>
          <p:nvPr/>
        </p:nvSpPr>
        <p:spPr>
          <a:xfrm>
            <a:off x="104774" y="76199"/>
            <a:ext cx="11570392" cy="1262271"/>
          </a:xfrm>
          <a:prstGeom prst="roundRect">
            <a:avLst>
              <a:gd name="adj" fmla="val 16667"/>
            </a:avLst>
          </a:prstGeom>
          <a:gradFill>
            <a:gsLst>
              <a:gs pos="6000">
                <a:srgbClr val="9FCCD6">
                  <a:alpha val="76000"/>
                </a:srgbClr>
              </a:gs>
              <a:gs pos="100000">
                <a:srgbClr val="479CB0">
                  <a:alpha val="11000"/>
                </a:srgbClr>
              </a:gs>
              <a:gs pos="0">
                <a:schemeClr val="bg1">
                  <a:alpha val="88000"/>
                </a:schemeClr>
              </a:gs>
              <a:gs pos="100000">
                <a:srgbClr val="187FBA"/>
              </a:gs>
              <a:gs pos="100000">
                <a:srgbClr val="1167B0"/>
              </a:gs>
              <a:gs pos="100000">
                <a:srgbClr val="2D5699"/>
              </a:gs>
            </a:gsLst>
            <a:lin ang="0" scaled="1"/>
          </a:gra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lvl="1">
              <a:lnSpc>
                <a:spcPct val="80000"/>
              </a:lnSpc>
              <a:spcBef>
                <a:spcPct val="0"/>
              </a:spcBef>
              <a:spcAft>
                <a:spcPts val="600"/>
              </a:spcAft>
            </a:pPr>
            <a:r>
              <a:rPr lang="en-US" sz="4000" b="1" dirty="0">
                <a:effectLst>
                  <a:outerShdw blurRad="50800" dist="38100" dir="2700000" algn="tl" rotWithShape="0">
                    <a:prstClr val="black">
                      <a:alpha val="40000"/>
                    </a:prstClr>
                  </a:outerShdw>
                </a:effectLst>
                <a:latin typeface="Franklin Gothic Medium" panose="020B0603020102020204" pitchFamily="34" charset="0"/>
              </a:rPr>
              <a:t>   </a:t>
            </a:r>
          </a:p>
          <a:p>
            <a:pPr lvl="1">
              <a:lnSpc>
                <a:spcPct val="80000"/>
              </a:lnSpc>
              <a:spcBef>
                <a:spcPct val="0"/>
              </a:spcBef>
              <a:spcAft>
                <a:spcPts val="600"/>
              </a:spcAft>
            </a:pPr>
            <a:r>
              <a:rPr lang="en-US" sz="4000" b="1" dirty="0">
                <a:effectLst>
                  <a:outerShdw blurRad="50800" dist="38100" dir="2700000" algn="tl" rotWithShape="0">
                    <a:prstClr val="black">
                      <a:alpha val="40000"/>
                    </a:prstClr>
                  </a:outerShdw>
                </a:effectLst>
                <a:latin typeface="Franklin Gothic Medium" panose="020B0603020102020204" pitchFamily="34" charset="0"/>
              </a:rPr>
              <a:t>		PLRA Requirements – Exhaustion Exceptions</a:t>
            </a:r>
          </a:p>
          <a:p>
            <a:pPr lvl="1">
              <a:lnSpc>
                <a:spcPct val="80000"/>
              </a:lnSpc>
              <a:spcBef>
                <a:spcPct val="0"/>
              </a:spcBef>
              <a:spcAft>
                <a:spcPts val="600"/>
              </a:spcAft>
            </a:pPr>
            <a:endParaRPr lang="en-US" sz="4000" b="1" dirty="0">
              <a:effectLst>
                <a:outerShdw blurRad="50800" dist="38100" dir="2700000" algn="tl" rotWithShape="0">
                  <a:prstClr val="black">
                    <a:alpha val="40000"/>
                  </a:prstClr>
                </a:outerShdw>
              </a:effectLst>
              <a:latin typeface="Franklin Gothic Medium" panose="020B0603020102020204" pitchFamily="34" charset="0"/>
            </a:endParaRPr>
          </a:p>
        </p:txBody>
      </p:sp>
      <p:sp>
        <p:nvSpPr>
          <p:cNvPr id="4" name="Rectangle: Rounded Corners 3">
            <a:extLst>
              <a:ext uri="{FF2B5EF4-FFF2-40B4-BE49-F238E27FC236}">
                <a16:creationId xmlns:a16="http://schemas.microsoft.com/office/drawing/2014/main" id="{7E952EC0-FE21-D137-D3F5-FD36EFC3113D}"/>
              </a:ext>
            </a:extLst>
          </p:cNvPr>
          <p:cNvSpPr/>
          <p:nvPr/>
        </p:nvSpPr>
        <p:spPr>
          <a:xfrm>
            <a:off x="270106" y="1460962"/>
            <a:ext cx="10953750" cy="5019675"/>
          </a:xfrm>
          <a:prstGeom prst="roundRect">
            <a:avLst>
              <a:gd name="adj" fmla="val 16667"/>
            </a:avLst>
          </a:prstGeom>
          <a:solidFill>
            <a:schemeClr val="tx1">
              <a:alpha val="32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marL="574675" lvl="1"/>
            <a:r>
              <a:rPr lang="en-US" sz="2600" b="1" dirty="0">
                <a:effectLst/>
                <a:latin typeface="Franklin Gothic Medium" panose="020B0603020102020204" pitchFamily="34" charset="0"/>
                <a:ea typeface="Calibri" panose="020F0502020204030204" pitchFamily="34" charset="0"/>
                <a:cs typeface="Times New Roman" panose="02020603050405020304" pitchFamily="18" charset="0"/>
              </a:rPr>
              <a:t>The exhaustion requirement does not apply to complaints filed by persons who are no longer in custody.  </a:t>
            </a:r>
            <a:r>
              <a:rPr lang="en-US" sz="2600" b="1" i="1" dirty="0">
                <a:effectLst/>
                <a:latin typeface="Franklin Gothic Medium" panose="020B0603020102020204" pitchFamily="34" charset="0"/>
                <a:ea typeface="Calibri" panose="020F0502020204030204" pitchFamily="34" charset="0"/>
                <a:cs typeface="Times New Roman" panose="02020603050405020304" pitchFamily="18" charset="0"/>
              </a:rPr>
              <a:t>See </a:t>
            </a:r>
            <a:r>
              <a:rPr lang="en-US" sz="2600" b="1" i="1" dirty="0">
                <a:solidFill>
                  <a:srgbClr val="FFC000"/>
                </a:solidFill>
                <a:effectLst/>
                <a:latin typeface="Franklin Gothic Medium" panose="020B0603020102020204" pitchFamily="34" charset="0"/>
                <a:ea typeface="Calibri" panose="020F0502020204030204" pitchFamily="34" charset="0"/>
                <a:cs typeface="Times New Roman" panose="02020603050405020304" pitchFamily="18" charset="0"/>
              </a:rPr>
              <a:t>Jackson v. Fong</a:t>
            </a:r>
            <a:r>
              <a:rPr lang="en-US" sz="2600" b="1" dirty="0">
                <a:effectLst/>
                <a:latin typeface="Franklin Gothic Medium" panose="020B0603020102020204" pitchFamily="34" charset="0"/>
                <a:ea typeface="Calibri" panose="020F0502020204030204" pitchFamily="34" charset="0"/>
                <a:cs typeface="Times New Roman" panose="02020603050405020304" pitchFamily="18" charset="0"/>
              </a:rPr>
              <a:t>, 870 F.3d 928, 936 (9th Cir. 2017) (stating that “once a prisoner is no longer in custody, there is nothing to gain by forcing the prisoner through the administrative process,” and noting that many PLRA provisions do not apply to former prisoners).</a:t>
            </a:r>
            <a:endParaRPr lang="en-US" sz="2600" b="1"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 name="Graphic 1" descr="Scales of justice with solid fill">
            <a:extLst>
              <a:ext uri="{FF2B5EF4-FFF2-40B4-BE49-F238E27FC236}">
                <a16:creationId xmlns:a16="http://schemas.microsoft.com/office/drawing/2014/main" id="{FA62D708-FD10-8633-749F-CE36FED9A6C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3070" y="241851"/>
            <a:ext cx="930965" cy="930965"/>
          </a:xfrm>
          <a:prstGeom prst="rect">
            <a:avLst/>
          </a:prstGeom>
        </p:spPr>
      </p:pic>
    </p:spTree>
    <p:extLst>
      <p:ext uri="{BB962C8B-B14F-4D97-AF65-F5344CB8AC3E}">
        <p14:creationId xmlns:p14="http://schemas.microsoft.com/office/powerpoint/2010/main" val="20011756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A538901E-A5C3-462D-8902-EA42493325E6}"/>
              </a:ext>
            </a:extLst>
          </p:cNvPr>
          <p:cNvSpPr/>
          <p:nvPr/>
        </p:nvSpPr>
        <p:spPr>
          <a:xfrm>
            <a:off x="104774" y="76200"/>
            <a:ext cx="11437870" cy="1215564"/>
          </a:xfrm>
          <a:prstGeom prst="roundRect">
            <a:avLst>
              <a:gd name="adj" fmla="val 16667"/>
            </a:avLst>
          </a:prstGeom>
          <a:gradFill>
            <a:gsLst>
              <a:gs pos="6000">
                <a:srgbClr val="9FCCD6">
                  <a:alpha val="76000"/>
                </a:srgbClr>
              </a:gs>
              <a:gs pos="100000">
                <a:srgbClr val="479CB0">
                  <a:alpha val="11000"/>
                </a:srgbClr>
              </a:gs>
              <a:gs pos="0">
                <a:schemeClr val="bg1">
                  <a:alpha val="88000"/>
                </a:schemeClr>
              </a:gs>
              <a:gs pos="100000">
                <a:srgbClr val="187FBA"/>
              </a:gs>
              <a:gs pos="100000">
                <a:srgbClr val="1167B0"/>
              </a:gs>
              <a:gs pos="100000">
                <a:srgbClr val="2D5699"/>
              </a:gs>
            </a:gsLst>
            <a:lin ang="0" scaled="1"/>
          </a:gra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lvl="1">
              <a:lnSpc>
                <a:spcPct val="80000"/>
              </a:lnSpc>
              <a:spcBef>
                <a:spcPct val="0"/>
              </a:spcBef>
              <a:spcAft>
                <a:spcPts val="600"/>
              </a:spcAft>
            </a:pPr>
            <a:r>
              <a:rPr lang="en-US" sz="4000" b="1" dirty="0">
                <a:effectLst>
                  <a:outerShdw blurRad="50800" dist="38100" dir="2700000" algn="tl" rotWithShape="0">
                    <a:prstClr val="black">
                      <a:alpha val="40000"/>
                    </a:prstClr>
                  </a:outerShdw>
                </a:effectLst>
                <a:latin typeface="Franklin Gothic Medium" panose="020B0603020102020204" pitchFamily="34" charset="0"/>
              </a:rPr>
              <a:t>   </a:t>
            </a:r>
          </a:p>
          <a:p>
            <a:pPr lvl="1">
              <a:lnSpc>
                <a:spcPct val="80000"/>
              </a:lnSpc>
              <a:spcBef>
                <a:spcPct val="0"/>
              </a:spcBef>
              <a:spcAft>
                <a:spcPts val="600"/>
              </a:spcAft>
            </a:pPr>
            <a:r>
              <a:rPr lang="en-US" sz="4000" b="1" dirty="0">
                <a:effectLst>
                  <a:outerShdw blurRad="50800" dist="38100" dir="2700000" algn="tl" rotWithShape="0">
                    <a:prstClr val="black">
                      <a:alpha val="40000"/>
                    </a:prstClr>
                  </a:outerShdw>
                </a:effectLst>
                <a:latin typeface="Franklin Gothic Medium" panose="020B0603020102020204" pitchFamily="34" charset="0"/>
              </a:rPr>
              <a:t>	PLRA Requirements – Exhaustion Exceptions</a:t>
            </a:r>
          </a:p>
          <a:p>
            <a:pPr lvl="1">
              <a:lnSpc>
                <a:spcPct val="80000"/>
              </a:lnSpc>
              <a:spcBef>
                <a:spcPct val="0"/>
              </a:spcBef>
              <a:spcAft>
                <a:spcPts val="600"/>
              </a:spcAft>
            </a:pPr>
            <a:endParaRPr lang="en-US" sz="4000" b="1" dirty="0">
              <a:effectLst>
                <a:outerShdw blurRad="50800" dist="38100" dir="2700000" algn="tl" rotWithShape="0">
                  <a:prstClr val="black">
                    <a:alpha val="40000"/>
                  </a:prstClr>
                </a:outerShdw>
              </a:effectLst>
              <a:latin typeface="Franklin Gothic Medium" panose="020B0603020102020204" pitchFamily="34" charset="0"/>
            </a:endParaRPr>
          </a:p>
        </p:txBody>
      </p:sp>
      <p:sp>
        <p:nvSpPr>
          <p:cNvPr id="4" name="Rectangle: Rounded Corners 3">
            <a:extLst>
              <a:ext uri="{FF2B5EF4-FFF2-40B4-BE49-F238E27FC236}">
                <a16:creationId xmlns:a16="http://schemas.microsoft.com/office/drawing/2014/main" id="{7E952EC0-FE21-D137-D3F5-FD36EFC3113D}"/>
              </a:ext>
            </a:extLst>
          </p:cNvPr>
          <p:cNvSpPr/>
          <p:nvPr/>
        </p:nvSpPr>
        <p:spPr>
          <a:xfrm>
            <a:off x="270106" y="1460962"/>
            <a:ext cx="10953750" cy="5019675"/>
          </a:xfrm>
          <a:prstGeom prst="roundRect">
            <a:avLst>
              <a:gd name="adj" fmla="val 16667"/>
            </a:avLst>
          </a:prstGeom>
          <a:solidFill>
            <a:schemeClr val="tx1">
              <a:alpha val="32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marL="574675" lvl="1"/>
            <a:r>
              <a:rPr lang="en-US" sz="2600" b="1" dirty="0">
                <a:effectLst/>
                <a:latin typeface="Franklin Gothic Medium" panose="020B0603020102020204" pitchFamily="34" charset="0"/>
                <a:ea typeface="Calibri" panose="020F0502020204030204" pitchFamily="34" charset="0"/>
                <a:cs typeface="Times New Roman" panose="02020603050405020304" pitchFamily="18" charset="0"/>
              </a:rPr>
              <a:t>A prisoner’s failure to exhaust administrative remedies may be excused “when circumstances render administrative remedies ‘effectively unavailable.’”  </a:t>
            </a:r>
            <a:r>
              <a:rPr lang="en-US" sz="2600" b="1" i="1" dirty="0">
                <a:solidFill>
                  <a:srgbClr val="FFC000"/>
                </a:solidFill>
                <a:effectLst/>
                <a:latin typeface="Franklin Gothic Medium" panose="020B0603020102020204" pitchFamily="34" charset="0"/>
                <a:ea typeface="Calibri" panose="020F0502020204030204" pitchFamily="34" charset="0"/>
                <a:cs typeface="Times New Roman" panose="02020603050405020304" pitchFamily="18" charset="0"/>
              </a:rPr>
              <a:t>Sapp v. Kimbrell</a:t>
            </a:r>
            <a:r>
              <a:rPr lang="en-US" sz="2600" b="1" dirty="0">
                <a:effectLst/>
                <a:latin typeface="Franklin Gothic Medium" panose="020B0603020102020204" pitchFamily="34" charset="0"/>
                <a:ea typeface="Calibri" panose="020F0502020204030204" pitchFamily="34" charset="0"/>
                <a:cs typeface="Times New Roman" panose="02020603050405020304" pitchFamily="18" charset="0"/>
              </a:rPr>
              <a:t>, 623 F.3d 813, 822 (9th Cir. 2010) (per </a:t>
            </a:r>
            <a:r>
              <a:rPr lang="en-US" sz="2600" b="1" dirty="0" err="1">
                <a:effectLst/>
                <a:latin typeface="Franklin Gothic Medium" panose="020B0603020102020204" pitchFamily="34" charset="0"/>
                <a:ea typeface="Calibri" panose="020F0502020204030204" pitchFamily="34" charset="0"/>
                <a:cs typeface="Times New Roman" panose="02020603050405020304" pitchFamily="18" charset="0"/>
              </a:rPr>
              <a:t>curiam</a:t>
            </a:r>
            <a:r>
              <a:rPr lang="en-US" sz="2600" b="1" dirty="0">
                <a:effectLst/>
                <a:latin typeface="Franklin Gothic Medium" panose="020B0603020102020204" pitchFamily="34" charset="0"/>
                <a:ea typeface="Calibri" panose="020F0502020204030204" pitchFamily="34" charset="0"/>
                <a:cs typeface="Times New Roman" panose="02020603050405020304" pitchFamily="18" charset="0"/>
              </a:rPr>
              <a:t>) (quoting </a:t>
            </a:r>
            <a:r>
              <a:rPr lang="en-US" sz="2600" b="1" i="1" dirty="0">
                <a:solidFill>
                  <a:srgbClr val="FFC000"/>
                </a:solidFill>
                <a:effectLst/>
                <a:latin typeface="Franklin Gothic Medium" panose="020B0603020102020204" pitchFamily="34" charset="0"/>
                <a:ea typeface="Calibri" panose="020F0502020204030204" pitchFamily="34" charset="0"/>
                <a:cs typeface="Times New Roman" panose="02020603050405020304" pitchFamily="18" charset="0"/>
              </a:rPr>
              <a:t>Nunez v. Duncan</a:t>
            </a:r>
            <a:r>
              <a:rPr lang="en-US" sz="2600" b="1" dirty="0">
                <a:effectLst/>
                <a:latin typeface="Franklin Gothic Medium" panose="020B0603020102020204" pitchFamily="34" charset="0"/>
                <a:ea typeface="Calibri" panose="020F0502020204030204" pitchFamily="34" charset="0"/>
                <a:cs typeface="Times New Roman" panose="02020603050405020304" pitchFamily="18" charset="0"/>
              </a:rPr>
              <a:t>, 591 F.3d 1217, 1226 (9th Cir. 2010)).</a:t>
            </a:r>
          </a:p>
          <a:p>
            <a:pPr marL="574675" lvl="1"/>
            <a:endParaRPr lang="en-US" sz="2600" b="1" kern="100" dirty="0">
              <a:effectLst/>
              <a:latin typeface="Franklin Gothic Medium" panose="020B0603020102020204" pitchFamily="34" charset="0"/>
              <a:ea typeface="Calibri" panose="020F0502020204030204" pitchFamily="34" charset="0"/>
              <a:cs typeface="Times New Roman" panose="02020603050405020304" pitchFamily="18" charset="0"/>
            </a:endParaRPr>
          </a:p>
        </p:txBody>
      </p:sp>
      <p:pic>
        <p:nvPicPr>
          <p:cNvPr id="2" name="Graphic 1" descr="Scales of justice with solid fill">
            <a:extLst>
              <a:ext uri="{FF2B5EF4-FFF2-40B4-BE49-F238E27FC236}">
                <a16:creationId xmlns:a16="http://schemas.microsoft.com/office/drawing/2014/main" id="{DD53D9B2-4B26-3BF7-554C-920E0176E24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83873" y="218499"/>
            <a:ext cx="930965" cy="930965"/>
          </a:xfrm>
          <a:prstGeom prst="rect">
            <a:avLst/>
          </a:prstGeom>
        </p:spPr>
      </p:pic>
    </p:spTree>
    <p:extLst>
      <p:ext uri="{BB962C8B-B14F-4D97-AF65-F5344CB8AC3E}">
        <p14:creationId xmlns:p14="http://schemas.microsoft.com/office/powerpoint/2010/main" val="37016725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A538901E-A5C3-462D-8902-EA42493325E6}"/>
              </a:ext>
            </a:extLst>
          </p:cNvPr>
          <p:cNvSpPr/>
          <p:nvPr/>
        </p:nvSpPr>
        <p:spPr>
          <a:xfrm>
            <a:off x="104775" y="76199"/>
            <a:ext cx="11225834" cy="1232129"/>
          </a:xfrm>
          <a:prstGeom prst="roundRect">
            <a:avLst>
              <a:gd name="adj" fmla="val 16667"/>
            </a:avLst>
          </a:prstGeom>
          <a:gradFill>
            <a:gsLst>
              <a:gs pos="6000">
                <a:srgbClr val="9FCCD6">
                  <a:alpha val="76000"/>
                </a:srgbClr>
              </a:gs>
              <a:gs pos="100000">
                <a:srgbClr val="479CB0">
                  <a:alpha val="11000"/>
                </a:srgbClr>
              </a:gs>
              <a:gs pos="0">
                <a:schemeClr val="bg1">
                  <a:alpha val="88000"/>
                </a:schemeClr>
              </a:gs>
              <a:gs pos="100000">
                <a:srgbClr val="187FBA"/>
              </a:gs>
              <a:gs pos="100000">
                <a:srgbClr val="1167B0"/>
              </a:gs>
              <a:gs pos="100000">
                <a:srgbClr val="2D5699"/>
              </a:gs>
            </a:gsLst>
            <a:lin ang="0" scaled="1"/>
          </a:gra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lvl="1">
              <a:lnSpc>
                <a:spcPct val="80000"/>
              </a:lnSpc>
              <a:spcBef>
                <a:spcPct val="0"/>
              </a:spcBef>
              <a:spcAft>
                <a:spcPts val="600"/>
              </a:spcAft>
            </a:pPr>
            <a:r>
              <a:rPr lang="en-US" sz="4000" b="1" dirty="0">
                <a:effectLst>
                  <a:outerShdw blurRad="50800" dist="38100" dir="2700000" algn="tl" rotWithShape="0">
                    <a:prstClr val="black">
                      <a:alpha val="40000"/>
                    </a:prstClr>
                  </a:outerShdw>
                </a:effectLst>
                <a:latin typeface="Franklin Gothic Medium" panose="020B0603020102020204" pitchFamily="34" charset="0"/>
              </a:rPr>
              <a:t>   </a:t>
            </a:r>
          </a:p>
          <a:p>
            <a:pPr lvl="1">
              <a:lnSpc>
                <a:spcPct val="80000"/>
              </a:lnSpc>
              <a:spcBef>
                <a:spcPct val="0"/>
              </a:spcBef>
              <a:spcAft>
                <a:spcPts val="600"/>
              </a:spcAft>
            </a:pPr>
            <a:r>
              <a:rPr lang="en-US" sz="4000" b="1" dirty="0">
                <a:effectLst>
                  <a:outerShdw blurRad="50800" dist="38100" dir="2700000" algn="tl" rotWithShape="0">
                    <a:prstClr val="black">
                      <a:alpha val="40000"/>
                    </a:prstClr>
                  </a:outerShdw>
                </a:effectLst>
                <a:latin typeface="Franklin Gothic Medium" panose="020B0603020102020204" pitchFamily="34" charset="0"/>
              </a:rPr>
              <a:t>	PLRA Requirements – Exhaustion Exceptions</a:t>
            </a:r>
          </a:p>
          <a:p>
            <a:pPr lvl="1">
              <a:lnSpc>
                <a:spcPct val="80000"/>
              </a:lnSpc>
              <a:spcBef>
                <a:spcPct val="0"/>
              </a:spcBef>
              <a:spcAft>
                <a:spcPts val="600"/>
              </a:spcAft>
            </a:pPr>
            <a:endParaRPr lang="en-US" sz="4000" b="1" dirty="0">
              <a:effectLst>
                <a:outerShdw blurRad="50800" dist="38100" dir="2700000" algn="tl" rotWithShape="0">
                  <a:prstClr val="black">
                    <a:alpha val="40000"/>
                  </a:prstClr>
                </a:outerShdw>
              </a:effectLst>
              <a:latin typeface="Franklin Gothic Medium" panose="020B0603020102020204" pitchFamily="34" charset="0"/>
            </a:endParaRPr>
          </a:p>
        </p:txBody>
      </p:sp>
      <p:sp>
        <p:nvSpPr>
          <p:cNvPr id="4" name="Rectangle: Rounded Corners 3">
            <a:extLst>
              <a:ext uri="{FF2B5EF4-FFF2-40B4-BE49-F238E27FC236}">
                <a16:creationId xmlns:a16="http://schemas.microsoft.com/office/drawing/2014/main" id="{7E952EC0-FE21-D137-D3F5-FD36EFC3113D}"/>
              </a:ext>
            </a:extLst>
          </p:cNvPr>
          <p:cNvSpPr/>
          <p:nvPr/>
        </p:nvSpPr>
        <p:spPr>
          <a:xfrm>
            <a:off x="249382" y="2103120"/>
            <a:ext cx="10974474" cy="4377517"/>
          </a:xfrm>
          <a:prstGeom prst="roundRect">
            <a:avLst>
              <a:gd name="adj" fmla="val 16667"/>
            </a:avLst>
          </a:prstGeom>
          <a:solidFill>
            <a:schemeClr val="tx1">
              <a:alpha val="32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marL="574675" lvl="1"/>
            <a:r>
              <a:rPr lang="en-US" sz="2200" b="1" kern="100" dirty="0">
                <a:latin typeface="Franklin Gothic Medium" panose="020B0603020102020204" pitchFamily="34" charset="0"/>
                <a:ea typeface="Calibri" panose="020F0502020204030204" pitchFamily="34" charset="0"/>
                <a:cs typeface="Times New Roman" panose="02020603050405020304" pitchFamily="18" charset="0"/>
              </a:rPr>
              <a:t>Remedies have been found “effectively unavailable” when:</a:t>
            </a:r>
          </a:p>
          <a:p>
            <a:pPr marL="1604963" lvl="2" indent="-573088">
              <a:buFont typeface="Courier New" panose="02070309020205020404" pitchFamily="49" charset="0"/>
              <a:buChar char="o"/>
            </a:pPr>
            <a:r>
              <a:rPr lang="en-US" sz="2200" b="1" kern="100" dirty="0">
                <a:latin typeface="Franklin Gothic Medium" panose="020B0603020102020204" pitchFamily="34" charset="0"/>
                <a:ea typeface="Calibri" panose="020F0502020204030204" pitchFamily="34" charset="0"/>
                <a:cs typeface="Times New Roman" panose="02020603050405020304" pitchFamily="18" charset="0"/>
              </a:rPr>
              <a:t>P</a:t>
            </a:r>
            <a:r>
              <a:rPr lang="en-US" sz="2200" b="1" kern="100" dirty="0">
                <a:effectLst/>
                <a:latin typeface="Franklin Gothic Medium" panose="020B0603020102020204" pitchFamily="34" charset="0"/>
                <a:ea typeface="Calibri" panose="020F0502020204030204" pitchFamily="34" charset="0"/>
                <a:cs typeface="Times New Roman" panose="02020603050405020304" pitchFamily="18" charset="0"/>
              </a:rPr>
              <a:t>rison officials improperly screen a grievance that would have sufficed to exhaust the prisoner’s claim, </a:t>
            </a:r>
            <a:r>
              <a:rPr lang="en-US" sz="2200" b="1" i="1" kern="100" dirty="0">
                <a:solidFill>
                  <a:srgbClr val="FFC000"/>
                </a:solidFill>
                <a:effectLst/>
                <a:latin typeface="Franklin Gothic Medium" panose="020B0603020102020204" pitchFamily="34" charset="0"/>
                <a:ea typeface="Calibri" panose="020F0502020204030204" pitchFamily="34" charset="0"/>
                <a:cs typeface="Times New Roman" panose="02020603050405020304" pitchFamily="18" charset="0"/>
              </a:rPr>
              <a:t>Sapp v. Kimbrell</a:t>
            </a:r>
            <a:r>
              <a:rPr lang="en-US" sz="2200" b="1" kern="100" dirty="0">
                <a:effectLst/>
                <a:latin typeface="Franklin Gothic Medium" panose="020B0603020102020204" pitchFamily="34" charset="0"/>
                <a:ea typeface="Calibri" panose="020F0502020204030204" pitchFamily="34" charset="0"/>
                <a:cs typeface="Times New Roman" panose="02020603050405020304" pitchFamily="18" charset="0"/>
              </a:rPr>
              <a:t>, 623 F.3d 813, 828 (9th Cir. 2010);</a:t>
            </a:r>
            <a:endParaRPr lang="en-US" sz="2200" b="1"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1604963" lvl="2" indent="-573088">
              <a:buFont typeface="Courier New" panose="02070309020205020404" pitchFamily="49" charset="0"/>
              <a:buChar char="o"/>
            </a:pPr>
            <a:r>
              <a:rPr lang="en-US" sz="2200" b="1" dirty="0">
                <a:latin typeface="Franklin Gothic Medium" panose="020B0603020102020204" pitchFamily="34" charset="0"/>
                <a:ea typeface="Calibri" panose="020F0502020204030204" pitchFamily="34" charset="0"/>
                <a:cs typeface="Times New Roman" panose="02020603050405020304" pitchFamily="18" charset="0"/>
              </a:rPr>
              <a:t>A</a:t>
            </a:r>
            <a:r>
              <a:rPr lang="en-US" sz="2200" b="1" dirty="0">
                <a:effectLst/>
                <a:latin typeface="Franklin Gothic Medium" panose="020B0603020102020204" pitchFamily="34" charset="0"/>
                <a:ea typeface="Calibri" panose="020F0502020204030204" pitchFamily="34" charset="0"/>
                <a:cs typeface="Times New Roman" panose="02020603050405020304" pitchFamily="18" charset="0"/>
              </a:rPr>
              <a:t> prisoner does not have access to the necessary grievance forms, </a:t>
            </a:r>
            <a:r>
              <a:rPr lang="en-US" sz="2200" b="1" i="1" dirty="0">
                <a:solidFill>
                  <a:srgbClr val="FFC000"/>
                </a:solidFill>
                <a:effectLst/>
                <a:latin typeface="Franklin Gothic Medium" panose="020B0603020102020204" pitchFamily="34" charset="0"/>
                <a:ea typeface="Calibri" panose="020F0502020204030204" pitchFamily="34" charset="0"/>
                <a:cs typeface="Times New Roman" panose="02020603050405020304" pitchFamily="18" charset="0"/>
              </a:rPr>
              <a:t>Marella v. Terhune</a:t>
            </a:r>
            <a:r>
              <a:rPr lang="en-US" sz="2200" b="1" dirty="0">
                <a:effectLst/>
                <a:latin typeface="Franklin Gothic Medium" panose="020B0603020102020204" pitchFamily="34" charset="0"/>
                <a:ea typeface="Calibri" panose="020F0502020204030204" pitchFamily="34" charset="0"/>
                <a:cs typeface="Times New Roman" panose="02020603050405020304" pitchFamily="18" charset="0"/>
              </a:rPr>
              <a:t>, 568 F.3d 1024, 1027–28 (9th Cir. 2009) (per </a:t>
            </a:r>
            <a:r>
              <a:rPr lang="en-US" sz="2200" b="1" dirty="0" err="1">
                <a:effectLst/>
                <a:latin typeface="Franklin Gothic Medium" panose="020B0603020102020204" pitchFamily="34" charset="0"/>
                <a:ea typeface="Calibri" panose="020F0502020204030204" pitchFamily="34" charset="0"/>
                <a:cs typeface="Times New Roman" panose="02020603050405020304" pitchFamily="18" charset="0"/>
              </a:rPr>
              <a:t>curiam</a:t>
            </a:r>
            <a:r>
              <a:rPr lang="en-US" sz="2200" b="1" dirty="0">
                <a:effectLst/>
                <a:latin typeface="Franklin Gothic Medium" panose="020B0603020102020204" pitchFamily="34" charset="0"/>
                <a:ea typeface="Calibri" panose="020F0502020204030204" pitchFamily="34" charset="0"/>
                <a:cs typeface="Times New Roman" panose="02020603050405020304" pitchFamily="18" charset="0"/>
              </a:rPr>
              <a:t>);</a:t>
            </a:r>
            <a:endParaRPr lang="en-US" sz="2200" b="1" kern="100" dirty="0">
              <a:effectLst/>
              <a:latin typeface="Franklin Gothic Medium" panose="020B0603020102020204" pitchFamily="34" charset="0"/>
              <a:ea typeface="Calibri" panose="020F0502020204030204" pitchFamily="34" charset="0"/>
              <a:cs typeface="Times New Roman" panose="02020603050405020304" pitchFamily="18" charset="0"/>
            </a:endParaRPr>
          </a:p>
          <a:p>
            <a:pPr marL="1604963" lvl="2" indent="-573088">
              <a:buFont typeface="Courier New" panose="02070309020205020404" pitchFamily="49" charset="0"/>
              <a:buChar char="o"/>
            </a:pPr>
            <a:r>
              <a:rPr lang="en-US" sz="2200" b="1" kern="100" dirty="0">
                <a:latin typeface="Franklin Gothic Medium" panose="020B0603020102020204" pitchFamily="34" charset="0"/>
                <a:ea typeface="Calibri" panose="020F0502020204030204" pitchFamily="34" charset="0"/>
                <a:cs typeface="Times New Roman" panose="02020603050405020304" pitchFamily="18" charset="0"/>
              </a:rPr>
              <a:t>A</a:t>
            </a:r>
            <a:r>
              <a:rPr lang="en-US" sz="2200" b="1" kern="100" dirty="0">
                <a:effectLst/>
                <a:latin typeface="Franklin Gothic Medium" panose="020B0603020102020204" pitchFamily="34" charset="0"/>
                <a:ea typeface="Calibri" panose="020F0502020204030204" pitchFamily="34" charset="0"/>
                <a:cs typeface="Times New Roman" panose="02020603050405020304" pitchFamily="18" charset="0"/>
              </a:rPr>
              <a:t> prisoner has been reliably informed there no remedies are available, </a:t>
            </a:r>
            <a:r>
              <a:rPr lang="en-US" sz="2200" b="1" i="1" kern="100" dirty="0">
                <a:solidFill>
                  <a:srgbClr val="FFC000"/>
                </a:solidFill>
                <a:effectLst/>
                <a:latin typeface="Franklin Gothic Medium" panose="020B0603020102020204" pitchFamily="34" charset="0"/>
                <a:ea typeface="Calibri" panose="020F0502020204030204" pitchFamily="34" charset="0"/>
                <a:cs typeface="Times New Roman" panose="02020603050405020304" pitchFamily="18" charset="0"/>
              </a:rPr>
              <a:t>Brown v. </a:t>
            </a:r>
            <a:r>
              <a:rPr lang="en-US" sz="2200" b="1" i="1" kern="100" dirty="0" err="1">
                <a:solidFill>
                  <a:srgbClr val="FFC000"/>
                </a:solidFill>
                <a:effectLst/>
                <a:latin typeface="Franklin Gothic Medium" panose="020B0603020102020204" pitchFamily="34" charset="0"/>
                <a:ea typeface="Calibri" panose="020F0502020204030204" pitchFamily="34" charset="0"/>
                <a:cs typeface="Times New Roman" panose="02020603050405020304" pitchFamily="18" charset="0"/>
              </a:rPr>
              <a:t>Valoff</a:t>
            </a:r>
            <a:r>
              <a:rPr lang="en-US" sz="2200" b="1" kern="100" dirty="0">
                <a:effectLst/>
                <a:latin typeface="Franklin Gothic Medium" panose="020B0603020102020204" pitchFamily="34" charset="0"/>
                <a:ea typeface="Calibri" panose="020F0502020204030204" pitchFamily="34" charset="0"/>
                <a:cs typeface="Times New Roman" panose="02020603050405020304" pitchFamily="18" charset="0"/>
              </a:rPr>
              <a:t>, 422 F.3d 926, 935 (9th 2005); and</a:t>
            </a:r>
            <a:endParaRPr lang="en-US" sz="2200" b="1"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1604963" lvl="2" indent="-573088">
              <a:buFont typeface="Courier New" panose="02070309020205020404" pitchFamily="49" charset="0"/>
              <a:buChar char="o"/>
            </a:pPr>
            <a:r>
              <a:rPr lang="en-US" sz="2200" b="1" dirty="0">
                <a:latin typeface="Franklin Gothic Medium" panose="020B0603020102020204" pitchFamily="34" charset="0"/>
                <a:ea typeface="Calibri" panose="020F0502020204030204" pitchFamily="34" charset="0"/>
                <a:cs typeface="Times New Roman" panose="02020603050405020304" pitchFamily="18" charset="0"/>
              </a:rPr>
              <a:t>A</a:t>
            </a:r>
            <a:r>
              <a:rPr lang="en-US" sz="2200" b="1" dirty="0">
                <a:effectLst/>
                <a:latin typeface="Franklin Gothic Medium" panose="020B0603020102020204" pitchFamily="34" charset="0"/>
                <a:ea typeface="Calibri" panose="020F0502020204030204" pitchFamily="34" charset="0"/>
                <a:cs typeface="Times New Roman" panose="02020603050405020304" pitchFamily="18" charset="0"/>
              </a:rPr>
              <a:t> prisoner has an objectively reasonable belief that prison officials would retaliate against him if he filed a grievance.  </a:t>
            </a:r>
            <a:r>
              <a:rPr lang="en-US" sz="2200" b="1" i="1" dirty="0">
                <a:solidFill>
                  <a:srgbClr val="FFC000"/>
                </a:solidFill>
                <a:effectLst/>
                <a:latin typeface="Franklin Gothic Medium" panose="020B0603020102020204" pitchFamily="34" charset="0"/>
                <a:ea typeface="Calibri" panose="020F0502020204030204" pitchFamily="34" charset="0"/>
                <a:cs typeface="Times New Roman" panose="02020603050405020304" pitchFamily="18" charset="0"/>
              </a:rPr>
              <a:t>McBride v. Lop</a:t>
            </a:r>
            <a:r>
              <a:rPr lang="en-US" sz="2200" b="1" i="1" dirty="0">
                <a:effectLst/>
                <a:latin typeface="Franklin Gothic Medium" panose="020B0603020102020204" pitchFamily="34" charset="0"/>
                <a:ea typeface="Calibri" panose="020F0502020204030204" pitchFamily="34" charset="0"/>
                <a:cs typeface="Times New Roman" panose="02020603050405020304" pitchFamily="18" charset="0"/>
              </a:rPr>
              <a:t>ez</a:t>
            </a:r>
            <a:r>
              <a:rPr lang="en-US" sz="2200" b="1" dirty="0">
                <a:effectLst/>
                <a:latin typeface="Franklin Gothic Medium" panose="020B0603020102020204" pitchFamily="34" charset="0"/>
                <a:ea typeface="Calibri" panose="020F0502020204030204" pitchFamily="34" charset="0"/>
                <a:cs typeface="Times New Roman" panose="02020603050405020304" pitchFamily="18" charset="0"/>
              </a:rPr>
              <a:t>, 807 F.3d 982, 987 (9th Cir. 2015).</a:t>
            </a:r>
            <a:endParaRPr lang="en-US" sz="2200" b="1" kern="100" dirty="0">
              <a:effectLst/>
              <a:latin typeface="Franklin Gothic Medium" panose="020B0603020102020204" pitchFamily="34" charset="0"/>
              <a:ea typeface="Calibri" panose="020F0502020204030204" pitchFamily="34" charset="0"/>
              <a:cs typeface="Times New Roman" panose="02020603050405020304" pitchFamily="18" charset="0"/>
            </a:endParaRPr>
          </a:p>
          <a:p>
            <a:pPr marL="574675" lvl="1"/>
            <a:endParaRPr lang="en-US" sz="2200" b="1" kern="100" dirty="0">
              <a:effectLst/>
              <a:latin typeface="Franklin Gothic Medium" panose="020B0603020102020204" pitchFamily="34" charset="0"/>
              <a:ea typeface="Calibri" panose="020F0502020204030204" pitchFamily="34" charset="0"/>
              <a:cs typeface="Times New Roman" panose="02020603050405020304" pitchFamily="18" charset="0"/>
            </a:endParaRPr>
          </a:p>
        </p:txBody>
      </p:sp>
      <p:pic>
        <p:nvPicPr>
          <p:cNvPr id="2" name="Graphic 1" descr="Scales of justice with solid fill">
            <a:extLst>
              <a:ext uri="{FF2B5EF4-FFF2-40B4-BE49-F238E27FC236}">
                <a16:creationId xmlns:a16="http://schemas.microsoft.com/office/drawing/2014/main" id="{582DBE3C-F1EF-07CA-D21B-A0D799100A2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96787" y="226780"/>
            <a:ext cx="930965" cy="930965"/>
          </a:xfrm>
          <a:prstGeom prst="rect">
            <a:avLst/>
          </a:prstGeom>
        </p:spPr>
      </p:pic>
    </p:spTree>
    <p:extLst>
      <p:ext uri="{BB962C8B-B14F-4D97-AF65-F5344CB8AC3E}">
        <p14:creationId xmlns:p14="http://schemas.microsoft.com/office/powerpoint/2010/main" val="24825235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A538901E-A5C3-462D-8902-EA42493325E6}"/>
              </a:ext>
            </a:extLst>
          </p:cNvPr>
          <p:cNvSpPr/>
          <p:nvPr/>
        </p:nvSpPr>
        <p:spPr>
          <a:xfrm>
            <a:off x="104774" y="76200"/>
            <a:ext cx="11934826" cy="933450"/>
          </a:xfrm>
          <a:prstGeom prst="roundRect">
            <a:avLst>
              <a:gd name="adj" fmla="val 16667"/>
            </a:avLst>
          </a:prstGeom>
          <a:gradFill>
            <a:gsLst>
              <a:gs pos="6000">
                <a:srgbClr val="9FCCD6">
                  <a:alpha val="76000"/>
                </a:srgbClr>
              </a:gs>
              <a:gs pos="100000">
                <a:srgbClr val="479CB0">
                  <a:alpha val="11000"/>
                </a:srgbClr>
              </a:gs>
              <a:gs pos="0">
                <a:schemeClr val="bg1">
                  <a:alpha val="88000"/>
                </a:schemeClr>
              </a:gs>
              <a:gs pos="100000">
                <a:srgbClr val="187FBA"/>
              </a:gs>
              <a:gs pos="100000">
                <a:srgbClr val="1167B0"/>
              </a:gs>
              <a:gs pos="100000">
                <a:srgbClr val="2D5699"/>
              </a:gs>
            </a:gsLst>
            <a:lin ang="0" scaled="1"/>
          </a:gra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lvl="1">
              <a:lnSpc>
                <a:spcPct val="80000"/>
              </a:lnSpc>
              <a:spcBef>
                <a:spcPct val="0"/>
              </a:spcBef>
              <a:spcAft>
                <a:spcPts val="600"/>
              </a:spcAft>
            </a:pPr>
            <a:r>
              <a:rPr lang="en-US" sz="4000" b="1" dirty="0">
                <a:effectLst>
                  <a:outerShdw blurRad="50800" dist="38100" dir="2700000" algn="tl" rotWithShape="0">
                    <a:prstClr val="black">
                      <a:alpha val="40000"/>
                    </a:prstClr>
                  </a:outerShdw>
                </a:effectLst>
                <a:latin typeface="Franklin Gothic Medium" panose="020B0603020102020204" pitchFamily="34" charset="0"/>
              </a:rPr>
              <a:t>   	Damages – Compensatory</a:t>
            </a:r>
          </a:p>
        </p:txBody>
      </p:sp>
      <p:sp>
        <p:nvSpPr>
          <p:cNvPr id="4" name="Rectangle: Rounded Corners 3">
            <a:extLst>
              <a:ext uri="{FF2B5EF4-FFF2-40B4-BE49-F238E27FC236}">
                <a16:creationId xmlns:a16="http://schemas.microsoft.com/office/drawing/2014/main" id="{7E952EC0-FE21-D137-D3F5-FD36EFC3113D}"/>
              </a:ext>
            </a:extLst>
          </p:cNvPr>
          <p:cNvSpPr/>
          <p:nvPr/>
        </p:nvSpPr>
        <p:spPr>
          <a:xfrm>
            <a:off x="295044" y="1028700"/>
            <a:ext cx="10953750" cy="5019675"/>
          </a:xfrm>
          <a:prstGeom prst="roundRect">
            <a:avLst>
              <a:gd name="adj" fmla="val 16667"/>
            </a:avLst>
          </a:prstGeom>
          <a:solidFill>
            <a:schemeClr val="tx1">
              <a:alpha val="32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marL="1031875" lvl="1" indent="-457200">
              <a:buFont typeface="Arial" panose="020B0604020202020204" pitchFamily="34" charset="0"/>
              <a:buChar char="•"/>
            </a:pPr>
            <a:r>
              <a:rPr lang="en-US" sz="2600" b="1" kern="100" dirty="0">
                <a:effectLst/>
                <a:latin typeface="Franklin Gothic Medium" panose="020B0603020102020204" pitchFamily="34" charset="0"/>
                <a:ea typeface="Calibri" panose="020F0502020204030204" pitchFamily="34" charset="0"/>
                <a:cs typeface="Times New Roman" panose="02020603050405020304" pitchFamily="18" charset="0"/>
              </a:rPr>
              <a:t>“A plaintiff who establishes liability for deprivations of constitutional rights actionable under 42 U.S.C. § 1983 is entitled to recover compensatory damages for all injuries suffered as a consequence of those deprivations.”  </a:t>
            </a:r>
            <a:r>
              <a:rPr lang="en-US" sz="2600" b="1" i="1" kern="100" dirty="0" err="1">
                <a:solidFill>
                  <a:srgbClr val="FFC000"/>
                </a:solidFill>
                <a:effectLst/>
                <a:latin typeface="Franklin Gothic Medium" panose="020B0603020102020204" pitchFamily="34" charset="0"/>
                <a:ea typeface="Calibri" panose="020F0502020204030204" pitchFamily="34" charset="0"/>
                <a:cs typeface="Times New Roman" panose="02020603050405020304" pitchFamily="18" charset="0"/>
              </a:rPr>
              <a:t>Borunda</a:t>
            </a:r>
            <a:r>
              <a:rPr lang="en-US" sz="2600" b="1" i="1" kern="100" dirty="0">
                <a:solidFill>
                  <a:srgbClr val="FFC000"/>
                </a:solidFill>
                <a:effectLst/>
                <a:latin typeface="Franklin Gothic Medium" panose="020B0603020102020204" pitchFamily="34" charset="0"/>
                <a:ea typeface="Calibri" panose="020F0502020204030204" pitchFamily="34" charset="0"/>
                <a:cs typeface="Times New Roman" panose="02020603050405020304" pitchFamily="18" charset="0"/>
              </a:rPr>
              <a:t> v. Richmond</a:t>
            </a:r>
            <a:r>
              <a:rPr lang="en-US" sz="2600" b="1" kern="100" dirty="0">
                <a:effectLst/>
                <a:latin typeface="Franklin Gothic Medium" panose="020B0603020102020204" pitchFamily="34" charset="0"/>
                <a:ea typeface="Calibri" panose="020F0502020204030204" pitchFamily="34" charset="0"/>
                <a:cs typeface="Times New Roman" panose="02020603050405020304" pitchFamily="18" charset="0"/>
              </a:rPr>
              <a:t>, 885 F.2d 1384, 1389 (9th Cir. 1988).</a:t>
            </a:r>
          </a:p>
          <a:p>
            <a:pPr marL="1031875" lvl="1" indent="-457200">
              <a:buFont typeface="Arial" panose="020B0604020202020204" pitchFamily="34" charset="0"/>
              <a:buChar char="•"/>
            </a:pPr>
            <a:endParaRPr lang="en-US" sz="2600" b="1" kern="100" dirty="0">
              <a:effectLst/>
              <a:latin typeface="Franklin Gothic Medium" panose="020B0603020102020204" pitchFamily="34" charset="0"/>
              <a:ea typeface="Calibri" panose="020F0502020204030204" pitchFamily="34" charset="0"/>
              <a:cs typeface="Times New Roman" panose="02020603050405020304" pitchFamily="18" charset="0"/>
            </a:endParaRPr>
          </a:p>
          <a:p>
            <a:pPr marL="1031875" lvl="1" indent="-457200">
              <a:buFont typeface="Arial" panose="020B0604020202020204" pitchFamily="34" charset="0"/>
              <a:buChar char="•"/>
            </a:pPr>
            <a:r>
              <a:rPr lang="en-US" sz="2600" b="1" kern="100" dirty="0">
                <a:effectLst/>
                <a:latin typeface="Franklin Gothic Medium" panose="020B0603020102020204" pitchFamily="34" charset="0"/>
                <a:ea typeface="Calibri" panose="020F0502020204030204" pitchFamily="34" charset="0"/>
                <a:cs typeface="Times New Roman" panose="02020603050405020304" pitchFamily="18" charset="0"/>
              </a:rPr>
              <a:t>In § 1983 suits, “compensatory damages may include not only out-of-pocket loss and other monetary harms, but also such injuries as impairment of reputation, . . . personal humiliation, and mental anguish and suffering.”  </a:t>
            </a:r>
            <a:r>
              <a:rPr lang="en-US" sz="2600" b="1" i="1" kern="100" dirty="0">
                <a:solidFill>
                  <a:srgbClr val="FFC000"/>
                </a:solidFill>
                <a:effectLst/>
                <a:latin typeface="Franklin Gothic Medium" panose="020B0603020102020204" pitchFamily="34" charset="0"/>
                <a:ea typeface="Calibri" panose="020F0502020204030204" pitchFamily="34" charset="0"/>
                <a:cs typeface="Times New Roman" panose="02020603050405020304" pitchFamily="18" charset="0"/>
              </a:rPr>
              <a:t>Memphis </a:t>
            </a:r>
            <a:r>
              <a:rPr lang="en-US" sz="2600" b="1" i="1" kern="100" dirty="0" err="1">
                <a:solidFill>
                  <a:srgbClr val="FFC000"/>
                </a:solidFill>
                <a:effectLst/>
                <a:latin typeface="Franklin Gothic Medium" panose="020B0603020102020204" pitchFamily="34" charset="0"/>
                <a:ea typeface="Calibri" panose="020F0502020204030204" pitchFamily="34" charset="0"/>
                <a:cs typeface="Times New Roman" panose="02020603050405020304" pitchFamily="18" charset="0"/>
              </a:rPr>
              <a:t>Cmty</a:t>
            </a:r>
            <a:r>
              <a:rPr lang="en-US" sz="2600" b="1" i="1" kern="100" dirty="0">
                <a:solidFill>
                  <a:srgbClr val="FFC000"/>
                </a:solidFill>
                <a:effectLst/>
                <a:latin typeface="Franklin Gothic Medium" panose="020B0603020102020204" pitchFamily="34" charset="0"/>
                <a:ea typeface="Calibri" panose="020F0502020204030204" pitchFamily="34" charset="0"/>
                <a:cs typeface="Times New Roman" panose="02020603050405020304" pitchFamily="18" charset="0"/>
              </a:rPr>
              <a:t>. Sch. Dist. v. </a:t>
            </a:r>
            <a:r>
              <a:rPr lang="en-US" sz="2600" b="1" i="1" kern="100" dirty="0" err="1">
                <a:solidFill>
                  <a:srgbClr val="FFC000"/>
                </a:solidFill>
                <a:effectLst/>
                <a:latin typeface="Franklin Gothic Medium" panose="020B0603020102020204" pitchFamily="34" charset="0"/>
                <a:ea typeface="Calibri" panose="020F0502020204030204" pitchFamily="34" charset="0"/>
                <a:cs typeface="Times New Roman" panose="02020603050405020304" pitchFamily="18" charset="0"/>
              </a:rPr>
              <a:t>Stachura</a:t>
            </a:r>
            <a:r>
              <a:rPr lang="en-US" sz="2600" b="1" kern="100" dirty="0">
                <a:effectLst/>
                <a:latin typeface="Franklin Gothic Medium" panose="020B0603020102020204" pitchFamily="34" charset="0"/>
                <a:ea typeface="Calibri" panose="020F0502020204030204" pitchFamily="34" charset="0"/>
                <a:cs typeface="Times New Roman" panose="02020603050405020304" pitchFamily="18" charset="0"/>
              </a:rPr>
              <a:t>, 477 U.S. 299, 307 (1986) (internal quotation omitted).   </a:t>
            </a:r>
            <a:endParaRPr lang="en-US" sz="2600" b="1"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 name="Graphic 1" descr="Money outline">
            <a:extLst>
              <a:ext uri="{FF2B5EF4-FFF2-40B4-BE49-F238E27FC236}">
                <a16:creationId xmlns:a16="http://schemas.microsoft.com/office/drawing/2014/main" id="{29AB043E-6576-3A41-C989-3A477ABE858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68637" y="76200"/>
            <a:ext cx="777498" cy="777498"/>
          </a:xfrm>
          <a:prstGeom prst="rect">
            <a:avLst/>
          </a:prstGeom>
        </p:spPr>
      </p:pic>
    </p:spTree>
    <p:extLst>
      <p:ext uri="{BB962C8B-B14F-4D97-AF65-F5344CB8AC3E}">
        <p14:creationId xmlns:p14="http://schemas.microsoft.com/office/powerpoint/2010/main" val="19116630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A538901E-A5C3-462D-8902-EA42493325E6}"/>
              </a:ext>
            </a:extLst>
          </p:cNvPr>
          <p:cNvSpPr/>
          <p:nvPr/>
        </p:nvSpPr>
        <p:spPr>
          <a:xfrm>
            <a:off x="104774" y="76200"/>
            <a:ext cx="11934826" cy="933450"/>
          </a:xfrm>
          <a:prstGeom prst="roundRect">
            <a:avLst>
              <a:gd name="adj" fmla="val 16667"/>
            </a:avLst>
          </a:prstGeom>
          <a:gradFill>
            <a:gsLst>
              <a:gs pos="6000">
                <a:srgbClr val="9FCCD6">
                  <a:alpha val="76000"/>
                </a:srgbClr>
              </a:gs>
              <a:gs pos="100000">
                <a:srgbClr val="479CB0">
                  <a:alpha val="11000"/>
                </a:srgbClr>
              </a:gs>
              <a:gs pos="0">
                <a:schemeClr val="bg1">
                  <a:alpha val="88000"/>
                </a:schemeClr>
              </a:gs>
              <a:gs pos="100000">
                <a:srgbClr val="187FBA"/>
              </a:gs>
              <a:gs pos="100000">
                <a:srgbClr val="1167B0"/>
              </a:gs>
              <a:gs pos="100000">
                <a:srgbClr val="2D5699"/>
              </a:gs>
            </a:gsLst>
            <a:lin ang="0" scaled="1"/>
          </a:gra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lvl="1">
              <a:lnSpc>
                <a:spcPct val="80000"/>
              </a:lnSpc>
              <a:spcBef>
                <a:spcPct val="0"/>
              </a:spcBef>
              <a:spcAft>
                <a:spcPts val="600"/>
              </a:spcAft>
            </a:pPr>
            <a:r>
              <a:rPr lang="en-US" sz="4000" b="1" dirty="0">
                <a:effectLst>
                  <a:outerShdw blurRad="50800" dist="38100" dir="2700000" algn="tl" rotWithShape="0">
                    <a:prstClr val="black">
                      <a:alpha val="40000"/>
                    </a:prstClr>
                  </a:outerShdw>
                </a:effectLst>
                <a:latin typeface="Franklin Gothic Medium" panose="020B0603020102020204" pitchFamily="34" charset="0"/>
              </a:rPr>
              <a:t>   	Damages – Punitive</a:t>
            </a:r>
          </a:p>
        </p:txBody>
      </p:sp>
      <p:sp>
        <p:nvSpPr>
          <p:cNvPr id="4" name="Rectangle: Rounded Corners 3">
            <a:extLst>
              <a:ext uri="{FF2B5EF4-FFF2-40B4-BE49-F238E27FC236}">
                <a16:creationId xmlns:a16="http://schemas.microsoft.com/office/drawing/2014/main" id="{7E952EC0-FE21-D137-D3F5-FD36EFC3113D}"/>
              </a:ext>
            </a:extLst>
          </p:cNvPr>
          <p:cNvSpPr/>
          <p:nvPr/>
        </p:nvSpPr>
        <p:spPr>
          <a:xfrm>
            <a:off x="295044" y="1028700"/>
            <a:ext cx="10953750" cy="5019675"/>
          </a:xfrm>
          <a:prstGeom prst="roundRect">
            <a:avLst>
              <a:gd name="adj" fmla="val 16667"/>
            </a:avLst>
          </a:prstGeom>
          <a:solidFill>
            <a:schemeClr val="tx1">
              <a:alpha val="32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marL="574675" lvl="1"/>
            <a:r>
              <a:rPr lang="en-US" sz="2600" b="1" kern="100" dirty="0">
                <a:effectLst/>
                <a:latin typeface="Franklin Gothic Medium" panose="020B0603020102020204" pitchFamily="34" charset="0"/>
                <a:ea typeface="Calibri" panose="020F0502020204030204" pitchFamily="34" charset="0"/>
                <a:cs typeface="Times New Roman" panose="02020603050405020304" pitchFamily="18" charset="0"/>
              </a:rPr>
              <a:t>“Punitive damages are available under § 1983.  </a:t>
            </a:r>
            <a:r>
              <a:rPr lang="en-US" sz="2600" b="1" i="1" kern="100" dirty="0">
                <a:effectLst/>
                <a:latin typeface="Franklin Gothic Medium" panose="020B0603020102020204" pitchFamily="34" charset="0"/>
                <a:ea typeface="Calibri" panose="020F0502020204030204" pitchFamily="34" charset="0"/>
                <a:cs typeface="Times New Roman" panose="02020603050405020304" pitchFamily="18" charset="0"/>
              </a:rPr>
              <a:t>See </a:t>
            </a:r>
            <a:r>
              <a:rPr lang="en-US" sz="2600" b="1" i="1" kern="100" dirty="0">
                <a:solidFill>
                  <a:srgbClr val="FFC000"/>
                </a:solidFill>
                <a:effectLst/>
                <a:latin typeface="Franklin Gothic Medium" panose="020B0603020102020204" pitchFamily="34" charset="0"/>
                <a:ea typeface="Calibri" panose="020F0502020204030204" pitchFamily="34" charset="0"/>
                <a:cs typeface="Times New Roman" panose="02020603050405020304" pitchFamily="18" charset="0"/>
              </a:rPr>
              <a:t>Pc. Mut. Life Ins. Co. v. </a:t>
            </a:r>
            <a:r>
              <a:rPr lang="en-US" sz="2600" b="1" i="1" kern="100" dirty="0" err="1">
                <a:solidFill>
                  <a:srgbClr val="FFC000"/>
                </a:solidFill>
                <a:effectLst/>
                <a:latin typeface="Franklin Gothic Medium" panose="020B0603020102020204" pitchFamily="34" charset="0"/>
                <a:ea typeface="Calibri" panose="020F0502020204030204" pitchFamily="34" charset="0"/>
                <a:cs typeface="Times New Roman" panose="02020603050405020304" pitchFamily="18" charset="0"/>
              </a:rPr>
              <a:t>Haslip</a:t>
            </a:r>
            <a:r>
              <a:rPr lang="en-US" sz="2600" b="1" kern="100" dirty="0">
                <a:effectLst/>
                <a:latin typeface="Franklin Gothic Medium" panose="020B0603020102020204" pitchFamily="34" charset="0"/>
                <a:ea typeface="Calibri" panose="020F0502020204030204" pitchFamily="34" charset="0"/>
                <a:cs typeface="Times New Roman" panose="02020603050405020304" pitchFamily="18" charset="0"/>
              </a:rPr>
              <a:t>, 499 U.S. 1, 17 (1991).</a:t>
            </a:r>
            <a:endParaRPr lang="en-US" sz="2600" b="1"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 name="Graphic 1" descr="Money outline">
            <a:extLst>
              <a:ext uri="{FF2B5EF4-FFF2-40B4-BE49-F238E27FC236}">
                <a16:creationId xmlns:a16="http://schemas.microsoft.com/office/drawing/2014/main" id="{4A03E033-B79F-9B6C-13AB-29D498CA6FE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68637" y="76200"/>
            <a:ext cx="777498" cy="777498"/>
          </a:xfrm>
          <a:prstGeom prst="rect">
            <a:avLst/>
          </a:prstGeom>
        </p:spPr>
      </p:pic>
    </p:spTree>
    <p:extLst>
      <p:ext uri="{BB962C8B-B14F-4D97-AF65-F5344CB8AC3E}">
        <p14:creationId xmlns:p14="http://schemas.microsoft.com/office/powerpoint/2010/main" val="6327021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A538901E-A5C3-462D-8902-EA42493325E6}"/>
              </a:ext>
            </a:extLst>
          </p:cNvPr>
          <p:cNvSpPr/>
          <p:nvPr/>
        </p:nvSpPr>
        <p:spPr>
          <a:xfrm>
            <a:off x="104774" y="76200"/>
            <a:ext cx="11934826" cy="933450"/>
          </a:xfrm>
          <a:prstGeom prst="roundRect">
            <a:avLst>
              <a:gd name="adj" fmla="val 16667"/>
            </a:avLst>
          </a:prstGeom>
          <a:gradFill>
            <a:gsLst>
              <a:gs pos="6000">
                <a:srgbClr val="9FCCD6">
                  <a:alpha val="76000"/>
                </a:srgbClr>
              </a:gs>
              <a:gs pos="100000">
                <a:srgbClr val="479CB0">
                  <a:alpha val="11000"/>
                </a:srgbClr>
              </a:gs>
              <a:gs pos="0">
                <a:schemeClr val="bg1">
                  <a:alpha val="88000"/>
                </a:schemeClr>
              </a:gs>
              <a:gs pos="100000">
                <a:srgbClr val="187FBA"/>
              </a:gs>
              <a:gs pos="100000">
                <a:srgbClr val="1167B0"/>
              </a:gs>
              <a:gs pos="100000">
                <a:srgbClr val="2D5699"/>
              </a:gs>
            </a:gsLst>
            <a:lin ang="0" scaled="1"/>
          </a:gra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lvl="1">
              <a:lnSpc>
                <a:spcPct val="80000"/>
              </a:lnSpc>
              <a:spcBef>
                <a:spcPct val="0"/>
              </a:spcBef>
              <a:spcAft>
                <a:spcPts val="600"/>
              </a:spcAft>
            </a:pPr>
            <a:r>
              <a:rPr lang="en-US" sz="4000" b="1" dirty="0">
                <a:effectLst>
                  <a:outerShdw blurRad="50800" dist="38100" dir="2700000" algn="tl" rotWithShape="0">
                    <a:prstClr val="black">
                      <a:alpha val="40000"/>
                    </a:prstClr>
                  </a:outerShdw>
                </a:effectLst>
                <a:latin typeface="Franklin Gothic Medium" panose="020B0603020102020204" pitchFamily="34" charset="0"/>
              </a:rPr>
              <a:t>   	Injunctions</a:t>
            </a:r>
          </a:p>
        </p:txBody>
      </p:sp>
      <p:pic>
        <p:nvPicPr>
          <p:cNvPr id="3" name="Graphic 2" descr="Gavel with solid fill">
            <a:extLst>
              <a:ext uri="{FF2B5EF4-FFF2-40B4-BE49-F238E27FC236}">
                <a16:creationId xmlns:a16="http://schemas.microsoft.com/office/drawing/2014/main" id="{D00FD2CA-AB3D-10B5-893F-7988C0E2FCE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52400" y="95250"/>
            <a:ext cx="914400" cy="914400"/>
          </a:xfrm>
          <a:prstGeom prst="rect">
            <a:avLst/>
          </a:prstGeom>
        </p:spPr>
      </p:pic>
      <p:sp>
        <p:nvSpPr>
          <p:cNvPr id="4" name="Rectangle: Rounded Corners 3">
            <a:extLst>
              <a:ext uri="{FF2B5EF4-FFF2-40B4-BE49-F238E27FC236}">
                <a16:creationId xmlns:a16="http://schemas.microsoft.com/office/drawing/2014/main" id="{7E952EC0-FE21-D137-D3F5-FD36EFC3113D}"/>
              </a:ext>
            </a:extLst>
          </p:cNvPr>
          <p:cNvSpPr/>
          <p:nvPr/>
        </p:nvSpPr>
        <p:spPr>
          <a:xfrm>
            <a:off x="523990" y="1028700"/>
            <a:ext cx="11096394" cy="5019675"/>
          </a:xfrm>
          <a:prstGeom prst="roundRect">
            <a:avLst>
              <a:gd name="adj" fmla="val 16667"/>
            </a:avLst>
          </a:prstGeom>
          <a:solidFill>
            <a:schemeClr val="tx1">
              <a:alpha val="32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marL="917575" lvl="1" indent="-342900">
              <a:buFont typeface="Arial" panose="020B0604020202020204" pitchFamily="34" charset="0"/>
              <a:buChar char="•"/>
            </a:pPr>
            <a:r>
              <a:rPr lang="en-US" sz="2300" b="1" dirty="0">
                <a:effectLst/>
                <a:latin typeface="Franklin Gothic Medium" panose="020B0603020102020204" pitchFamily="34" charset="0"/>
                <a:ea typeface="Calibri" panose="020F0502020204030204" pitchFamily="34" charset="0"/>
                <a:cs typeface="Times New Roman" panose="02020603050405020304" pitchFamily="18" charset="0"/>
              </a:rPr>
              <a:t>“The court shall not grant or approve any prospective relief unless the court finds that such relief is narrowly drawn, extends no further than necessary to correct the violation of the federal right, and is the least intrusive means necessary to correct the violation of the Federal right.  The court shall give substantial weight to any adverse impact on public safety or the operation of a criminal justice system caused by the relief.”  </a:t>
            </a:r>
            <a:r>
              <a:rPr lang="en-US" sz="2300" b="1" dirty="0">
                <a:solidFill>
                  <a:srgbClr val="FFC000"/>
                </a:solidFill>
                <a:effectLst/>
                <a:latin typeface="Franklin Gothic Medium" panose="020B0603020102020204" pitchFamily="34" charset="0"/>
                <a:ea typeface="Calibri" panose="020F0502020204030204" pitchFamily="34" charset="0"/>
                <a:cs typeface="Times New Roman" panose="02020603050405020304" pitchFamily="18" charset="0"/>
              </a:rPr>
              <a:t>18 U.S.C. § 3626(a)(1)(A)</a:t>
            </a:r>
            <a:r>
              <a:rPr lang="en-US" sz="2300" b="1" dirty="0">
                <a:effectLst/>
                <a:latin typeface="Franklin Gothic Medium" panose="020B0603020102020204" pitchFamily="34" charset="0"/>
                <a:ea typeface="Calibri" panose="020F0502020204030204" pitchFamily="34" charset="0"/>
                <a:cs typeface="Times New Roman" panose="02020603050405020304" pitchFamily="18" charset="0"/>
              </a:rPr>
              <a:t> (1997); </a:t>
            </a:r>
            <a:r>
              <a:rPr lang="en-US" sz="2300" b="1" i="1" dirty="0">
                <a:effectLst/>
                <a:latin typeface="Franklin Gothic Medium" panose="020B0603020102020204" pitchFamily="34" charset="0"/>
                <a:ea typeface="Calibri" panose="020F0502020204030204" pitchFamily="34" charset="0"/>
                <a:cs typeface="Times New Roman" panose="02020603050405020304" pitchFamily="18" charset="0"/>
              </a:rPr>
              <a:t>see </a:t>
            </a:r>
            <a:r>
              <a:rPr lang="en-US" sz="2300" b="1" i="1" dirty="0">
                <a:solidFill>
                  <a:srgbClr val="FFC000"/>
                </a:solidFill>
                <a:effectLst/>
                <a:latin typeface="Franklin Gothic Medium" panose="020B0603020102020204" pitchFamily="34" charset="0"/>
                <a:ea typeface="Calibri" panose="020F0502020204030204" pitchFamily="34" charset="0"/>
                <a:cs typeface="Times New Roman" panose="02020603050405020304" pitchFamily="18" charset="0"/>
              </a:rPr>
              <a:t>Gilmore v. People of the State of Cal</a:t>
            </a:r>
            <a:r>
              <a:rPr lang="en-US" sz="2300" b="1" i="1" dirty="0">
                <a:effectLst/>
                <a:latin typeface="Franklin Gothic Medium" panose="020B0603020102020204" pitchFamily="34" charset="0"/>
                <a:ea typeface="Calibri" panose="020F0502020204030204" pitchFamily="34" charset="0"/>
                <a:cs typeface="Times New Roman" panose="02020603050405020304" pitchFamily="18" charset="0"/>
              </a:rPr>
              <a:t>.</a:t>
            </a:r>
            <a:r>
              <a:rPr lang="en-US" sz="2300" b="1" dirty="0">
                <a:effectLst/>
                <a:latin typeface="Franklin Gothic Medium" panose="020B0603020102020204" pitchFamily="34" charset="0"/>
                <a:ea typeface="Calibri" panose="020F0502020204030204" pitchFamily="34" charset="0"/>
                <a:cs typeface="Times New Roman" panose="02020603050405020304" pitchFamily="18" charset="0"/>
              </a:rPr>
              <a:t>, 220 F.3d 987, 998 (9th Cir. 2000).</a:t>
            </a:r>
          </a:p>
          <a:p>
            <a:pPr marL="917575" lvl="1" indent="-342900">
              <a:buFont typeface="Arial" panose="020B0604020202020204" pitchFamily="34" charset="0"/>
              <a:buChar char="•"/>
            </a:pPr>
            <a:endParaRPr lang="en-US" sz="2300" b="1" dirty="0">
              <a:effectLst/>
              <a:latin typeface="Franklin Gothic Medium" panose="020B0603020102020204" pitchFamily="34" charset="0"/>
              <a:ea typeface="Calibri" panose="020F0502020204030204" pitchFamily="34" charset="0"/>
              <a:cs typeface="Times New Roman" panose="02020603050405020304" pitchFamily="18" charset="0"/>
            </a:endParaRPr>
          </a:p>
          <a:p>
            <a:pPr marL="917575" lvl="1" indent="-342900">
              <a:buFont typeface="Arial" panose="020B0604020202020204" pitchFamily="34" charset="0"/>
              <a:buChar char="•"/>
            </a:pPr>
            <a:r>
              <a:rPr lang="en-US" sz="2300" b="1" kern="100" dirty="0">
                <a:effectLst/>
                <a:latin typeface="Franklin Gothic Medium" panose="020B0603020102020204" pitchFamily="34" charset="0"/>
                <a:ea typeface="Calibri" panose="020F0502020204030204" pitchFamily="34" charset="0"/>
                <a:cs typeface="Times New Roman" panose="02020603050405020304" pitchFamily="18" charset="0"/>
              </a:rPr>
              <a:t>Preliminary injunctive relief shall automatically expire on the date that is 90 days after its entry, unless the court makes the findings required under subsection (a)(1) for the entry of prospective relief and makes the order final before the expiration of the 90-day period.”  </a:t>
            </a:r>
            <a:r>
              <a:rPr lang="en-US" sz="2300" b="1" kern="100" dirty="0">
                <a:solidFill>
                  <a:srgbClr val="FFC000"/>
                </a:solidFill>
                <a:effectLst/>
                <a:latin typeface="Franklin Gothic Medium" panose="020B0603020102020204" pitchFamily="34" charset="0"/>
                <a:ea typeface="Calibri" panose="020F0502020204030204" pitchFamily="34" charset="0"/>
                <a:cs typeface="Times New Roman" panose="02020603050405020304" pitchFamily="18" charset="0"/>
              </a:rPr>
              <a:t>18 U.S.C. § 3626(a)(2)</a:t>
            </a:r>
            <a:r>
              <a:rPr lang="en-US" sz="2300" b="1" kern="100" dirty="0">
                <a:effectLst/>
                <a:latin typeface="Franklin Gothic Medium" panose="020B0603020102020204" pitchFamily="34" charset="0"/>
                <a:ea typeface="Calibri" panose="020F0502020204030204" pitchFamily="34" charset="0"/>
                <a:cs typeface="Times New Roman" panose="02020603050405020304" pitchFamily="18" charset="0"/>
              </a:rPr>
              <a:t>.</a:t>
            </a:r>
            <a:endParaRPr lang="en-US" sz="2300" b="1"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915053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A538901E-A5C3-462D-8902-EA42493325E6}"/>
              </a:ext>
            </a:extLst>
          </p:cNvPr>
          <p:cNvSpPr/>
          <p:nvPr/>
        </p:nvSpPr>
        <p:spPr>
          <a:xfrm>
            <a:off x="104774" y="76200"/>
            <a:ext cx="11934826" cy="933450"/>
          </a:xfrm>
          <a:prstGeom prst="roundRect">
            <a:avLst>
              <a:gd name="adj" fmla="val 16667"/>
            </a:avLst>
          </a:prstGeom>
          <a:gradFill>
            <a:gsLst>
              <a:gs pos="6000">
                <a:srgbClr val="9FCCD6">
                  <a:alpha val="76000"/>
                </a:srgbClr>
              </a:gs>
              <a:gs pos="100000">
                <a:srgbClr val="479CB0">
                  <a:alpha val="11000"/>
                </a:srgbClr>
              </a:gs>
              <a:gs pos="0">
                <a:schemeClr val="bg1">
                  <a:alpha val="88000"/>
                </a:schemeClr>
              </a:gs>
              <a:gs pos="100000">
                <a:srgbClr val="187FBA"/>
              </a:gs>
              <a:gs pos="100000">
                <a:srgbClr val="1167B0"/>
              </a:gs>
              <a:gs pos="100000">
                <a:srgbClr val="2D5699"/>
              </a:gs>
            </a:gsLst>
            <a:lin ang="0" scaled="1"/>
          </a:gra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lvl="1">
              <a:lnSpc>
                <a:spcPct val="80000"/>
              </a:lnSpc>
              <a:spcBef>
                <a:spcPct val="0"/>
              </a:spcBef>
              <a:spcAft>
                <a:spcPts val="600"/>
              </a:spcAft>
            </a:pPr>
            <a:r>
              <a:rPr lang="en-US" sz="4000" b="1" dirty="0">
                <a:effectLst>
                  <a:outerShdw blurRad="50800" dist="38100" dir="2700000" algn="tl" rotWithShape="0">
                    <a:prstClr val="black">
                      <a:alpha val="40000"/>
                    </a:prstClr>
                  </a:outerShdw>
                </a:effectLst>
                <a:latin typeface="Franklin Gothic Medium" panose="020B0603020102020204" pitchFamily="34" charset="0"/>
              </a:rPr>
              <a:t>   	Attorneys’ Fees</a:t>
            </a:r>
          </a:p>
        </p:txBody>
      </p:sp>
      <p:sp>
        <p:nvSpPr>
          <p:cNvPr id="4" name="Rectangle: Rounded Corners 3">
            <a:extLst>
              <a:ext uri="{FF2B5EF4-FFF2-40B4-BE49-F238E27FC236}">
                <a16:creationId xmlns:a16="http://schemas.microsoft.com/office/drawing/2014/main" id="{7E952EC0-FE21-D137-D3F5-FD36EFC3113D}"/>
              </a:ext>
            </a:extLst>
          </p:cNvPr>
          <p:cNvSpPr/>
          <p:nvPr/>
        </p:nvSpPr>
        <p:spPr>
          <a:xfrm>
            <a:off x="295044" y="1028700"/>
            <a:ext cx="10953750" cy="5019675"/>
          </a:xfrm>
          <a:prstGeom prst="roundRect">
            <a:avLst>
              <a:gd name="adj" fmla="val 16667"/>
            </a:avLst>
          </a:prstGeom>
          <a:solidFill>
            <a:schemeClr val="tx1">
              <a:alpha val="32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marL="457200" marR="0" indent="-457200" algn="just">
              <a:lnSpc>
                <a:spcPts val="2300"/>
              </a:lnSpc>
              <a:spcBef>
                <a:spcPts val="0"/>
              </a:spcBef>
              <a:spcAft>
                <a:spcPts val="0"/>
              </a:spcAft>
              <a:buFont typeface="Arial" panose="020B0604020202020204" pitchFamily="34" charset="0"/>
              <a:buChar char="•"/>
            </a:pPr>
            <a:r>
              <a:rPr lang="en-US" sz="2600" b="1" kern="100" dirty="0">
                <a:effectLst/>
                <a:latin typeface="Franklin Gothic Medium" panose="020B0603020102020204" pitchFamily="34" charset="0"/>
                <a:ea typeface="Calibri" panose="020F0502020204030204" pitchFamily="34" charset="0"/>
                <a:cs typeface="Times New Roman" panose="02020603050405020304" pitchFamily="18" charset="0"/>
              </a:rPr>
              <a:t>“Section 1988 authorizes the Court to award attorneys’ fees to the prevailing party in a § 1983 civil rights action.”  </a:t>
            </a:r>
            <a:r>
              <a:rPr lang="en-US" sz="2600" b="1" kern="100" dirty="0">
                <a:solidFill>
                  <a:srgbClr val="FFC000"/>
                </a:solidFill>
                <a:effectLst/>
                <a:latin typeface="Franklin Gothic Medium" panose="020B0603020102020204" pitchFamily="34" charset="0"/>
                <a:ea typeface="Calibri" panose="020F0502020204030204" pitchFamily="34" charset="0"/>
                <a:cs typeface="Times New Roman" panose="02020603050405020304" pitchFamily="18" charset="0"/>
              </a:rPr>
              <a:t>42 U.S.C. § 1988(b)</a:t>
            </a:r>
            <a:r>
              <a:rPr lang="en-US" sz="2600" b="1" kern="100" dirty="0">
                <a:effectLst/>
                <a:latin typeface="Franklin Gothic Medium" panose="020B0603020102020204" pitchFamily="34" charset="0"/>
                <a:ea typeface="Calibri" panose="020F0502020204030204" pitchFamily="34" charset="0"/>
                <a:cs typeface="Times New Roman" panose="02020603050405020304" pitchFamily="18" charset="0"/>
              </a:rPr>
              <a:t>.  </a:t>
            </a:r>
            <a:endParaRPr lang="en-US" sz="2600" b="1"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R="0" algn="just">
              <a:lnSpc>
                <a:spcPts val="2300"/>
              </a:lnSpc>
              <a:spcBef>
                <a:spcPts val="0"/>
              </a:spcBef>
              <a:spcAft>
                <a:spcPts val="0"/>
              </a:spcAft>
            </a:pPr>
            <a:endParaRPr lang="en-US" sz="2600" b="1"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indent="-457200" algn="just">
              <a:lnSpc>
                <a:spcPts val="2300"/>
              </a:lnSpc>
              <a:spcBef>
                <a:spcPts val="0"/>
              </a:spcBef>
              <a:spcAft>
                <a:spcPts val="0"/>
              </a:spcAft>
              <a:buFont typeface="Arial" panose="020B0604020202020204" pitchFamily="34" charset="0"/>
              <a:buChar char="•"/>
            </a:pPr>
            <a:r>
              <a:rPr lang="en-US" sz="2600" b="1" kern="100" dirty="0">
                <a:effectLst/>
                <a:latin typeface="Franklin Gothic Medium" panose="020B0603020102020204" pitchFamily="34" charset="0"/>
                <a:ea typeface="Calibri" panose="020F0502020204030204" pitchFamily="34" charset="0"/>
                <a:cs typeface="Times New Roman" panose="02020603050405020304" pitchFamily="18" charset="0"/>
              </a:rPr>
              <a:t>The PLRA provides for attorneys’ fees as long as they are “directly and reasonably incurred in proving an actual violation of the plaintiff’s rights protected by a statute to which a fee may be awarded” under § 1988 and “proportionately related to the court ordered relief” or “directly and reasonably incurred in enforcing the relief ordered for the violation.”  </a:t>
            </a:r>
            <a:r>
              <a:rPr lang="en-US" sz="2600" b="1" kern="100" dirty="0">
                <a:solidFill>
                  <a:srgbClr val="FFC000"/>
                </a:solidFill>
                <a:effectLst/>
                <a:latin typeface="Franklin Gothic Medium" panose="020B0603020102020204" pitchFamily="34" charset="0"/>
                <a:ea typeface="Calibri" panose="020F0502020204030204" pitchFamily="34" charset="0"/>
                <a:cs typeface="Times New Roman" panose="02020603050405020304" pitchFamily="18" charset="0"/>
              </a:rPr>
              <a:t>42 U.S.C. § 1997e(d)(1)</a:t>
            </a:r>
            <a:r>
              <a:rPr lang="en-US" sz="2600" b="1" kern="100" dirty="0">
                <a:effectLst/>
                <a:latin typeface="Franklin Gothic Medium" panose="020B0603020102020204" pitchFamily="34" charset="0"/>
                <a:ea typeface="Calibri" panose="020F0502020204030204" pitchFamily="34" charset="0"/>
                <a:cs typeface="Times New Roman" panose="02020603050405020304" pitchFamily="18" charset="0"/>
              </a:rPr>
              <a:t>.  </a:t>
            </a:r>
            <a:endParaRPr lang="en-US" sz="2600" b="1"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 name="Graphic 1" descr="Money outline">
            <a:extLst>
              <a:ext uri="{FF2B5EF4-FFF2-40B4-BE49-F238E27FC236}">
                <a16:creationId xmlns:a16="http://schemas.microsoft.com/office/drawing/2014/main" id="{2773BEF6-654C-4C2F-9584-74A26D87296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68637" y="76200"/>
            <a:ext cx="777498" cy="777498"/>
          </a:xfrm>
          <a:prstGeom prst="rect">
            <a:avLst/>
          </a:prstGeom>
        </p:spPr>
      </p:pic>
    </p:spTree>
    <p:extLst>
      <p:ext uri="{BB962C8B-B14F-4D97-AF65-F5344CB8AC3E}">
        <p14:creationId xmlns:p14="http://schemas.microsoft.com/office/powerpoint/2010/main" val="10455157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40000"/>
            <a:lum/>
          </a:blip>
          <a:srcRect/>
          <a:stretch>
            <a:fillRect l="-17000" r="-17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A538901E-A5C3-462D-8902-EA42493325E6}"/>
              </a:ext>
            </a:extLst>
          </p:cNvPr>
          <p:cNvSpPr/>
          <p:nvPr/>
        </p:nvSpPr>
        <p:spPr>
          <a:xfrm>
            <a:off x="104774" y="76200"/>
            <a:ext cx="11934826" cy="933450"/>
          </a:xfrm>
          <a:prstGeom prst="roundRect">
            <a:avLst>
              <a:gd name="adj" fmla="val 16667"/>
            </a:avLst>
          </a:prstGeom>
          <a:gradFill>
            <a:gsLst>
              <a:gs pos="6000">
                <a:srgbClr val="9FCCD6">
                  <a:alpha val="76000"/>
                </a:srgbClr>
              </a:gs>
              <a:gs pos="100000">
                <a:srgbClr val="479CB0">
                  <a:alpha val="11000"/>
                </a:srgbClr>
              </a:gs>
              <a:gs pos="0">
                <a:schemeClr val="bg1">
                  <a:alpha val="88000"/>
                </a:schemeClr>
              </a:gs>
              <a:gs pos="100000">
                <a:srgbClr val="187FBA"/>
              </a:gs>
              <a:gs pos="100000">
                <a:srgbClr val="1167B0"/>
              </a:gs>
              <a:gs pos="100000">
                <a:srgbClr val="2D5699"/>
              </a:gs>
            </a:gsLst>
            <a:lin ang="0" scaled="1"/>
          </a:gra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lvl="1">
              <a:lnSpc>
                <a:spcPct val="80000"/>
              </a:lnSpc>
              <a:spcBef>
                <a:spcPct val="0"/>
              </a:spcBef>
              <a:spcAft>
                <a:spcPts val="600"/>
              </a:spcAft>
            </a:pPr>
            <a:r>
              <a:rPr lang="en-US" sz="4000" b="1" dirty="0">
                <a:effectLst>
                  <a:outerShdw blurRad="50800" dist="38100" dir="2700000" algn="tl" rotWithShape="0">
                    <a:prstClr val="black">
                      <a:alpha val="40000"/>
                    </a:prstClr>
                  </a:outerShdw>
                </a:effectLst>
                <a:latin typeface="Franklin Gothic Medium" panose="020B0603020102020204" pitchFamily="34" charset="0"/>
              </a:rPr>
              <a:t>   	 § 1983 Generally</a:t>
            </a:r>
          </a:p>
        </p:txBody>
      </p:sp>
      <p:pic>
        <p:nvPicPr>
          <p:cNvPr id="3" name="Graphic 2" descr="Gavel with solid fill">
            <a:extLst>
              <a:ext uri="{FF2B5EF4-FFF2-40B4-BE49-F238E27FC236}">
                <a16:creationId xmlns:a16="http://schemas.microsoft.com/office/drawing/2014/main" id="{D00FD2CA-AB3D-10B5-893F-7988C0E2FCE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2400" y="95250"/>
            <a:ext cx="914400" cy="914400"/>
          </a:xfrm>
          <a:prstGeom prst="rect">
            <a:avLst/>
          </a:prstGeom>
        </p:spPr>
      </p:pic>
      <p:sp>
        <p:nvSpPr>
          <p:cNvPr id="4" name="Rectangle: Rounded Corners 3">
            <a:extLst>
              <a:ext uri="{FF2B5EF4-FFF2-40B4-BE49-F238E27FC236}">
                <a16:creationId xmlns:a16="http://schemas.microsoft.com/office/drawing/2014/main" id="{7E952EC0-FE21-D137-D3F5-FD36EFC3113D}"/>
              </a:ext>
            </a:extLst>
          </p:cNvPr>
          <p:cNvSpPr/>
          <p:nvPr/>
        </p:nvSpPr>
        <p:spPr>
          <a:xfrm>
            <a:off x="295043" y="1028700"/>
            <a:ext cx="11129701" cy="5829300"/>
          </a:xfrm>
          <a:prstGeom prst="roundRect">
            <a:avLst>
              <a:gd name="adj" fmla="val 16667"/>
            </a:avLst>
          </a:prstGeom>
          <a:solidFill>
            <a:schemeClr val="tx1">
              <a:alpha val="32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marL="1147763" lvl="1" indent="-573088">
              <a:buFont typeface="Courier New" panose="02070309020205020404" pitchFamily="49" charset="0"/>
              <a:buChar char="o"/>
            </a:pPr>
            <a:endParaRPr lang="en-US" altLang="en-US" sz="2600" b="1" dirty="0">
              <a:effectLst>
                <a:outerShdw blurRad="50800" dist="38100" dir="2700000" algn="tl" rotWithShape="0">
                  <a:prstClr val="black">
                    <a:alpha val="40000"/>
                  </a:prstClr>
                </a:outerShdw>
              </a:effectLst>
              <a:latin typeface="Franklin Gothic Medium" panose="020B0603020102020204" pitchFamily="34" charset="0"/>
            </a:endParaRPr>
          </a:p>
        </p:txBody>
      </p:sp>
      <p:sp>
        <p:nvSpPr>
          <p:cNvPr id="7" name="TextBox 6">
            <a:extLst>
              <a:ext uri="{FF2B5EF4-FFF2-40B4-BE49-F238E27FC236}">
                <a16:creationId xmlns:a16="http://schemas.microsoft.com/office/drawing/2014/main" id="{57DAE4E1-6BBE-A286-E16A-2DDD5643DDD3}"/>
              </a:ext>
            </a:extLst>
          </p:cNvPr>
          <p:cNvSpPr txBox="1"/>
          <p:nvPr/>
        </p:nvSpPr>
        <p:spPr>
          <a:xfrm>
            <a:off x="374073" y="921671"/>
            <a:ext cx="10590414" cy="5756704"/>
          </a:xfrm>
          <a:prstGeom prst="rect">
            <a:avLst/>
          </a:prstGeom>
          <a:noFill/>
        </p:spPr>
        <p:txBody>
          <a:bodyPr wrap="square">
            <a:spAutoFit/>
          </a:bodyPr>
          <a:lstStyle/>
          <a:p>
            <a:pPr marL="342900" marR="0" indent="-342900">
              <a:lnSpc>
                <a:spcPct val="115000"/>
              </a:lnSpc>
              <a:spcBef>
                <a:spcPts val="0"/>
              </a:spcBef>
              <a:spcAft>
                <a:spcPts val="1000"/>
              </a:spcAft>
              <a:buFont typeface="Arial" panose="020B0604020202020204" pitchFamily="34" charset="0"/>
              <a:buChar char="•"/>
            </a:pPr>
            <a:endParaRPr lang="en-US" sz="2000" b="1" kern="100" dirty="0">
              <a:solidFill>
                <a:schemeClr val="bg1"/>
              </a:solidFill>
              <a:latin typeface="Franklin Gothic Medium" panose="020B0603020102020204" pitchFamily="34" charset="0"/>
              <a:ea typeface="Calibri" panose="020F0502020204030204" pitchFamily="34" charset="0"/>
              <a:cs typeface="Times New Roman" panose="02020603050405020304" pitchFamily="18" charset="0"/>
            </a:endParaRPr>
          </a:p>
          <a:p>
            <a:pPr marL="342900" marR="0" indent="-342900">
              <a:lnSpc>
                <a:spcPct val="115000"/>
              </a:lnSpc>
              <a:spcBef>
                <a:spcPts val="0"/>
              </a:spcBef>
              <a:spcAft>
                <a:spcPts val="1000"/>
              </a:spcAft>
              <a:buFont typeface="Arial" panose="020B0604020202020204" pitchFamily="34" charset="0"/>
              <a:buChar char="•"/>
            </a:pPr>
            <a:r>
              <a:rPr lang="en-US" sz="2000" b="1" kern="100" dirty="0">
                <a:solidFill>
                  <a:schemeClr val="bg1"/>
                </a:solidFill>
                <a:effectLst/>
                <a:latin typeface="Franklin Gothic Medium" panose="020B0603020102020204" pitchFamily="34" charset="0"/>
                <a:ea typeface="Calibri" panose="020F0502020204030204" pitchFamily="34" charset="0"/>
                <a:cs typeface="Times New Roman" panose="02020603050405020304" pitchFamily="18" charset="0"/>
              </a:rPr>
              <a:t>42 U.S.C. § 1983 permits a plaintiff to seek relief from government agencies and officials for violations of their federal rights.  Relief includes compensatory, nominal, and punitive damages and, declaratory, and injunctive relief.</a:t>
            </a:r>
          </a:p>
          <a:p>
            <a:pPr marL="342900" marR="0" indent="-342900">
              <a:lnSpc>
                <a:spcPct val="115000"/>
              </a:lnSpc>
              <a:spcBef>
                <a:spcPts val="0"/>
              </a:spcBef>
              <a:spcAft>
                <a:spcPts val="1000"/>
              </a:spcAft>
              <a:buFont typeface="Arial" panose="020B0604020202020204" pitchFamily="34" charset="0"/>
              <a:buChar char="•"/>
            </a:pPr>
            <a:r>
              <a:rPr lang="en-US" sz="2000" b="1" kern="100" dirty="0">
                <a:solidFill>
                  <a:schemeClr val="bg1"/>
                </a:solidFill>
                <a:effectLst/>
                <a:latin typeface="Franklin Gothic Medium" panose="020B0603020102020204" pitchFamily="34" charset="0"/>
                <a:ea typeface="Calibri" panose="020F0502020204030204" pitchFamily="34" charset="0"/>
                <a:cs typeface="Times New Roman" panose="02020603050405020304" pitchFamily="18" charset="0"/>
              </a:rPr>
              <a:t>“To prevail in a § 1983 claim, a plaintiff must show that (1) acts by the defendants (2) under color of state law (3) deprived him of federal rights, privileges or immunities and (4) caused him damage.  </a:t>
            </a:r>
            <a:r>
              <a:rPr lang="en-US" sz="2000" b="1" i="1" kern="100" dirty="0">
                <a:solidFill>
                  <a:srgbClr val="FFC000"/>
                </a:solidFill>
                <a:effectLst/>
                <a:latin typeface="Franklin Gothic Medium" panose="020B0603020102020204" pitchFamily="34" charset="0"/>
                <a:ea typeface="Calibri" panose="020F0502020204030204" pitchFamily="34" charset="0"/>
                <a:cs typeface="Times New Roman" panose="02020603050405020304" pitchFamily="18" charset="0"/>
              </a:rPr>
              <a:t>Thornton v. City of St. Helens</a:t>
            </a:r>
            <a:r>
              <a:rPr lang="en-US" sz="2000" b="1" kern="100" dirty="0">
                <a:solidFill>
                  <a:schemeClr val="bg1"/>
                </a:solidFill>
                <a:effectLst/>
                <a:latin typeface="Franklin Gothic Medium" panose="020B0603020102020204" pitchFamily="34" charset="0"/>
                <a:ea typeface="Calibri" panose="020F0502020204030204" pitchFamily="34" charset="0"/>
                <a:cs typeface="Times New Roman" panose="02020603050405020304" pitchFamily="18" charset="0"/>
              </a:rPr>
              <a:t>, 425 F.3d 1158, 1163-64 (9th Cir. 2005) (quoting </a:t>
            </a:r>
            <a:r>
              <a:rPr lang="en-US" sz="2000" b="1" i="1" kern="100" dirty="0">
                <a:solidFill>
                  <a:srgbClr val="FFC000"/>
                </a:solidFill>
                <a:effectLst/>
                <a:latin typeface="Franklin Gothic Medium" panose="020B0603020102020204" pitchFamily="34" charset="0"/>
                <a:ea typeface="Calibri" panose="020F0502020204030204" pitchFamily="34" charset="0"/>
                <a:cs typeface="Times New Roman" panose="02020603050405020304" pitchFamily="18" charset="0"/>
              </a:rPr>
              <a:t>Shoshone-Bannock Tribes v. Idaho Fish &amp; Game Comm’n</a:t>
            </a:r>
            <a:r>
              <a:rPr lang="en-US" sz="2000" b="1" kern="100" dirty="0">
                <a:solidFill>
                  <a:schemeClr val="bg1"/>
                </a:solidFill>
                <a:effectLst/>
                <a:latin typeface="Franklin Gothic Medium" panose="020B0603020102020204" pitchFamily="34" charset="0"/>
                <a:ea typeface="Calibri" panose="020F0502020204030204" pitchFamily="34" charset="0"/>
                <a:cs typeface="Times New Roman" panose="02020603050405020304" pitchFamily="18" charset="0"/>
              </a:rPr>
              <a:t>, 42 F.3d 1278, 1284 (9th Cir. 1994)).</a:t>
            </a:r>
            <a:r>
              <a:rPr lang="en-US" sz="2000" b="1" kern="100" dirty="0">
                <a:solidFill>
                  <a:schemeClr val="bg1"/>
                </a:solidFill>
                <a:effectLst/>
                <a:latin typeface="Franklin Gothic Medium" panose="020B0603020102020204" pitchFamily="34" charset="0"/>
                <a:ea typeface="Times New Roman" panose="02020603050405020304" pitchFamily="18" charset="0"/>
                <a:cs typeface="Times New Roman" panose="02020603050405020304" pitchFamily="18" charset="0"/>
              </a:rPr>
              <a:t>  </a:t>
            </a:r>
          </a:p>
          <a:p>
            <a:pPr marL="342900" marR="0" indent="-342900">
              <a:lnSpc>
                <a:spcPct val="115000"/>
              </a:lnSpc>
              <a:spcBef>
                <a:spcPts val="0"/>
              </a:spcBef>
              <a:spcAft>
                <a:spcPts val="1000"/>
              </a:spcAft>
              <a:buFont typeface="Arial" panose="020B0604020202020204" pitchFamily="34" charset="0"/>
              <a:buChar char="•"/>
            </a:pPr>
            <a:r>
              <a:rPr lang="en-US" sz="2000" b="1" kern="100" dirty="0">
                <a:solidFill>
                  <a:schemeClr val="bg1"/>
                </a:solidFill>
                <a:effectLst/>
                <a:latin typeface="Franklin Gothic Medium" panose="020B0603020102020204" pitchFamily="34" charset="0"/>
                <a:ea typeface="Calibri" panose="020F0502020204030204" pitchFamily="34" charset="0"/>
                <a:cs typeface="Times New Roman" panose="02020603050405020304" pitchFamily="18" charset="0"/>
              </a:rPr>
              <a:t>In addition, a plaintiff must allege that he suffered a specific injury as a result of the conduct of a particular defendant and allege an affirmative link between the injury and the conduct of that defendant.  </a:t>
            </a:r>
            <a:r>
              <a:rPr lang="en-US" sz="2000" b="1" i="1" kern="100" dirty="0">
                <a:solidFill>
                  <a:srgbClr val="FFC000"/>
                </a:solidFill>
                <a:effectLst/>
                <a:latin typeface="Franklin Gothic Medium" panose="020B0603020102020204" pitchFamily="34" charset="0"/>
                <a:ea typeface="Calibri" panose="020F0502020204030204" pitchFamily="34" charset="0"/>
                <a:cs typeface="Times New Roman" panose="02020603050405020304" pitchFamily="18" charset="0"/>
              </a:rPr>
              <a:t>Rizzo v. Goode</a:t>
            </a:r>
            <a:r>
              <a:rPr lang="en-US" sz="2000" b="1" kern="100" dirty="0">
                <a:solidFill>
                  <a:schemeClr val="bg1"/>
                </a:solidFill>
                <a:effectLst/>
                <a:latin typeface="Franklin Gothic Medium" panose="020B0603020102020204" pitchFamily="34" charset="0"/>
                <a:ea typeface="Calibri" panose="020F0502020204030204" pitchFamily="34" charset="0"/>
                <a:cs typeface="Times New Roman" panose="02020603050405020304" pitchFamily="18" charset="0"/>
              </a:rPr>
              <a:t>, 423 U.S. 362, 371-72, 377 (1976); </a:t>
            </a:r>
            <a:r>
              <a:rPr lang="en-US" sz="2000" b="1" i="1" dirty="0">
                <a:solidFill>
                  <a:srgbClr val="FFC000"/>
                </a:solidFill>
                <a:effectLst/>
                <a:latin typeface="Franklin Gothic Medium" panose="020B0603020102020204" pitchFamily="34" charset="0"/>
              </a:rPr>
              <a:t>Ashcroft v. Iqbal</a:t>
            </a:r>
            <a:r>
              <a:rPr lang="en-US" sz="2000" b="1" i="0" dirty="0">
                <a:solidFill>
                  <a:schemeClr val="bg1"/>
                </a:solidFill>
                <a:effectLst/>
                <a:latin typeface="Franklin Gothic Medium" panose="020B0603020102020204" pitchFamily="34" charset="0"/>
              </a:rPr>
              <a:t>, 556 U.S. 662, 663 (2009) (“In </a:t>
            </a:r>
            <a:r>
              <a:rPr lang="en-US" sz="2000" b="1" i="1" dirty="0">
                <a:solidFill>
                  <a:schemeClr val="bg1"/>
                </a:solidFill>
                <a:effectLst/>
                <a:latin typeface="Franklin Gothic Medium" panose="020B0603020102020204" pitchFamily="34" charset="0"/>
              </a:rPr>
              <a:t>Bivens </a:t>
            </a:r>
            <a:r>
              <a:rPr lang="en-US" sz="2000" b="1" i="0" dirty="0">
                <a:solidFill>
                  <a:schemeClr val="bg1"/>
                </a:solidFill>
                <a:effectLst/>
                <a:latin typeface="Franklin Gothic Medium" panose="020B0603020102020204" pitchFamily="34" charset="0"/>
              </a:rPr>
              <a:t>and § 1983 actions, plaintiff “must plead that </a:t>
            </a:r>
            <a:r>
              <a:rPr lang="en-US" sz="2000" b="1" dirty="0">
                <a:solidFill>
                  <a:schemeClr val="bg1"/>
                </a:solidFill>
                <a:effectLst/>
                <a:latin typeface="Franklin Gothic Medium" panose="020B0603020102020204" pitchFamily="34" charset="0"/>
              </a:rPr>
              <a:t>each </a:t>
            </a:r>
            <a:r>
              <a:rPr lang="en-US" sz="2000" b="1" i="0" dirty="0">
                <a:solidFill>
                  <a:schemeClr val="bg1"/>
                </a:solidFill>
                <a:effectLst/>
                <a:latin typeface="Franklin Gothic Medium" panose="020B0603020102020204" pitchFamily="34" charset="0"/>
              </a:rPr>
              <a:t>Government-official defendant, </a:t>
            </a:r>
            <a:r>
              <a:rPr lang="en-US" sz="2000" b="1" dirty="0">
                <a:solidFill>
                  <a:schemeClr val="bg1"/>
                </a:solidFill>
                <a:effectLst/>
                <a:latin typeface="Franklin Gothic Medium" panose="020B0603020102020204" pitchFamily="34" charset="0"/>
              </a:rPr>
              <a:t>through his own individual actions</a:t>
            </a:r>
            <a:r>
              <a:rPr lang="en-US" sz="2000" b="1" i="0" dirty="0">
                <a:solidFill>
                  <a:schemeClr val="bg1"/>
                </a:solidFill>
                <a:effectLst/>
                <a:latin typeface="Franklin Gothic Medium" panose="020B0603020102020204" pitchFamily="34" charset="0"/>
              </a:rPr>
              <a:t>, has violated the Constitution.”)</a:t>
            </a:r>
            <a:endParaRPr lang="en-US" sz="2000" b="1" kern="100" dirty="0">
              <a:solidFill>
                <a:schemeClr val="bg1"/>
              </a:solidFill>
              <a:effectLst/>
              <a:latin typeface="Franklin Gothic Medium" panose="020B06030201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88431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A538901E-A5C3-462D-8902-EA42493325E6}"/>
              </a:ext>
            </a:extLst>
          </p:cNvPr>
          <p:cNvSpPr/>
          <p:nvPr/>
        </p:nvSpPr>
        <p:spPr>
          <a:xfrm>
            <a:off x="0" y="-82769"/>
            <a:ext cx="11934826" cy="933450"/>
          </a:xfrm>
          <a:prstGeom prst="roundRect">
            <a:avLst>
              <a:gd name="adj" fmla="val 16667"/>
            </a:avLst>
          </a:prstGeom>
          <a:gradFill>
            <a:gsLst>
              <a:gs pos="6000">
                <a:srgbClr val="9FCCD6">
                  <a:alpha val="76000"/>
                </a:srgbClr>
              </a:gs>
              <a:gs pos="100000">
                <a:srgbClr val="479CB0">
                  <a:alpha val="11000"/>
                </a:srgbClr>
              </a:gs>
              <a:gs pos="0">
                <a:schemeClr val="bg1">
                  <a:alpha val="88000"/>
                </a:schemeClr>
              </a:gs>
              <a:gs pos="100000">
                <a:srgbClr val="187FBA"/>
              </a:gs>
              <a:gs pos="100000">
                <a:srgbClr val="1167B0"/>
              </a:gs>
              <a:gs pos="100000">
                <a:srgbClr val="2D5699"/>
              </a:gs>
            </a:gsLst>
            <a:lin ang="0" scaled="1"/>
          </a:gra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lvl="1">
              <a:lnSpc>
                <a:spcPct val="80000"/>
              </a:lnSpc>
              <a:spcBef>
                <a:spcPct val="0"/>
              </a:spcBef>
              <a:spcAft>
                <a:spcPts val="600"/>
              </a:spcAft>
            </a:pPr>
            <a:r>
              <a:rPr lang="en-US" sz="4000" b="1" dirty="0">
                <a:effectLst>
                  <a:outerShdw blurRad="50800" dist="38100" dir="2700000" algn="tl" rotWithShape="0">
                    <a:prstClr val="black">
                      <a:alpha val="40000"/>
                    </a:prstClr>
                  </a:outerShdw>
                </a:effectLst>
                <a:latin typeface="Franklin Gothic Medium" panose="020B0603020102020204" pitchFamily="34" charset="0"/>
              </a:rPr>
              <a:t>   	Attorneys’ Fees</a:t>
            </a:r>
          </a:p>
        </p:txBody>
      </p:sp>
      <p:sp>
        <p:nvSpPr>
          <p:cNvPr id="4" name="Rectangle: Rounded Corners 3">
            <a:extLst>
              <a:ext uri="{FF2B5EF4-FFF2-40B4-BE49-F238E27FC236}">
                <a16:creationId xmlns:a16="http://schemas.microsoft.com/office/drawing/2014/main" id="{7E952EC0-FE21-D137-D3F5-FD36EFC3113D}"/>
              </a:ext>
            </a:extLst>
          </p:cNvPr>
          <p:cNvSpPr/>
          <p:nvPr/>
        </p:nvSpPr>
        <p:spPr>
          <a:xfrm>
            <a:off x="378373" y="1114097"/>
            <a:ext cx="10943994" cy="5375713"/>
          </a:xfrm>
          <a:prstGeom prst="roundRect">
            <a:avLst>
              <a:gd name="adj" fmla="val 16667"/>
            </a:avLst>
          </a:prstGeom>
          <a:solidFill>
            <a:schemeClr val="tx1">
              <a:alpha val="32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marL="457200" marR="0" indent="-457200" algn="just">
              <a:lnSpc>
                <a:spcPts val="2300"/>
              </a:lnSpc>
              <a:spcBef>
                <a:spcPts val="0"/>
              </a:spcBef>
              <a:spcAft>
                <a:spcPts val="0"/>
              </a:spcAft>
              <a:buFont typeface="Arial" panose="020B0604020202020204" pitchFamily="34" charset="0"/>
              <a:buChar char="•"/>
            </a:pPr>
            <a:r>
              <a:rPr lang="en-US" sz="2600" b="1" kern="100" dirty="0">
                <a:effectLst/>
                <a:latin typeface="Franklin Gothic Medium" panose="020B0603020102020204" pitchFamily="34" charset="0"/>
                <a:ea typeface="Calibri" panose="020F0502020204030204" pitchFamily="34" charset="0"/>
                <a:cs typeface="Times New Roman" panose="02020603050405020304" pitchFamily="18" charset="0"/>
              </a:rPr>
              <a:t>“Whenever a monetary judgment is awarded in an action described in paragraph (1), a portion of the judgment (not to exceed 25 percent) shall be applied to satisfy the amount of attorney’s fees awarded against the defendant.  If the award of attorney’s fees is not greater than 150 percent of the judgment, the excess shall be paid by the defendant.”  </a:t>
            </a:r>
            <a:r>
              <a:rPr lang="en-US" sz="2600" b="1" kern="100" dirty="0">
                <a:solidFill>
                  <a:srgbClr val="FFC000"/>
                </a:solidFill>
                <a:effectLst/>
                <a:latin typeface="Franklin Gothic Medium" panose="020B0603020102020204" pitchFamily="34" charset="0"/>
                <a:ea typeface="Calibri" panose="020F0502020204030204" pitchFamily="34" charset="0"/>
                <a:cs typeface="Times New Roman" panose="02020603050405020304" pitchFamily="18" charset="0"/>
              </a:rPr>
              <a:t>42 U.S.C. § 1997e(d)(2)</a:t>
            </a:r>
            <a:r>
              <a:rPr lang="en-US" sz="2600" b="1" kern="100" dirty="0">
                <a:effectLst/>
                <a:latin typeface="Franklin Gothic Medium" panose="020B0603020102020204" pitchFamily="34" charset="0"/>
                <a:ea typeface="Calibri" panose="020F0502020204030204" pitchFamily="34" charset="0"/>
                <a:cs typeface="Times New Roman" panose="02020603050405020304" pitchFamily="18" charset="0"/>
              </a:rPr>
              <a:t>.</a:t>
            </a:r>
          </a:p>
          <a:p>
            <a:pPr marL="457200" marR="0" indent="-457200" algn="just">
              <a:lnSpc>
                <a:spcPts val="2300"/>
              </a:lnSpc>
              <a:spcBef>
                <a:spcPts val="0"/>
              </a:spcBef>
              <a:spcAft>
                <a:spcPts val="0"/>
              </a:spcAft>
              <a:buFont typeface="Arial" panose="020B0604020202020204" pitchFamily="34" charset="0"/>
              <a:buChar char="•"/>
            </a:pPr>
            <a:endParaRPr lang="en-US" sz="2600" b="1" kern="100" dirty="0">
              <a:effectLst/>
              <a:latin typeface="Franklin Gothic Medium" panose="020B0603020102020204" pitchFamily="34" charset="0"/>
              <a:ea typeface="Calibri" panose="020F0502020204030204" pitchFamily="34" charset="0"/>
              <a:cs typeface="Times New Roman" panose="02020603050405020304" pitchFamily="18" charset="0"/>
            </a:endParaRPr>
          </a:p>
          <a:p>
            <a:pPr marL="457200" marR="0" indent="-457200" algn="just">
              <a:lnSpc>
                <a:spcPts val="2300"/>
              </a:lnSpc>
              <a:spcBef>
                <a:spcPts val="0"/>
              </a:spcBef>
              <a:spcAft>
                <a:spcPts val="0"/>
              </a:spcAft>
              <a:buFont typeface="Arial" panose="020B0604020202020204" pitchFamily="34" charset="0"/>
              <a:buChar char="•"/>
            </a:pPr>
            <a:r>
              <a:rPr lang="en-US" sz="2600" b="1" kern="100" dirty="0">
                <a:effectLst/>
                <a:latin typeface="Franklin Gothic Medium" panose="020B0603020102020204" pitchFamily="34" charset="0"/>
                <a:ea typeface="Calibri" panose="020F0502020204030204" pitchFamily="34" charset="0"/>
                <a:cs typeface="Times New Roman" panose="02020603050405020304" pitchFamily="18" charset="0"/>
              </a:rPr>
              <a:t>But if the prevailing plaintiff obtains monetary relief </a:t>
            </a:r>
            <a:r>
              <a:rPr lang="en-US" sz="2600" b="1" i="1" kern="100" dirty="0">
                <a:effectLst/>
                <a:latin typeface="Franklin Gothic Medium" panose="020B0603020102020204" pitchFamily="34" charset="0"/>
                <a:ea typeface="Calibri" panose="020F0502020204030204" pitchFamily="34" charset="0"/>
                <a:cs typeface="Times New Roman" panose="02020603050405020304" pitchFamily="18" charset="0"/>
              </a:rPr>
              <a:t>and</a:t>
            </a:r>
            <a:r>
              <a:rPr lang="en-US" sz="2600" b="1" kern="100" dirty="0">
                <a:effectLst/>
                <a:latin typeface="Franklin Gothic Medium" panose="020B0603020102020204" pitchFamily="34" charset="0"/>
                <a:ea typeface="Calibri" panose="020F0502020204030204" pitchFamily="34" charset="0"/>
                <a:cs typeface="Times New Roman" panose="02020603050405020304" pitchFamily="18" charset="0"/>
              </a:rPr>
              <a:t> injunctive relief, the 150 percent cap does not apply.  </a:t>
            </a:r>
            <a:r>
              <a:rPr lang="en-US" sz="2600" b="1" i="1" kern="100" dirty="0">
                <a:solidFill>
                  <a:srgbClr val="FFC000"/>
                </a:solidFill>
                <a:effectLst/>
                <a:latin typeface="Franklin Gothic Medium" panose="020B0603020102020204" pitchFamily="34" charset="0"/>
                <a:ea typeface="Calibri" panose="020F0502020204030204" pitchFamily="34" charset="0"/>
                <a:cs typeface="Times New Roman" panose="02020603050405020304" pitchFamily="18" charset="0"/>
              </a:rPr>
              <a:t>Dannenberg v. Valadez</a:t>
            </a:r>
            <a:r>
              <a:rPr lang="en-US" sz="2600" b="1" kern="100" dirty="0">
                <a:effectLst/>
                <a:latin typeface="Franklin Gothic Medium" panose="020B0603020102020204" pitchFamily="34" charset="0"/>
                <a:ea typeface="Calibri" panose="020F0502020204030204" pitchFamily="34" charset="0"/>
                <a:cs typeface="Times New Roman" panose="02020603050405020304" pitchFamily="18" charset="0"/>
              </a:rPr>
              <a:t>, 338 F.3d 1070, 1073–74 (9th Cir. 2003).</a:t>
            </a:r>
          </a:p>
          <a:p>
            <a:pPr marL="457200" marR="0" indent="-457200" algn="just">
              <a:lnSpc>
                <a:spcPts val="2300"/>
              </a:lnSpc>
              <a:spcBef>
                <a:spcPts val="0"/>
              </a:spcBef>
              <a:spcAft>
                <a:spcPts val="0"/>
              </a:spcAft>
              <a:buFont typeface="Arial" panose="020B0604020202020204" pitchFamily="34" charset="0"/>
              <a:buChar char="•"/>
            </a:pPr>
            <a:endParaRPr lang="en-US" sz="2600" b="1" kern="100" dirty="0">
              <a:latin typeface="Franklin Gothic Medium" panose="020B0603020102020204" pitchFamily="34" charset="0"/>
              <a:ea typeface="Calibri" panose="020F0502020204030204" pitchFamily="34" charset="0"/>
              <a:cs typeface="Times New Roman" panose="02020603050405020304" pitchFamily="18" charset="0"/>
            </a:endParaRPr>
          </a:p>
          <a:p>
            <a:pPr marL="457200" indent="-457200" algn="just">
              <a:lnSpc>
                <a:spcPts val="2300"/>
              </a:lnSpc>
              <a:buFont typeface="Arial" panose="020B0604020202020204" pitchFamily="34" charset="0"/>
              <a:buChar char="•"/>
            </a:pPr>
            <a:r>
              <a:rPr lang="en-US" sz="2600" b="1" kern="100" dirty="0">
                <a:effectLst/>
                <a:latin typeface="Franklin Gothic Medium" panose="020B0603020102020204" pitchFamily="34" charset="0"/>
                <a:ea typeface="Calibri" panose="020F0502020204030204" pitchFamily="34" charset="0"/>
                <a:cs typeface="Times New Roman" panose="02020603050405020304" pitchFamily="18" charset="0"/>
              </a:rPr>
              <a:t>Attorneys’ fees cannot be more than 150% of the hourly rate established for court‑appointed counsel by the Criminal Justice Act (CJA), 18 U.S.C.A. § 3006A.  </a:t>
            </a:r>
            <a:r>
              <a:rPr lang="en-US" sz="2600" b="1" kern="100" dirty="0">
                <a:solidFill>
                  <a:srgbClr val="FFC000"/>
                </a:solidFill>
                <a:effectLst/>
                <a:latin typeface="Franklin Gothic Medium" panose="020B0603020102020204" pitchFamily="34" charset="0"/>
                <a:ea typeface="Calibri" panose="020F0502020204030204" pitchFamily="34" charset="0"/>
                <a:cs typeface="Times New Roman" panose="02020603050405020304" pitchFamily="18" charset="0"/>
              </a:rPr>
              <a:t>42 U.S.C. § 1997e(d)(3)</a:t>
            </a:r>
            <a:r>
              <a:rPr lang="en-US" sz="2600" b="1" kern="100" dirty="0">
                <a:effectLst/>
                <a:latin typeface="Franklin Gothic Medium" panose="020B0603020102020204" pitchFamily="34" charset="0"/>
                <a:ea typeface="Calibri" panose="020F0502020204030204" pitchFamily="34" charset="0"/>
                <a:cs typeface="Times New Roman" panose="02020603050405020304" pitchFamily="18" charset="0"/>
              </a:rPr>
              <a:t>.  The CJA rate is $60 per hour for in-court time and $40 per hour for out-of-court time.  </a:t>
            </a:r>
            <a:r>
              <a:rPr lang="en-US" sz="2600" b="1" kern="100" dirty="0">
                <a:solidFill>
                  <a:srgbClr val="FFC000"/>
                </a:solidFill>
                <a:effectLst/>
                <a:latin typeface="Franklin Gothic Medium" panose="020B0603020102020204" pitchFamily="34" charset="0"/>
                <a:ea typeface="Calibri" panose="020F0502020204030204" pitchFamily="34" charset="0"/>
                <a:cs typeface="Times New Roman" panose="02020603050405020304" pitchFamily="18" charset="0"/>
              </a:rPr>
              <a:t>18 U.S.C.A. 3006A(d)(1)</a:t>
            </a:r>
            <a:r>
              <a:rPr lang="en-US" sz="2600" b="1" kern="100" dirty="0">
                <a:effectLst/>
                <a:latin typeface="Franklin Gothic Medium" panose="020B0603020102020204" pitchFamily="34" charset="0"/>
                <a:ea typeface="Calibri" panose="020F0502020204030204" pitchFamily="34" charset="0"/>
                <a:cs typeface="Times New Roman" panose="02020603050405020304" pitchFamily="18" charset="0"/>
              </a:rPr>
              <a:t>.  </a:t>
            </a:r>
          </a:p>
        </p:txBody>
      </p:sp>
      <p:pic>
        <p:nvPicPr>
          <p:cNvPr id="2" name="Graphic 1" descr="Money outline">
            <a:extLst>
              <a:ext uri="{FF2B5EF4-FFF2-40B4-BE49-F238E27FC236}">
                <a16:creationId xmlns:a16="http://schemas.microsoft.com/office/drawing/2014/main" id="{D6DA271F-0084-8B53-9C58-0E4A15E530D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9368" y="-82769"/>
            <a:ext cx="777498" cy="777498"/>
          </a:xfrm>
          <a:prstGeom prst="rect">
            <a:avLst/>
          </a:prstGeom>
        </p:spPr>
      </p:pic>
    </p:spTree>
    <p:extLst>
      <p:ext uri="{BB962C8B-B14F-4D97-AF65-F5344CB8AC3E}">
        <p14:creationId xmlns:p14="http://schemas.microsoft.com/office/powerpoint/2010/main" val="37034832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A538901E-A5C3-462D-8902-EA42493325E6}"/>
              </a:ext>
            </a:extLst>
          </p:cNvPr>
          <p:cNvSpPr/>
          <p:nvPr/>
        </p:nvSpPr>
        <p:spPr>
          <a:xfrm>
            <a:off x="104774" y="76200"/>
            <a:ext cx="11934826" cy="933450"/>
          </a:xfrm>
          <a:prstGeom prst="roundRect">
            <a:avLst>
              <a:gd name="adj" fmla="val 16667"/>
            </a:avLst>
          </a:prstGeom>
          <a:gradFill>
            <a:gsLst>
              <a:gs pos="6000">
                <a:srgbClr val="9FCCD6">
                  <a:alpha val="76000"/>
                </a:srgbClr>
              </a:gs>
              <a:gs pos="100000">
                <a:srgbClr val="479CB0">
                  <a:alpha val="11000"/>
                </a:srgbClr>
              </a:gs>
              <a:gs pos="0">
                <a:schemeClr val="bg1">
                  <a:alpha val="88000"/>
                </a:schemeClr>
              </a:gs>
              <a:gs pos="100000">
                <a:srgbClr val="187FBA"/>
              </a:gs>
              <a:gs pos="100000">
                <a:srgbClr val="1167B0"/>
              </a:gs>
              <a:gs pos="100000">
                <a:srgbClr val="2D5699"/>
              </a:gs>
            </a:gsLst>
            <a:lin ang="0" scaled="1"/>
          </a:gra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lvl="1">
              <a:lnSpc>
                <a:spcPct val="80000"/>
              </a:lnSpc>
              <a:spcBef>
                <a:spcPct val="0"/>
              </a:spcBef>
              <a:spcAft>
                <a:spcPts val="600"/>
              </a:spcAft>
            </a:pPr>
            <a:r>
              <a:rPr lang="en-US" sz="4000" b="1" dirty="0">
                <a:effectLst>
                  <a:outerShdw blurRad="50800" dist="38100" dir="2700000" algn="tl" rotWithShape="0">
                    <a:prstClr val="black">
                      <a:alpha val="40000"/>
                    </a:prstClr>
                  </a:outerShdw>
                </a:effectLst>
                <a:latin typeface="Franklin Gothic Medium" panose="020B0603020102020204" pitchFamily="34" charset="0"/>
              </a:rPr>
              <a:t>   Damages – PLRA Injury Requirement</a:t>
            </a:r>
          </a:p>
        </p:txBody>
      </p:sp>
      <p:sp>
        <p:nvSpPr>
          <p:cNvPr id="4" name="Rectangle: Rounded Corners 3">
            <a:extLst>
              <a:ext uri="{FF2B5EF4-FFF2-40B4-BE49-F238E27FC236}">
                <a16:creationId xmlns:a16="http://schemas.microsoft.com/office/drawing/2014/main" id="{7E952EC0-FE21-D137-D3F5-FD36EFC3113D}"/>
              </a:ext>
            </a:extLst>
          </p:cNvPr>
          <p:cNvSpPr/>
          <p:nvPr/>
        </p:nvSpPr>
        <p:spPr>
          <a:xfrm>
            <a:off x="295044" y="1028700"/>
            <a:ext cx="11744556" cy="5829300"/>
          </a:xfrm>
          <a:prstGeom prst="roundRect">
            <a:avLst>
              <a:gd name="adj" fmla="val 16667"/>
            </a:avLst>
          </a:prstGeom>
          <a:solidFill>
            <a:schemeClr val="tx1">
              <a:alpha val="32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marL="460375" indent="-342900">
              <a:buFont typeface="Arial" panose="020B0604020202020204" pitchFamily="34" charset="0"/>
              <a:buChar char="•"/>
            </a:pPr>
            <a:r>
              <a:rPr lang="en-US" sz="2000" b="1" kern="100" dirty="0">
                <a:solidFill>
                  <a:schemeClr val="bg1"/>
                </a:solidFill>
                <a:effectLst/>
                <a:latin typeface="Franklin Gothic Medium" panose="020B0603020102020204" pitchFamily="34" charset="0"/>
                <a:ea typeface="Calibri" panose="020F0502020204030204" pitchFamily="34" charset="0"/>
                <a:cs typeface="Times New Roman" panose="02020603050405020304" pitchFamily="18" charset="0"/>
              </a:rPr>
              <a:t>Section 1997e(e) of the PLRA provides that “[n]o Federal civil action may be brought by a prisoner confined in a jail, prison, or other correctional facility, for mental or emotional injury suffered while in custody without a prior showing of physical injury or the commission of a sexual act.”  </a:t>
            </a:r>
          </a:p>
          <a:p>
            <a:pPr marL="460375" indent="-342900">
              <a:buFont typeface="Arial" panose="020B0604020202020204" pitchFamily="34" charset="0"/>
              <a:buChar char="•"/>
            </a:pPr>
            <a:endParaRPr lang="en-US" sz="2000" b="1" kern="100" dirty="0">
              <a:solidFill>
                <a:schemeClr val="bg1"/>
              </a:solidFill>
              <a:effectLst/>
              <a:latin typeface="Franklin Gothic Medium" panose="020B0603020102020204" pitchFamily="34" charset="0"/>
              <a:ea typeface="Calibri" panose="020F0502020204030204" pitchFamily="34" charset="0"/>
              <a:cs typeface="Times New Roman" panose="02020603050405020304" pitchFamily="18" charset="0"/>
            </a:endParaRPr>
          </a:p>
          <a:p>
            <a:pPr marL="460375" indent="-342900">
              <a:buFont typeface="Arial" panose="020B0604020202020204" pitchFamily="34" charset="0"/>
              <a:buChar char="•"/>
            </a:pPr>
            <a:r>
              <a:rPr lang="en-US" sz="2000" b="1" kern="100" dirty="0">
                <a:solidFill>
                  <a:schemeClr val="bg1"/>
                </a:solidFill>
                <a:effectLst/>
                <a:latin typeface="Franklin Gothic Medium" panose="020B0603020102020204" pitchFamily="34" charset="0"/>
                <a:ea typeface="Calibri" panose="020F0502020204030204" pitchFamily="34" charset="0"/>
                <a:cs typeface="Times New Roman" panose="02020603050405020304" pitchFamily="18" charset="0"/>
              </a:rPr>
              <a:t>This section does not bar a Plaintiff’s claim for damages.  </a:t>
            </a:r>
          </a:p>
          <a:p>
            <a:pPr marL="460375" indent="-342900">
              <a:buFont typeface="Arial" panose="020B0604020202020204" pitchFamily="34" charset="0"/>
              <a:buChar char="•"/>
            </a:pPr>
            <a:endParaRPr lang="en-US" sz="2000" b="1" kern="100" dirty="0">
              <a:solidFill>
                <a:schemeClr val="bg1"/>
              </a:solidFill>
              <a:effectLst/>
              <a:latin typeface="Franklin Gothic Medium" panose="020B0603020102020204" pitchFamily="34" charset="0"/>
              <a:ea typeface="Calibri" panose="020F0502020204030204" pitchFamily="34" charset="0"/>
              <a:cs typeface="Times New Roman" panose="02020603050405020304" pitchFamily="18" charset="0"/>
            </a:endParaRPr>
          </a:p>
          <a:p>
            <a:pPr marL="460375" indent="-342900">
              <a:buFont typeface="Arial" panose="020B0604020202020204" pitchFamily="34" charset="0"/>
              <a:buChar char="•"/>
            </a:pPr>
            <a:r>
              <a:rPr lang="en-US" sz="2000" b="1" kern="100" dirty="0">
                <a:solidFill>
                  <a:schemeClr val="bg1"/>
                </a:solidFill>
                <a:effectLst/>
                <a:latin typeface="Franklin Gothic Medium" panose="020B0603020102020204" pitchFamily="34" charset="0"/>
                <a:ea typeface="Calibri" panose="020F0502020204030204" pitchFamily="34" charset="0"/>
                <a:cs typeface="Times New Roman" panose="02020603050405020304" pitchFamily="18" charset="0"/>
              </a:rPr>
              <a:t> In </a:t>
            </a:r>
            <a:r>
              <a:rPr lang="en-US" sz="2000" b="1" i="1" kern="100" dirty="0">
                <a:solidFill>
                  <a:srgbClr val="FFC000"/>
                </a:solidFill>
                <a:effectLst/>
                <a:latin typeface="Franklin Gothic Medium" panose="020B0603020102020204" pitchFamily="34" charset="0"/>
                <a:ea typeface="Calibri" panose="020F0502020204030204" pitchFamily="34" charset="0"/>
                <a:cs typeface="Times New Roman" panose="02020603050405020304" pitchFamily="18" charset="0"/>
              </a:rPr>
              <a:t>Oliver v. Keller</a:t>
            </a:r>
            <a:r>
              <a:rPr lang="en-US" sz="2000" b="1" kern="100" dirty="0">
                <a:solidFill>
                  <a:schemeClr val="bg1"/>
                </a:solidFill>
                <a:effectLst/>
                <a:latin typeface="Franklin Gothic Medium" panose="020B0603020102020204" pitchFamily="34" charset="0"/>
                <a:ea typeface="Calibri" panose="020F0502020204030204" pitchFamily="34" charset="0"/>
                <a:cs typeface="Times New Roman" panose="02020603050405020304" pitchFamily="18" charset="0"/>
              </a:rPr>
              <a:t>, the Ninth Circuit held that the PLRA’s physical injury requirement applies </a:t>
            </a:r>
            <a:r>
              <a:rPr lang="en-US" sz="2000" b="1" i="1" kern="100" dirty="0">
                <a:solidFill>
                  <a:schemeClr val="bg1"/>
                </a:solidFill>
                <a:effectLst/>
                <a:latin typeface="Franklin Gothic Medium" panose="020B0603020102020204" pitchFamily="34" charset="0"/>
                <a:ea typeface="Calibri" panose="020F0502020204030204" pitchFamily="34" charset="0"/>
                <a:cs typeface="Times New Roman" panose="02020603050405020304" pitchFamily="18" charset="0"/>
              </a:rPr>
              <a:t>only</a:t>
            </a:r>
            <a:r>
              <a:rPr lang="en-US" sz="2000" b="1" kern="100" dirty="0">
                <a:solidFill>
                  <a:schemeClr val="bg1"/>
                </a:solidFill>
                <a:effectLst/>
                <a:latin typeface="Franklin Gothic Medium" panose="020B0603020102020204" pitchFamily="34" charset="0"/>
                <a:ea typeface="Calibri" panose="020F0502020204030204" pitchFamily="34" charset="0"/>
                <a:cs typeface="Times New Roman" panose="02020603050405020304" pitchFamily="18" charset="0"/>
              </a:rPr>
              <a:t> to claims for mental and emotional injury and does not bar claims for compensatory, nominal, or punitive damages premised on constitutional violations.  289 F.3d 623, 629–30 (9th Cir. 2002) (even absent physical injury, the prisoner was entitled to seek damages premised on alleged Fourteenth Amendment violations);</a:t>
            </a:r>
            <a:r>
              <a:rPr lang="en-US" sz="2000" b="1" i="1" kern="100" dirty="0">
                <a:solidFill>
                  <a:schemeClr val="bg1"/>
                </a:solidFill>
                <a:effectLst/>
                <a:latin typeface="Franklin Gothic Medium" panose="020B0603020102020204" pitchFamily="34" charset="0"/>
                <a:ea typeface="Calibri" panose="020F0502020204030204" pitchFamily="34" charset="0"/>
                <a:cs typeface="Times New Roman" panose="02020603050405020304" pitchFamily="18" charset="0"/>
              </a:rPr>
              <a:t> see </a:t>
            </a:r>
            <a:r>
              <a:rPr lang="en-US" sz="2000" b="1" i="1" kern="100" dirty="0" err="1">
                <a:solidFill>
                  <a:srgbClr val="FFC000"/>
                </a:solidFill>
                <a:effectLst/>
                <a:latin typeface="Franklin Gothic Medium" panose="020B0603020102020204" pitchFamily="34" charset="0"/>
                <a:ea typeface="Calibri" panose="020F0502020204030204" pitchFamily="34" charset="0"/>
                <a:cs typeface="Times New Roman" panose="02020603050405020304" pitchFamily="18" charset="0"/>
              </a:rPr>
              <a:t>Grenning</a:t>
            </a:r>
            <a:r>
              <a:rPr lang="en-US" sz="2000" b="1" i="1" kern="100" dirty="0">
                <a:solidFill>
                  <a:srgbClr val="FFC000"/>
                </a:solidFill>
                <a:effectLst/>
                <a:latin typeface="Franklin Gothic Medium" panose="020B0603020102020204" pitchFamily="34" charset="0"/>
                <a:ea typeface="Calibri" panose="020F0502020204030204" pitchFamily="34" charset="0"/>
                <a:cs typeface="Times New Roman" panose="02020603050405020304" pitchFamily="18" charset="0"/>
              </a:rPr>
              <a:t> v. Miller-Stout</a:t>
            </a:r>
            <a:r>
              <a:rPr lang="en-US" sz="2000" b="1" kern="100" dirty="0">
                <a:solidFill>
                  <a:schemeClr val="bg1"/>
                </a:solidFill>
                <a:effectLst/>
                <a:latin typeface="Franklin Gothic Medium" panose="020B0603020102020204" pitchFamily="34" charset="0"/>
                <a:ea typeface="Calibri" panose="020F0502020204030204" pitchFamily="34" charset="0"/>
                <a:cs typeface="Times New Roman" panose="02020603050405020304" pitchFamily="18" charset="0"/>
              </a:rPr>
              <a:t>, 739 F.3d 1235, 1238 (9th Cir. 2014) (rejecting argument that the plaintiff’s claim was barred by § 1997e(e)’s “physical injury” requirement and finding that because he sought declaratory judgment, injunctive relief, and compensatory damages for alleged Eighth and Fourteenth Amendment violations, the claim was not barred). </a:t>
            </a:r>
          </a:p>
        </p:txBody>
      </p:sp>
      <p:pic>
        <p:nvPicPr>
          <p:cNvPr id="8" name="Graphic 7" descr="Sling outline">
            <a:extLst>
              <a:ext uri="{FF2B5EF4-FFF2-40B4-BE49-F238E27FC236}">
                <a16:creationId xmlns:a16="http://schemas.microsoft.com/office/drawing/2014/main" id="{D5273264-2592-5185-5E0D-D6BECD93A37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5653" y="72887"/>
            <a:ext cx="914400" cy="914400"/>
          </a:xfrm>
          <a:prstGeom prst="rect">
            <a:avLst/>
          </a:prstGeom>
        </p:spPr>
      </p:pic>
    </p:spTree>
    <p:extLst>
      <p:ext uri="{BB962C8B-B14F-4D97-AF65-F5344CB8AC3E}">
        <p14:creationId xmlns:p14="http://schemas.microsoft.com/office/powerpoint/2010/main" val="18314180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DA5E5E38-06F7-4EBC-8B7C-A4D0FAF1B481}"/>
              </a:ext>
            </a:extLst>
          </p:cNvPr>
          <p:cNvSpPr/>
          <p:nvPr/>
        </p:nvSpPr>
        <p:spPr>
          <a:xfrm>
            <a:off x="561975" y="1438275"/>
            <a:ext cx="10953750" cy="5019675"/>
          </a:xfrm>
          <a:prstGeom prst="roundRect">
            <a:avLst>
              <a:gd name="adj" fmla="val 16667"/>
            </a:avLst>
          </a:prstGeom>
          <a:solidFill>
            <a:schemeClr val="tx1">
              <a:alpha val="32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marL="1031875" lvl="1" indent="-457200">
              <a:buFont typeface="Arial" panose="020B0604020202020204" pitchFamily="34" charset="0"/>
              <a:buChar char="•"/>
            </a:pPr>
            <a:r>
              <a:rPr lang="en-US" altLang="en-US" sz="2600" b="1" dirty="0">
                <a:effectLst>
                  <a:outerShdw blurRad="50800" dist="38100" dir="2700000" algn="tl" rotWithShape="0">
                    <a:prstClr val="black">
                      <a:alpha val="40000"/>
                    </a:prstClr>
                  </a:outerShdw>
                </a:effectLst>
                <a:latin typeface="Franklin Gothic Medium" panose="020B0603020102020204" pitchFamily="34" charset="0"/>
              </a:rPr>
              <a:t>In analyzing a due process claim, the Court must first decide whether an inmate was entitled to any process.</a:t>
            </a:r>
          </a:p>
          <a:p>
            <a:pPr marL="1031875" lvl="1" indent="-457200">
              <a:buFont typeface="Arial" panose="020B0604020202020204" pitchFamily="34" charset="0"/>
              <a:buChar char="•"/>
            </a:pPr>
            <a:endParaRPr lang="en-US" altLang="en-US" sz="2600" b="1" dirty="0">
              <a:effectLst>
                <a:outerShdw blurRad="50800" dist="38100" dir="2700000" algn="tl" rotWithShape="0">
                  <a:prstClr val="black">
                    <a:alpha val="40000"/>
                  </a:prstClr>
                </a:outerShdw>
              </a:effectLst>
              <a:latin typeface="Franklin Gothic Medium" panose="020B0603020102020204" pitchFamily="34" charset="0"/>
            </a:endParaRPr>
          </a:p>
          <a:p>
            <a:pPr marL="1031875" lvl="1" indent="-457200">
              <a:buFont typeface="Arial" panose="020B0604020202020204" pitchFamily="34" charset="0"/>
              <a:buChar char="•"/>
            </a:pPr>
            <a:r>
              <a:rPr lang="en-US" altLang="en-US" sz="2600" b="1" dirty="0">
                <a:effectLst>
                  <a:outerShdw blurRad="50800" dist="38100" dir="2700000" algn="tl" rotWithShape="0">
                    <a:prstClr val="black">
                      <a:alpha val="40000"/>
                    </a:prstClr>
                  </a:outerShdw>
                </a:effectLst>
                <a:latin typeface="Franklin Gothic Medium" panose="020B0603020102020204" pitchFamily="34" charset="0"/>
              </a:rPr>
              <a:t>Liberty interests that entitle an inmate to due process are “generally limited to freedom from restraint which, while not exceeding the sentence in such an unexpected manner as to give rise to protection by the Due Process Clause of its own force, nonetheless imposes </a:t>
            </a:r>
            <a:r>
              <a:rPr lang="en-US" altLang="en-US" sz="2600" b="1" u="sng" dirty="0">
                <a:effectLst>
                  <a:outerShdw blurRad="50800" dist="38100" dir="2700000" algn="tl" rotWithShape="0">
                    <a:prstClr val="black">
                      <a:alpha val="40000"/>
                    </a:prstClr>
                  </a:outerShdw>
                </a:effectLst>
                <a:latin typeface="Franklin Gothic Medium" panose="020B0603020102020204" pitchFamily="34" charset="0"/>
              </a:rPr>
              <a:t>atypical and significant hardship</a:t>
            </a:r>
            <a:r>
              <a:rPr lang="en-US" altLang="en-US" sz="2600" b="1" dirty="0">
                <a:effectLst>
                  <a:outerShdw blurRad="50800" dist="38100" dir="2700000" algn="tl" rotWithShape="0">
                    <a:prstClr val="black">
                      <a:alpha val="40000"/>
                    </a:prstClr>
                  </a:outerShdw>
                </a:effectLst>
                <a:latin typeface="Franklin Gothic Medium" panose="020B0603020102020204" pitchFamily="34" charset="0"/>
              </a:rPr>
              <a:t> on the inmate in relation to the ordinary incidents of prison life.”  </a:t>
            </a:r>
            <a:r>
              <a:rPr lang="en-US" altLang="en-US" sz="2600" b="1" i="1" dirty="0" err="1">
                <a:solidFill>
                  <a:srgbClr val="FFC000"/>
                </a:solidFill>
                <a:effectLst>
                  <a:outerShdw blurRad="50800" dist="38100" dir="2700000" algn="tl" rotWithShape="0">
                    <a:prstClr val="black">
                      <a:alpha val="40000"/>
                    </a:prstClr>
                  </a:outerShdw>
                </a:effectLst>
                <a:latin typeface="Franklin Gothic Medium" panose="020B0603020102020204" pitchFamily="34" charset="0"/>
              </a:rPr>
              <a:t>Sandin</a:t>
            </a:r>
            <a:r>
              <a:rPr lang="en-US" altLang="en-US" sz="2600" b="1" i="1" dirty="0">
                <a:solidFill>
                  <a:srgbClr val="FFC000"/>
                </a:solidFill>
                <a:effectLst>
                  <a:outerShdw blurRad="50800" dist="38100" dir="2700000" algn="tl" rotWithShape="0">
                    <a:prstClr val="black">
                      <a:alpha val="40000"/>
                    </a:prstClr>
                  </a:outerShdw>
                </a:effectLst>
                <a:latin typeface="Franklin Gothic Medium" panose="020B0603020102020204" pitchFamily="34" charset="0"/>
              </a:rPr>
              <a:t> v. Conner</a:t>
            </a:r>
            <a:r>
              <a:rPr lang="en-US" altLang="en-US" sz="2600" b="1" dirty="0">
                <a:effectLst>
                  <a:outerShdw blurRad="50800" dist="38100" dir="2700000" algn="tl" rotWithShape="0">
                    <a:prstClr val="black">
                      <a:alpha val="40000"/>
                    </a:prstClr>
                  </a:outerShdw>
                </a:effectLst>
                <a:latin typeface="Franklin Gothic Medium" panose="020B0603020102020204" pitchFamily="34" charset="0"/>
              </a:rPr>
              <a:t>, 515 U.S. 472, 484 (1995). </a:t>
            </a:r>
          </a:p>
        </p:txBody>
      </p:sp>
      <p:sp>
        <p:nvSpPr>
          <p:cNvPr id="6" name="Rectangle: Rounded Corners 5">
            <a:extLst>
              <a:ext uri="{FF2B5EF4-FFF2-40B4-BE49-F238E27FC236}">
                <a16:creationId xmlns:a16="http://schemas.microsoft.com/office/drawing/2014/main" id="{A538901E-A5C3-462D-8902-EA42493325E6}"/>
              </a:ext>
            </a:extLst>
          </p:cNvPr>
          <p:cNvSpPr/>
          <p:nvPr/>
        </p:nvSpPr>
        <p:spPr>
          <a:xfrm>
            <a:off x="104774" y="76200"/>
            <a:ext cx="11934826" cy="933450"/>
          </a:xfrm>
          <a:prstGeom prst="roundRect">
            <a:avLst>
              <a:gd name="adj" fmla="val 16667"/>
            </a:avLst>
          </a:prstGeom>
          <a:gradFill>
            <a:gsLst>
              <a:gs pos="6000">
                <a:srgbClr val="9FCCD6">
                  <a:alpha val="76000"/>
                </a:srgbClr>
              </a:gs>
              <a:gs pos="100000">
                <a:srgbClr val="479CB0">
                  <a:alpha val="11000"/>
                </a:srgbClr>
              </a:gs>
              <a:gs pos="0">
                <a:schemeClr val="bg1">
                  <a:alpha val="88000"/>
                </a:schemeClr>
              </a:gs>
              <a:gs pos="100000">
                <a:srgbClr val="187FBA"/>
              </a:gs>
              <a:gs pos="100000">
                <a:srgbClr val="1167B0"/>
              </a:gs>
              <a:gs pos="100000">
                <a:srgbClr val="2D5699"/>
              </a:gs>
            </a:gsLst>
            <a:lin ang="0" scaled="1"/>
          </a:gra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lvl="1">
              <a:lnSpc>
                <a:spcPct val="80000"/>
              </a:lnSpc>
              <a:spcBef>
                <a:spcPct val="0"/>
              </a:spcBef>
              <a:spcAft>
                <a:spcPts val="600"/>
              </a:spcAft>
            </a:pPr>
            <a:r>
              <a:rPr lang="en-US" sz="4000" b="1" dirty="0">
                <a:effectLst>
                  <a:outerShdw blurRad="50800" dist="38100" dir="2700000" algn="tl" rotWithShape="0">
                    <a:prstClr val="black">
                      <a:alpha val="40000"/>
                    </a:prstClr>
                  </a:outerShdw>
                </a:effectLst>
                <a:latin typeface="Franklin Gothic Medium" panose="020B0603020102020204" pitchFamily="34" charset="0"/>
              </a:rPr>
              <a:t>	Due Process Protections</a:t>
            </a:r>
          </a:p>
        </p:txBody>
      </p:sp>
      <p:pic>
        <p:nvPicPr>
          <p:cNvPr id="3" name="Graphic 2" descr="Gavel with solid fill">
            <a:extLst>
              <a:ext uri="{FF2B5EF4-FFF2-40B4-BE49-F238E27FC236}">
                <a16:creationId xmlns:a16="http://schemas.microsoft.com/office/drawing/2014/main" id="{D00FD2CA-AB3D-10B5-893F-7988C0E2FCE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52400" y="95250"/>
            <a:ext cx="914400" cy="914400"/>
          </a:xfrm>
          <a:prstGeom prst="rect">
            <a:avLst/>
          </a:prstGeom>
        </p:spPr>
      </p:pic>
    </p:spTree>
    <p:extLst>
      <p:ext uri="{BB962C8B-B14F-4D97-AF65-F5344CB8AC3E}">
        <p14:creationId xmlns:p14="http://schemas.microsoft.com/office/powerpoint/2010/main" val="14157614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DA5E5E38-06F7-4EBC-8B7C-A4D0FAF1B481}"/>
              </a:ext>
            </a:extLst>
          </p:cNvPr>
          <p:cNvSpPr/>
          <p:nvPr/>
        </p:nvSpPr>
        <p:spPr>
          <a:xfrm>
            <a:off x="561975" y="1438275"/>
            <a:ext cx="10953750" cy="5019675"/>
          </a:xfrm>
          <a:prstGeom prst="roundRect">
            <a:avLst>
              <a:gd name="adj" fmla="val 16667"/>
            </a:avLst>
          </a:prstGeom>
          <a:solidFill>
            <a:schemeClr val="tx1">
              <a:alpha val="32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marL="574675" lvl="1"/>
            <a:r>
              <a:rPr lang="en-US" altLang="en-US" sz="2600" b="1" dirty="0">
                <a:effectLst>
                  <a:outerShdw blurRad="50800" dist="38100" dir="2700000" algn="tl" rotWithShape="0">
                    <a:prstClr val="black">
                      <a:alpha val="40000"/>
                    </a:prstClr>
                  </a:outerShdw>
                </a:effectLst>
                <a:latin typeface="Franklin Gothic Medium" panose="020B0603020102020204" pitchFamily="34" charset="0"/>
              </a:rPr>
              <a:t>To determine whether the sanctions are atypical and a significant hardship, courts look to an inmate’s conditions of confinement, the duration of the sanction, and whether the sanction will affect the duration of his confinement. </a:t>
            </a:r>
            <a:r>
              <a:rPr lang="en-US" altLang="en-US" sz="2600" b="1" i="1" dirty="0">
                <a:solidFill>
                  <a:srgbClr val="FFC000"/>
                </a:solidFill>
                <a:effectLst>
                  <a:outerShdw blurRad="50800" dist="38100" dir="2700000" algn="tl" rotWithShape="0">
                    <a:prstClr val="black">
                      <a:alpha val="40000"/>
                    </a:prstClr>
                  </a:outerShdw>
                </a:effectLst>
                <a:latin typeface="Franklin Gothic Medium" panose="020B0603020102020204" pitchFamily="34" charset="0"/>
              </a:rPr>
              <a:t>Keenan v. Hall</a:t>
            </a:r>
            <a:r>
              <a:rPr lang="en-US" altLang="en-US" sz="2600" b="1" dirty="0">
                <a:effectLst>
                  <a:outerShdw blurRad="50800" dist="38100" dir="2700000" algn="tl" rotWithShape="0">
                    <a:prstClr val="black">
                      <a:alpha val="40000"/>
                    </a:prstClr>
                  </a:outerShdw>
                </a:effectLst>
                <a:latin typeface="Franklin Gothic Medium" panose="020B0603020102020204" pitchFamily="34" charset="0"/>
              </a:rPr>
              <a:t>, 83 F.3d 1083, 1088-89 (9th Cir. 1996). </a:t>
            </a:r>
          </a:p>
          <a:p>
            <a:pPr marL="1031875" lvl="1" indent="-457200">
              <a:buFont typeface="Arial" panose="020B0604020202020204" pitchFamily="34" charset="0"/>
              <a:buChar char="•"/>
            </a:pPr>
            <a:endParaRPr lang="en-US" altLang="en-US" sz="2600" b="1" dirty="0">
              <a:effectLst>
                <a:outerShdw blurRad="50800" dist="38100" dir="2700000" algn="tl" rotWithShape="0">
                  <a:prstClr val="black">
                    <a:alpha val="40000"/>
                  </a:prstClr>
                </a:outerShdw>
              </a:effectLst>
              <a:latin typeface="Franklin Gothic Medium" panose="020B0603020102020204" pitchFamily="34" charset="0"/>
            </a:endParaRPr>
          </a:p>
        </p:txBody>
      </p:sp>
      <p:sp>
        <p:nvSpPr>
          <p:cNvPr id="6" name="Rectangle: Rounded Corners 5">
            <a:extLst>
              <a:ext uri="{FF2B5EF4-FFF2-40B4-BE49-F238E27FC236}">
                <a16:creationId xmlns:a16="http://schemas.microsoft.com/office/drawing/2014/main" id="{A538901E-A5C3-462D-8902-EA42493325E6}"/>
              </a:ext>
            </a:extLst>
          </p:cNvPr>
          <p:cNvSpPr/>
          <p:nvPr/>
        </p:nvSpPr>
        <p:spPr>
          <a:xfrm>
            <a:off x="104774" y="76200"/>
            <a:ext cx="11934826" cy="933450"/>
          </a:xfrm>
          <a:prstGeom prst="roundRect">
            <a:avLst>
              <a:gd name="adj" fmla="val 16667"/>
            </a:avLst>
          </a:prstGeom>
          <a:gradFill>
            <a:gsLst>
              <a:gs pos="6000">
                <a:srgbClr val="9FCCD6">
                  <a:alpha val="76000"/>
                </a:srgbClr>
              </a:gs>
              <a:gs pos="100000">
                <a:srgbClr val="479CB0">
                  <a:alpha val="11000"/>
                </a:srgbClr>
              </a:gs>
              <a:gs pos="0">
                <a:schemeClr val="bg1">
                  <a:alpha val="88000"/>
                </a:schemeClr>
              </a:gs>
              <a:gs pos="100000">
                <a:srgbClr val="187FBA"/>
              </a:gs>
              <a:gs pos="100000">
                <a:srgbClr val="1167B0"/>
              </a:gs>
              <a:gs pos="100000">
                <a:srgbClr val="2D5699"/>
              </a:gs>
            </a:gsLst>
            <a:lin ang="0" scaled="1"/>
          </a:gra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lvl="1">
              <a:lnSpc>
                <a:spcPct val="80000"/>
              </a:lnSpc>
              <a:spcBef>
                <a:spcPct val="0"/>
              </a:spcBef>
              <a:spcAft>
                <a:spcPts val="600"/>
              </a:spcAft>
            </a:pPr>
            <a:r>
              <a:rPr lang="en-US" sz="4000" b="1" dirty="0">
                <a:effectLst>
                  <a:outerShdw blurRad="50800" dist="38100" dir="2700000" algn="tl" rotWithShape="0">
                    <a:prstClr val="black">
                      <a:alpha val="40000"/>
                    </a:prstClr>
                  </a:outerShdw>
                </a:effectLst>
                <a:latin typeface="Franklin Gothic Medium" panose="020B0603020102020204" pitchFamily="34" charset="0"/>
              </a:rPr>
              <a:t>	Due Process Protections</a:t>
            </a:r>
          </a:p>
        </p:txBody>
      </p:sp>
      <p:pic>
        <p:nvPicPr>
          <p:cNvPr id="3" name="Graphic 2" descr="Gavel with solid fill">
            <a:extLst>
              <a:ext uri="{FF2B5EF4-FFF2-40B4-BE49-F238E27FC236}">
                <a16:creationId xmlns:a16="http://schemas.microsoft.com/office/drawing/2014/main" id="{350719E3-BA12-FE80-CEFC-75FFC7B4294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52400" y="95250"/>
            <a:ext cx="914400" cy="914400"/>
          </a:xfrm>
          <a:prstGeom prst="rect">
            <a:avLst/>
          </a:prstGeom>
        </p:spPr>
      </p:pic>
    </p:spTree>
    <p:extLst>
      <p:ext uri="{BB962C8B-B14F-4D97-AF65-F5344CB8AC3E}">
        <p14:creationId xmlns:p14="http://schemas.microsoft.com/office/powerpoint/2010/main" val="12900058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DA5E5E38-06F7-4EBC-8B7C-A4D0FAF1B481}"/>
              </a:ext>
            </a:extLst>
          </p:cNvPr>
          <p:cNvSpPr/>
          <p:nvPr/>
        </p:nvSpPr>
        <p:spPr>
          <a:xfrm>
            <a:off x="373856" y="1164395"/>
            <a:ext cx="11444288" cy="5448300"/>
          </a:xfrm>
          <a:prstGeom prst="roundRect">
            <a:avLst>
              <a:gd name="adj" fmla="val 16667"/>
            </a:avLst>
          </a:prstGeom>
          <a:solidFill>
            <a:schemeClr val="tx1">
              <a:alpha val="32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marL="1147763" lvl="1" indent="-573088">
              <a:buFont typeface="Courier New" panose="02070309020205020404" pitchFamily="49" charset="0"/>
              <a:buChar char="o"/>
            </a:pPr>
            <a:endParaRPr lang="en-US" altLang="en-US" sz="2200" b="1" dirty="0">
              <a:effectLst>
                <a:outerShdw blurRad="50800" dist="38100" dir="2700000" algn="tl" rotWithShape="0">
                  <a:prstClr val="black">
                    <a:alpha val="40000"/>
                  </a:prstClr>
                </a:outerShdw>
              </a:effectLst>
              <a:latin typeface="Franklin Gothic Medium" panose="020B0603020102020204" pitchFamily="34" charset="0"/>
            </a:endParaRPr>
          </a:p>
          <a:p>
            <a:pPr marL="1147763" lvl="1" indent="-573088">
              <a:buFont typeface="Courier New" panose="02070309020205020404" pitchFamily="49" charset="0"/>
              <a:buChar char="o"/>
            </a:pPr>
            <a:endParaRPr lang="en-US" altLang="en-US" sz="2200" b="1" dirty="0">
              <a:effectLst>
                <a:outerShdw blurRad="50800" dist="38100" dir="2700000" algn="tl" rotWithShape="0">
                  <a:prstClr val="black">
                    <a:alpha val="40000"/>
                  </a:prstClr>
                </a:outerShdw>
              </a:effectLst>
              <a:latin typeface="Franklin Gothic Medium" panose="020B0603020102020204" pitchFamily="34" charset="0"/>
            </a:endParaRPr>
          </a:p>
          <a:p>
            <a:pPr marL="1147763" lvl="1" indent="-573088">
              <a:buFont typeface="Courier New" panose="02070309020205020404" pitchFamily="49" charset="0"/>
              <a:buChar char="o"/>
            </a:pPr>
            <a:endParaRPr lang="en-US" altLang="en-US" sz="2200" b="1" dirty="0">
              <a:effectLst>
                <a:outerShdw blurRad="50800" dist="38100" dir="2700000" algn="tl" rotWithShape="0">
                  <a:prstClr val="black">
                    <a:alpha val="40000"/>
                  </a:prstClr>
                </a:outerShdw>
              </a:effectLst>
              <a:latin typeface="Franklin Gothic Medium" panose="020B0603020102020204" pitchFamily="34" charset="0"/>
            </a:endParaRPr>
          </a:p>
          <a:p>
            <a:pPr marL="1147763" lvl="1" indent="-573088">
              <a:buFont typeface="Courier New" panose="02070309020205020404" pitchFamily="49" charset="0"/>
              <a:buChar char="o"/>
            </a:pPr>
            <a:endParaRPr lang="en-US" altLang="en-US" sz="2200" b="1" dirty="0">
              <a:effectLst>
                <a:outerShdw blurRad="50800" dist="38100" dir="2700000" algn="tl" rotWithShape="0">
                  <a:prstClr val="black">
                    <a:alpha val="40000"/>
                  </a:prstClr>
                </a:outerShdw>
              </a:effectLst>
              <a:latin typeface="Franklin Gothic Medium" panose="020B0603020102020204" pitchFamily="34" charset="0"/>
            </a:endParaRPr>
          </a:p>
          <a:p>
            <a:pPr marL="1147763" lvl="1" indent="-573088">
              <a:buFont typeface="Courier New" panose="02070309020205020404" pitchFamily="49" charset="0"/>
              <a:buChar char="o"/>
            </a:pPr>
            <a:endParaRPr lang="en-US" altLang="en-US" sz="2200" b="1" dirty="0">
              <a:effectLst>
                <a:outerShdw blurRad="50800" dist="38100" dir="2700000" algn="tl" rotWithShape="0">
                  <a:prstClr val="black">
                    <a:alpha val="40000"/>
                  </a:prstClr>
                </a:outerShdw>
              </a:effectLst>
              <a:latin typeface="Franklin Gothic Medium" panose="020B0603020102020204" pitchFamily="34" charset="0"/>
            </a:endParaRPr>
          </a:p>
          <a:p>
            <a:pPr marL="1147763" lvl="1" indent="-573088">
              <a:buFont typeface="Courier New" panose="02070309020205020404" pitchFamily="49" charset="0"/>
              <a:buChar char="o"/>
            </a:pPr>
            <a:endParaRPr lang="en-US" altLang="en-US" sz="2200" b="1" dirty="0">
              <a:effectLst>
                <a:outerShdw blurRad="50800" dist="38100" dir="2700000" algn="tl" rotWithShape="0">
                  <a:prstClr val="black">
                    <a:alpha val="40000"/>
                  </a:prstClr>
                </a:outerShdw>
              </a:effectLst>
              <a:latin typeface="Franklin Gothic Medium" panose="020B0603020102020204" pitchFamily="34" charset="0"/>
            </a:endParaRPr>
          </a:p>
          <a:p>
            <a:pPr marL="1147763" lvl="1" indent="-573088">
              <a:buFont typeface="Courier New" panose="02070309020205020404" pitchFamily="49" charset="0"/>
              <a:buChar char="o"/>
            </a:pPr>
            <a:endParaRPr lang="en-US" altLang="en-US" sz="2200" b="1" dirty="0">
              <a:effectLst>
                <a:outerShdw blurRad="50800" dist="38100" dir="2700000" algn="tl" rotWithShape="0">
                  <a:prstClr val="black">
                    <a:alpha val="40000"/>
                  </a:prstClr>
                </a:outerShdw>
              </a:effectLst>
              <a:latin typeface="Franklin Gothic Medium" panose="020B0603020102020204" pitchFamily="34" charset="0"/>
            </a:endParaRPr>
          </a:p>
          <a:p>
            <a:pPr marL="117475"/>
            <a:r>
              <a:rPr lang="en-US" altLang="en-US" sz="2200" b="1" u="sng" dirty="0">
                <a:effectLst>
                  <a:outerShdw blurRad="50800" dist="38100" dir="2700000" algn="tl" rotWithShape="0">
                    <a:prstClr val="black">
                      <a:alpha val="40000"/>
                    </a:prstClr>
                  </a:outerShdw>
                </a:effectLst>
                <a:latin typeface="Franklin Gothic Medium" panose="020B0603020102020204" pitchFamily="34" charset="0"/>
              </a:rPr>
              <a:t>Conditions of confinement</a:t>
            </a:r>
          </a:p>
          <a:p>
            <a:pPr marL="917575" lvl="1" indent="-342900">
              <a:buFont typeface="Arial" panose="020B0604020202020204" pitchFamily="34" charset="0"/>
              <a:buChar char="•"/>
            </a:pPr>
            <a:r>
              <a:rPr lang="en-US" altLang="en-US" sz="2200" b="1" dirty="0">
                <a:effectLst>
                  <a:outerShdw blurRad="50800" dist="38100" dir="2700000" algn="tl" rotWithShape="0">
                    <a:prstClr val="black">
                      <a:alpha val="40000"/>
                    </a:prstClr>
                  </a:outerShdw>
                </a:effectLst>
                <a:latin typeface="Franklin Gothic Medium" panose="020B0603020102020204" pitchFamily="34" charset="0"/>
              </a:rPr>
              <a:t>Disciplinary proceedings trigger due process protections. </a:t>
            </a:r>
            <a:r>
              <a:rPr lang="en-US" altLang="en-US" sz="2200" b="1" i="1" dirty="0">
                <a:solidFill>
                  <a:srgbClr val="FFC000"/>
                </a:solidFill>
                <a:effectLst>
                  <a:outerShdw blurRad="50800" dist="38100" dir="2700000" algn="tl" rotWithShape="0">
                    <a:prstClr val="black">
                      <a:alpha val="40000"/>
                    </a:prstClr>
                  </a:outerShdw>
                </a:effectLst>
                <a:latin typeface="Franklin Gothic Medium" panose="020B0603020102020204" pitchFamily="34" charset="0"/>
              </a:rPr>
              <a:t>Serrano v. Francis</a:t>
            </a:r>
            <a:r>
              <a:rPr lang="en-US" altLang="en-US" sz="2200" b="1" dirty="0">
                <a:effectLst>
                  <a:outerShdw blurRad="50800" dist="38100" dir="2700000" algn="tl" rotWithShape="0">
                    <a:prstClr val="black">
                      <a:alpha val="40000"/>
                    </a:prstClr>
                  </a:outerShdw>
                </a:effectLst>
                <a:latin typeface="Franklin Gothic Medium" panose="020B0603020102020204" pitchFamily="34" charset="0"/>
              </a:rPr>
              <a:t>, 345 F.3d 1071, 1077-78 (9th Cir. 2003).</a:t>
            </a:r>
          </a:p>
          <a:p>
            <a:pPr marL="917575" lvl="1" indent="-342900">
              <a:buFont typeface="Arial" panose="020B0604020202020204" pitchFamily="34" charset="0"/>
              <a:buChar char="•"/>
            </a:pPr>
            <a:r>
              <a:rPr lang="en-US" altLang="en-US" sz="2200" b="1" dirty="0">
                <a:effectLst>
                  <a:outerShdw blurRad="50800" dist="38100" dir="2700000" algn="tl" rotWithShape="0">
                    <a:prstClr val="black">
                      <a:alpha val="40000"/>
                    </a:prstClr>
                  </a:outerShdw>
                </a:effectLst>
                <a:latin typeface="Franklin Gothic Medium" panose="020B0603020102020204" pitchFamily="34" charset="0"/>
              </a:rPr>
              <a:t>Placement in maximum security segregation implicates due process protections. </a:t>
            </a:r>
            <a:r>
              <a:rPr lang="en-US" altLang="en-US" sz="2200" b="1" i="1" dirty="0">
                <a:solidFill>
                  <a:srgbClr val="FFC000"/>
                </a:solidFill>
                <a:effectLst>
                  <a:outerShdw blurRad="50800" dist="38100" dir="2700000" algn="tl" rotWithShape="0">
                    <a:prstClr val="black">
                      <a:alpha val="40000"/>
                    </a:prstClr>
                  </a:outerShdw>
                </a:effectLst>
                <a:latin typeface="Franklin Gothic Medium" panose="020B0603020102020204" pitchFamily="34" charset="0"/>
              </a:rPr>
              <a:t>Wilkinson v. Austin</a:t>
            </a:r>
            <a:r>
              <a:rPr lang="en-US" altLang="en-US" sz="2200" b="1" dirty="0">
                <a:effectLst>
                  <a:outerShdw blurRad="50800" dist="38100" dir="2700000" algn="tl" rotWithShape="0">
                    <a:prstClr val="black">
                      <a:alpha val="40000"/>
                    </a:prstClr>
                  </a:outerShdw>
                </a:effectLst>
                <a:latin typeface="Franklin Gothic Medium" panose="020B0603020102020204" pitchFamily="34" charset="0"/>
              </a:rPr>
              <a:t>, 545 U.S. 209, 224 (2005).</a:t>
            </a:r>
          </a:p>
          <a:p>
            <a:pPr marL="917575" lvl="1" indent="-342900">
              <a:buFont typeface="Arial" panose="020B0604020202020204" pitchFamily="34" charset="0"/>
              <a:buChar char="•"/>
            </a:pPr>
            <a:r>
              <a:rPr lang="en-US" altLang="en-US" sz="2200" b="1" dirty="0">
                <a:effectLst>
                  <a:outerShdw blurRad="50800" dist="38100" dir="2700000" algn="tl" rotWithShape="0">
                    <a:prstClr val="black">
                      <a:alpha val="40000"/>
                    </a:prstClr>
                  </a:outerShdw>
                </a:effectLst>
                <a:latin typeface="Franklin Gothic Medium" panose="020B0603020102020204" pitchFamily="34" charset="0"/>
              </a:rPr>
              <a:t>Return to maximum custody after removal from Step-Down Program implicates liberty interest. </a:t>
            </a:r>
            <a:r>
              <a:rPr lang="en-US" altLang="en-US" sz="2200" b="1" i="1" dirty="0">
                <a:solidFill>
                  <a:srgbClr val="FFC000"/>
                </a:solidFill>
                <a:effectLst>
                  <a:outerShdw blurRad="50800" dist="38100" dir="2700000" algn="tl" rotWithShape="0">
                    <a:prstClr val="black">
                      <a:alpha val="40000"/>
                    </a:prstClr>
                  </a:outerShdw>
                </a:effectLst>
                <a:latin typeface="Franklin Gothic Medium" panose="020B0603020102020204" pitchFamily="34" charset="0"/>
              </a:rPr>
              <a:t>Johnson v. Ryan</a:t>
            </a:r>
            <a:r>
              <a:rPr lang="en-US" altLang="en-US" sz="2200" b="1" dirty="0">
                <a:effectLst>
                  <a:outerShdw blurRad="50800" dist="38100" dir="2700000" algn="tl" rotWithShape="0">
                    <a:prstClr val="black">
                      <a:alpha val="40000"/>
                    </a:prstClr>
                  </a:outerShdw>
                </a:effectLst>
                <a:latin typeface="Franklin Gothic Medium" panose="020B0603020102020204" pitchFamily="34" charset="0"/>
              </a:rPr>
              <a:t>, 55 F.4th 1167, 1194 (9th Cir. 2022) .</a:t>
            </a:r>
          </a:p>
          <a:p>
            <a:pPr marL="917575" lvl="1" indent="-342900">
              <a:buFont typeface="Arial" panose="020B0604020202020204" pitchFamily="34" charset="0"/>
              <a:buChar char="•"/>
            </a:pPr>
            <a:r>
              <a:rPr lang="en-US" altLang="en-US" sz="2200" b="1" dirty="0">
                <a:effectLst>
                  <a:outerShdw blurRad="50800" dist="38100" dir="2700000" algn="tl" rotWithShape="0">
                    <a:prstClr val="black">
                      <a:alpha val="40000"/>
                    </a:prstClr>
                  </a:outerShdw>
                </a:effectLst>
                <a:latin typeface="Franklin Gothic Medium" panose="020B0603020102020204" pitchFamily="34" charset="0"/>
              </a:rPr>
              <a:t>Loss of privileges generally DOES NOT trigger due process. </a:t>
            </a:r>
            <a:r>
              <a:rPr lang="en-US" altLang="en-US" sz="2200" b="1" i="1" dirty="0" err="1">
                <a:solidFill>
                  <a:srgbClr val="FFC000"/>
                </a:solidFill>
                <a:effectLst>
                  <a:outerShdw blurRad="50800" dist="38100" dir="2700000" algn="tl" rotWithShape="0">
                    <a:prstClr val="black">
                      <a:alpha val="40000"/>
                    </a:prstClr>
                  </a:outerShdw>
                </a:effectLst>
                <a:latin typeface="Franklin Gothic Medium" panose="020B0603020102020204" pitchFamily="34" charset="0"/>
              </a:rPr>
              <a:t>Sandin</a:t>
            </a:r>
            <a:r>
              <a:rPr lang="en-US" altLang="en-US" sz="2200" b="1" dirty="0">
                <a:effectLst>
                  <a:outerShdw blurRad="50800" dist="38100" dir="2700000" algn="tl" rotWithShape="0">
                    <a:prstClr val="black">
                      <a:alpha val="40000"/>
                    </a:prstClr>
                  </a:outerShdw>
                </a:effectLst>
                <a:latin typeface="Franklin Gothic Medium" panose="020B0603020102020204" pitchFamily="34" charset="0"/>
              </a:rPr>
              <a:t>, 515 U.S. at 485-86.</a:t>
            </a:r>
          </a:p>
          <a:p>
            <a:pPr marL="117475"/>
            <a:r>
              <a:rPr lang="en-US" altLang="en-US" sz="2200" b="1" u="sng" dirty="0">
                <a:effectLst>
                  <a:outerShdw blurRad="50800" dist="38100" dir="2700000" algn="tl" rotWithShape="0">
                    <a:prstClr val="black">
                      <a:alpha val="40000"/>
                    </a:prstClr>
                  </a:outerShdw>
                </a:effectLst>
                <a:latin typeface="Franklin Gothic Medium" panose="020B0603020102020204" pitchFamily="34" charset="0"/>
              </a:rPr>
              <a:t>Duration of sanctions</a:t>
            </a:r>
          </a:p>
          <a:p>
            <a:pPr marL="917575" lvl="1" indent="-342900">
              <a:buFont typeface="Arial" panose="020B0604020202020204" pitchFamily="34" charset="0"/>
              <a:buChar char="•"/>
            </a:pPr>
            <a:r>
              <a:rPr lang="en-US" altLang="en-US" sz="2200" b="1" dirty="0">
                <a:effectLst>
                  <a:outerShdw blurRad="50800" dist="38100" dir="2700000" algn="tl" rotWithShape="0">
                    <a:prstClr val="black">
                      <a:alpha val="40000"/>
                    </a:prstClr>
                  </a:outerShdw>
                </a:effectLst>
                <a:latin typeface="Franklin Gothic Medium" panose="020B0603020102020204" pitchFamily="34" charset="0"/>
              </a:rPr>
              <a:t>30 days disciplinary segregation is not atypical and significant. </a:t>
            </a:r>
            <a:r>
              <a:rPr lang="en-US" altLang="en-US" sz="2200" b="1" i="1" dirty="0" err="1">
                <a:solidFill>
                  <a:srgbClr val="FFC000"/>
                </a:solidFill>
                <a:effectLst>
                  <a:outerShdw blurRad="50800" dist="38100" dir="2700000" algn="tl" rotWithShape="0">
                    <a:prstClr val="black">
                      <a:alpha val="40000"/>
                    </a:prstClr>
                  </a:outerShdw>
                </a:effectLst>
                <a:latin typeface="Franklin Gothic Medium" panose="020B0603020102020204" pitchFamily="34" charset="0"/>
              </a:rPr>
              <a:t>Sandin</a:t>
            </a:r>
            <a:r>
              <a:rPr lang="en-US" altLang="en-US" sz="2200" b="1" dirty="0">
                <a:effectLst>
                  <a:outerShdw blurRad="50800" dist="38100" dir="2700000" algn="tl" rotWithShape="0">
                    <a:prstClr val="black">
                      <a:alpha val="40000"/>
                    </a:prstClr>
                  </a:outerShdw>
                </a:effectLst>
                <a:latin typeface="Franklin Gothic Medium" panose="020B0603020102020204" pitchFamily="34" charset="0"/>
              </a:rPr>
              <a:t>, 515 U.S. at 472.</a:t>
            </a:r>
          </a:p>
          <a:p>
            <a:pPr marL="117475"/>
            <a:r>
              <a:rPr lang="en-US" altLang="en-US" sz="2200" b="1" u="sng" dirty="0">
                <a:effectLst>
                  <a:outerShdw blurRad="50800" dist="38100" dir="2700000" algn="tl" rotWithShape="0">
                    <a:prstClr val="black">
                      <a:alpha val="40000"/>
                    </a:prstClr>
                  </a:outerShdw>
                </a:effectLst>
                <a:latin typeface="Franklin Gothic Medium" panose="020B0603020102020204" pitchFamily="34" charset="0"/>
              </a:rPr>
              <a:t>Effect on sentence</a:t>
            </a:r>
          </a:p>
          <a:p>
            <a:pPr marL="917575" lvl="1" indent="-342900">
              <a:buFont typeface="Arial" panose="020B0604020202020204" pitchFamily="34" charset="0"/>
              <a:buChar char="•"/>
            </a:pPr>
            <a:r>
              <a:rPr lang="en-US" altLang="en-US" sz="2200" b="1" dirty="0">
                <a:effectLst>
                  <a:outerShdw blurRad="50800" dist="38100" dir="2700000" algn="tl" rotWithShape="0">
                    <a:prstClr val="black">
                      <a:alpha val="40000"/>
                    </a:prstClr>
                  </a:outerShdw>
                </a:effectLst>
                <a:latin typeface="Franklin Gothic Medium" panose="020B0603020102020204" pitchFamily="34" charset="0"/>
              </a:rPr>
              <a:t>Denial of 1-year sentence reduction is not an atypical and significant hardship. </a:t>
            </a:r>
            <a:r>
              <a:rPr lang="en-US" altLang="en-US" sz="2200" b="1" i="1" dirty="0">
                <a:solidFill>
                  <a:srgbClr val="FFC000"/>
                </a:solidFill>
                <a:effectLst>
                  <a:outerShdw blurRad="50800" dist="38100" dir="2700000" algn="tl" rotWithShape="0">
                    <a:prstClr val="black">
                      <a:alpha val="40000"/>
                    </a:prstClr>
                  </a:outerShdw>
                </a:effectLst>
                <a:latin typeface="Franklin Gothic Medium" panose="020B0603020102020204" pitchFamily="34" charset="0"/>
              </a:rPr>
              <a:t>Jacks v. Crabtree</a:t>
            </a:r>
            <a:r>
              <a:rPr lang="en-US" altLang="en-US" sz="2200" b="1" dirty="0">
                <a:effectLst>
                  <a:outerShdw blurRad="50800" dist="38100" dir="2700000" algn="tl" rotWithShape="0">
                    <a:prstClr val="black">
                      <a:alpha val="40000"/>
                    </a:prstClr>
                  </a:outerShdw>
                </a:effectLst>
                <a:latin typeface="Franklin Gothic Medium" panose="020B0603020102020204" pitchFamily="34" charset="0"/>
              </a:rPr>
              <a:t>, 114 F.3d 983 (9th Cir. 1997) </a:t>
            </a:r>
          </a:p>
          <a:p>
            <a:pPr marL="1604963" lvl="2" indent="-573088">
              <a:buFont typeface="Courier New" panose="02070309020205020404" pitchFamily="49" charset="0"/>
              <a:buChar char="o"/>
            </a:pPr>
            <a:endParaRPr lang="en-US" altLang="en-US" sz="2200" b="1" dirty="0">
              <a:effectLst>
                <a:outerShdw blurRad="50800" dist="38100" dir="2700000" algn="tl" rotWithShape="0">
                  <a:prstClr val="black">
                    <a:alpha val="40000"/>
                  </a:prstClr>
                </a:outerShdw>
              </a:effectLst>
              <a:latin typeface="Franklin Gothic Medium" panose="020B0603020102020204" pitchFamily="34" charset="0"/>
            </a:endParaRPr>
          </a:p>
          <a:p>
            <a:pPr marL="1147763" lvl="1" indent="-573088">
              <a:buFont typeface="Courier New" panose="02070309020205020404" pitchFamily="49" charset="0"/>
              <a:buChar char="o"/>
            </a:pPr>
            <a:endParaRPr lang="en-US" altLang="en-US" sz="2200" b="1" dirty="0">
              <a:effectLst>
                <a:outerShdw blurRad="50800" dist="38100" dir="2700000" algn="tl" rotWithShape="0">
                  <a:prstClr val="black">
                    <a:alpha val="40000"/>
                  </a:prstClr>
                </a:outerShdw>
              </a:effectLst>
              <a:latin typeface="Franklin Gothic Medium" panose="020B0603020102020204" pitchFamily="34" charset="0"/>
            </a:endParaRPr>
          </a:p>
          <a:p>
            <a:pPr marL="1604963" lvl="2" indent="-573088">
              <a:buFont typeface="Courier New" panose="02070309020205020404" pitchFamily="49" charset="0"/>
              <a:buChar char="o"/>
            </a:pPr>
            <a:endParaRPr lang="en-US" altLang="en-US" sz="2200" b="1" dirty="0">
              <a:effectLst>
                <a:outerShdw blurRad="50800" dist="38100" dir="2700000" algn="tl" rotWithShape="0">
                  <a:prstClr val="black">
                    <a:alpha val="40000"/>
                  </a:prstClr>
                </a:outerShdw>
              </a:effectLst>
              <a:latin typeface="Franklin Gothic Medium" panose="020B0603020102020204" pitchFamily="34" charset="0"/>
            </a:endParaRPr>
          </a:p>
          <a:p>
            <a:pPr marL="1604963" lvl="2" indent="-573088">
              <a:buFont typeface="Courier New" panose="02070309020205020404" pitchFamily="49" charset="0"/>
              <a:buChar char="o"/>
            </a:pPr>
            <a:endParaRPr lang="en-US" altLang="en-US" sz="2200" b="1" dirty="0">
              <a:effectLst>
                <a:outerShdw blurRad="50800" dist="38100" dir="2700000" algn="tl" rotWithShape="0">
                  <a:prstClr val="black">
                    <a:alpha val="40000"/>
                  </a:prstClr>
                </a:outerShdw>
              </a:effectLst>
              <a:latin typeface="Franklin Gothic Medium" panose="020B0603020102020204" pitchFamily="34" charset="0"/>
            </a:endParaRPr>
          </a:p>
          <a:p>
            <a:pPr marL="1604963" lvl="2" indent="-573088">
              <a:buFont typeface="Courier New" panose="02070309020205020404" pitchFamily="49" charset="0"/>
              <a:buChar char="o"/>
            </a:pPr>
            <a:endParaRPr lang="en-US" altLang="en-US" sz="2200" b="1" dirty="0">
              <a:effectLst>
                <a:outerShdw blurRad="50800" dist="38100" dir="2700000" algn="tl" rotWithShape="0">
                  <a:prstClr val="black">
                    <a:alpha val="40000"/>
                  </a:prstClr>
                </a:outerShdw>
              </a:effectLst>
              <a:latin typeface="Franklin Gothic Medium" panose="020B0603020102020204" pitchFamily="34" charset="0"/>
            </a:endParaRPr>
          </a:p>
          <a:p>
            <a:pPr marL="1147763" lvl="1" indent="-573088">
              <a:buFont typeface="Courier New" panose="02070309020205020404" pitchFamily="49" charset="0"/>
              <a:buChar char="o"/>
            </a:pPr>
            <a:endParaRPr lang="en-US" altLang="en-US" sz="2200" b="1" dirty="0">
              <a:effectLst>
                <a:outerShdw blurRad="50800" dist="38100" dir="2700000" algn="tl" rotWithShape="0">
                  <a:prstClr val="black">
                    <a:alpha val="40000"/>
                  </a:prstClr>
                </a:outerShdw>
              </a:effectLst>
              <a:latin typeface="Franklin Gothic Medium" panose="020B0603020102020204" pitchFamily="34" charset="0"/>
            </a:endParaRPr>
          </a:p>
          <a:p>
            <a:pPr marL="1147763" lvl="1" indent="-573088">
              <a:buFont typeface="Courier New" panose="02070309020205020404" pitchFamily="49" charset="0"/>
              <a:buChar char="o"/>
            </a:pPr>
            <a:endParaRPr lang="en-US" altLang="en-US" sz="2200" b="1" dirty="0">
              <a:effectLst>
                <a:outerShdw blurRad="50800" dist="38100" dir="2700000" algn="tl" rotWithShape="0">
                  <a:prstClr val="black">
                    <a:alpha val="40000"/>
                  </a:prstClr>
                </a:outerShdw>
              </a:effectLst>
              <a:latin typeface="Franklin Gothic Medium" panose="020B0603020102020204" pitchFamily="34" charset="0"/>
            </a:endParaRPr>
          </a:p>
        </p:txBody>
      </p:sp>
      <p:sp>
        <p:nvSpPr>
          <p:cNvPr id="6" name="Rectangle: Rounded Corners 5">
            <a:extLst>
              <a:ext uri="{FF2B5EF4-FFF2-40B4-BE49-F238E27FC236}">
                <a16:creationId xmlns:a16="http://schemas.microsoft.com/office/drawing/2014/main" id="{A538901E-A5C3-462D-8902-EA42493325E6}"/>
              </a:ext>
            </a:extLst>
          </p:cNvPr>
          <p:cNvSpPr/>
          <p:nvPr/>
        </p:nvSpPr>
        <p:spPr>
          <a:xfrm>
            <a:off x="104774" y="76200"/>
            <a:ext cx="11934826" cy="933450"/>
          </a:xfrm>
          <a:prstGeom prst="roundRect">
            <a:avLst>
              <a:gd name="adj" fmla="val 16667"/>
            </a:avLst>
          </a:prstGeom>
          <a:gradFill>
            <a:gsLst>
              <a:gs pos="6000">
                <a:srgbClr val="9FCCD6">
                  <a:alpha val="76000"/>
                </a:srgbClr>
              </a:gs>
              <a:gs pos="100000">
                <a:srgbClr val="479CB0">
                  <a:alpha val="11000"/>
                </a:srgbClr>
              </a:gs>
              <a:gs pos="0">
                <a:schemeClr val="bg1">
                  <a:alpha val="88000"/>
                </a:schemeClr>
              </a:gs>
              <a:gs pos="100000">
                <a:srgbClr val="187FBA"/>
              </a:gs>
              <a:gs pos="100000">
                <a:srgbClr val="1167B0"/>
              </a:gs>
              <a:gs pos="100000">
                <a:srgbClr val="2D5699"/>
              </a:gs>
            </a:gsLst>
            <a:lin ang="0" scaled="1"/>
          </a:gra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lvl="1">
              <a:lnSpc>
                <a:spcPct val="80000"/>
              </a:lnSpc>
              <a:spcBef>
                <a:spcPct val="0"/>
              </a:spcBef>
              <a:spcAft>
                <a:spcPts val="600"/>
              </a:spcAft>
            </a:pPr>
            <a:r>
              <a:rPr lang="en-US" sz="4000" b="1" dirty="0">
                <a:effectLst>
                  <a:outerShdw blurRad="50800" dist="38100" dir="2700000" algn="tl" rotWithShape="0">
                    <a:prstClr val="black">
                      <a:alpha val="40000"/>
                    </a:prstClr>
                  </a:outerShdw>
                </a:effectLst>
                <a:latin typeface="Franklin Gothic Medium" panose="020B0603020102020204" pitchFamily="34" charset="0"/>
              </a:rPr>
              <a:t>	Due Process Protections – Atypicality</a:t>
            </a:r>
          </a:p>
        </p:txBody>
      </p:sp>
      <p:pic>
        <p:nvPicPr>
          <p:cNvPr id="2" name="Graphic 1" descr="Gavel with solid fill">
            <a:extLst>
              <a:ext uri="{FF2B5EF4-FFF2-40B4-BE49-F238E27FC236}">
                <a16:creationId xmlns:a16="http://schemas.microsoft.com/office/drawing/2014/main" id="{7634E022-C128-987F-590C-8ABECAFF61E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52400" y="95250"/>
            <a:ext cx="914400" cy="914400"/>
          </a:xfrm>
          <a:prstGeom prst="rect">
            <a:avLst/>
          </a:prstGeom>
        </p:spPr>
      </p:pic>
    </p:spTree>
    <p:extLst>
      <p:ext uri="{BB962C8B-B14F-4D97-AF65-F5344CB8AC3E}">
        <p14:creationId xmlns:p14="http://schemas.microsoft.com/office/powerpoint/2010/main" val="9910173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DA5E5E38-06F7-4EBC-8B7C-A4D0FAF1B481}"/>
              </a:ext>
            </a:extLst>
          </p:cNvPr>
          <p:cNvSpPr/>
          <p:nvPr/>
        </p:nvSpPr>
        <p:spPr>
          <a:xfrm>
            <a:off x="561975" y="1438275"/>
            <a:ext cx="10953750" cy="5019675"/>
          </a:xfrm>
          <a:prstGeom prst="roundRect">
            <a:avLst>
              <a:gd name="adj" fmla="val 16667"/>
            </a:avLst>
          </a:prstGeom>
          <a:solidFill>
            <a:schemeClr val="tx1">
              <a:alpha val="32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marL="1147763" lvl="1" indent="-573088">
              <a:buFont typeface="Courier New" panose="02070309020205020404" pitchFamily="49" charset="0"/>
              <a:buChar char="o"/>
            </a:pPr>
            <a:endParaRPr lang="en-US" altLang="en-US" sz="2600" b="1" dirty="0">
              <a:effectLst>
                <a:outerShdw blurRad="50800" dist="38100" dir="2700000" algn="tl" rotWithShape="0">
                  <a:prstClr val="black">
                    <a:alpha val="40000"/>
                  </a:prstClr>
                </a:outerShdw>
              </a:effectLst>
              <a:latin typeface="Franklin Gothic Medium" panose="020B0603020102020204" pitchFamily="34" charset="0"/>
            </a:endParaRPr>
          </a:p>
          <a:p>
            <a:pPr marL="1147763" lvl="1" indent="-573088">
              <a:buFont typeface="Courier New" panose="02070309020205020404" pitchFamily="49" charset="0"/>
              <a:buChar char="o"/>
            </a:pPr>
            <a:endParaRPr lang="en-US" altLang="en-US" sz="2600" b="1" dirty="0">
              <a:effectLst>
                <a:outerShdw blurRad="50800" dist="38100" dir="2700000" algn="tl" rotWithShape="0">
                  <a:prstClr val="black">
                    <a:alpha val="40000"/>
                  </a:prstClr>
                </a:outerShdw>
              </a:effectLst>
              <a:latin typeface="Franklin Gothic Medium" panose="020B0603020102020204" pitchFamily="34" charset="0"/>
            </a:endParaRPr>
          </a:p>
          <a:p>
            <a:pPr marL="1147763" lvl="1" indent="-573088">
              <a:buFont typeface="Courier New" panose="02070309020205020404" pitchFamily="49" charset="0"/>
              <a:buChar char="o"/>
            </a:pPr>
            <a:endParaRPr lang="en-US" altLang="en-US" sz="2600" b="1" dirty="0">
              <a:effectLst>
                <a:outerShdw blurRad="50800" dist="38100" dir="2700000" algn="tl" rotWithShape="0">
                  <a:prstClr val="black">
                    <a:alpha val="40000"/>
                  </a:prstClr>
                </a:outerShdw>
              </a:effectLst>
              <a:latin typeface="Franklin Gothic Medium" panose="020B0603020102020204" pitchFamily="34" charset="0"/>
            </a:endParaRPr>
          </a:p>
          <a:p>
            <a:pPr marL="1147763" lvl="1" indent="-573088">
              <a:buFont typeface="Courier New" panose="02070309020205020404" pitchFamily="49" charset="0"/>
              <a:buChar char="o"/>
            </a:pPr>
            <a:endParaRPr lang="en-US" altLang="en-US" sz="2600" b="1" dirty="0">
              <a:effectLst>
                <a:outerShdw blurRad="50800" dist="38100" dir="2700000" algn="tl" rotWithShape="0">
                  <a:prstClr val="black">
                    <a:alpha val="40000"/>
                  </a:prstClr>
                </a:outerShdw>
              </a:effectLst>
              <a:latin typeface="Franklin Gothic Medium" panose="020B0603020102020204" pitchFamily="34" charset="0"/>
            </a:endParaRPr>
          </a:p>
          <a:p>
            <a:pPr marL="690563" indent="-573088">
              <a:buFont typeface="Courier New" panose="02070309020205020404" pitchFamily="49" charset="0"/>
              <a:buChar char="o"/>
            </a:pPr>
            <a:endParaRPr lang="en-US" altLang="en-US" sz="2600" b="1" dirty="0">
              <a:effectLst>
                <a:outerShdw blurRad="50800" dist="38100" dir="2700000" algn="tl" rotWithShape="0">
                  <a:prstClr val="black">
                    <a:alpha val="40000"/>
                  </a:prstClr>
                </a:outerShdw>
              </a:effectLst>
              <a:latin typeface="Franklin Gothic Medium" panose="020B0603020102020204" pitchFamily="34" charset="0"/>
            </a:endParaRPr>
          </a:p>
          <a:p>
            <a:pPr marL="1147763" lvl="1" indent="-573088">
              <a:buFont typeface="+mj-lt"/>
              <a:buAutoNum type="arabicPeriod"/>
            </a:pPr>
            <a:r>
              <a:rPr lang="en-US" altLang="en-US" sz="2600" b="1" dirty="0">
                <a:effectLst>
                  <a:outerShdw blurRad="50800" dist="38100" dir="2700000" algn="tl" rotWithShape="0">
                    <a:prstClr val="black">
                      <a:alpha val="40000"/>
                    </a:prstClr>
                  </a:outerShdw>
                </a:effectLst>
                <a:latin typeface="Franklin Gothic Medium" panose="020B0603020102020204" pitchFamily="34" charset="0"/>
              </a:rPr>
              <a:t>Written notice at least 24 hours prior to the hearing and an opportunity to be heard.</a:t>
            </a:r>
          </a:p>
          <a:p>
            <a:pPr marL="1147763" lvl="1" indent="-573088">
              <a:buFont typeface="+mj-lt"/>
              <a:buAutoNum type="arabicPeriod"/>
            </a:pPr>
            <a:r>
              <a:rPr lang="en-US" altLang="en-US" sz="2600" b="1" dirty="0">
                <a:effectLst>
                  <a:outerShdw blurRad="50800" dist="38100" dir="2700000" algn="tl" rotWithShape="0">
                    <a:prstClr val="black">
                      <a:alpha val="40000"/>
                    </a:prstClr>
                  </a:outerShdw>
                </a:effectLst>
                <a:latin typeface="Franklin Gothic Medium" panose="020B0603020102020204" pitchFamily="34" charset="0"/>
              </a:rPr>
              <a:t>A written statement by the fact-finder as to the evidence relied on and reasons for the disciplinary action.</a:t>
            </a:r>
          </a:p>
          <a:p>
            <a:pPr marL="1147763" lvl="1" indent="-573088">
              <a:buFont typeface="+mj-lt"/>
              <a:buAutoNum type="arabicPeriod"/>
            </a:pPr>
            <a:r>
              <a:rPr lang="en-US" altLang="en-US" sz="2600" b="1" dirty="0">
                <a:effectLst>
                  <a:outerShdw blurRad="50800" dist="38100" dir="2700000" algn="tl" rotWithShape="0">
                    <a:prstClr val="black">
                      <a:alpha val="40000"/>
                    </a:prstClr>
                  </a:outerShdw>
                </a:effectLst>
                <a:latin typeface="Franklin Gothic Medium" panose="020B0603020102020204" pitchFamily="34" charset="0"/>
              </a:rPr>
              <a:t>Opportunity to call witnesses and present documentary evidence when it would not be unduly hazardous to institutional safety or correctional goals to allow the inmate to do so</a:t>
            </a:r>
          </a:p>
          <a:p>
            <a:pPr marL="574675" lvl="1"/>
            <a:r>
              <a:rPr lang="en-US" altLang="en-US" sz="2600" b="1" i="1" dirty="0">
                <a:solidFill>
                  <a:srgbClr val="FFC000"/>
                </a:solidFill>
                <a:effectLst>
                  <a:outerShdw blurRad="50800" dist="38100" dir="2700000" algn="tl" rotWithShape="0">
                    <a:prstClr val="black">
                      <a:alpha val="40000"/>
                    </a:prstClr>
                  </a:outerShdw>
                </a:effectLst>
                <a:latin typeface="Franklin Gothic Medium" panose="020B0603020102020204" pitchFamily="34" charset="0"/>
              </a:rPr>
              <a:t>Wolff v. McDonnell</a:t>
            </a:r>
            <a:r>
              <a:rPr lang="en-US" altLang="en-US" sz="2600" b="1" dirty="0">
                <a:effectLst>
                  <a:outerShdw blurRad="50800" dist="38100" dir="2700000" algn="tl" rotWithShape="0">
                    <a:prstClr val="black">
                      <a:alpha val="40000"/>
                    </a:prstClr>
                  </a:outerShdw>
                </a:effectLst>
                <a:latin typeface="Franklin Gothic Medium" panose="020B0603020102020204" pitchFamily="34" charset="0"/>
              </a:rPr>
              <a:t>, 418 U.S. 539, 565-566 (1974).</a:t>
            </a:r>
          </a:p>
          <a:p>
            <a:pPr marL="1031875" lvl="2"/>
            <a:endParaRPr lang="en-US" altLang="en-US" sz="2600" b="1" dirty="0">
              <a:effectLst>
                <a:outerShdw blurRad="50800" dist="38100" dir="2700000" algn="tl" rotWithShape="0">
                  <a:prstClr val="black">
                    <a:alpha val="40000"/>
                  </a:prstClr>
                </a:outerShdw>
              </a:effectLst>
              <a:latin typeface="Franklin Gothic Medium" panose="020B0603020102020204" pitchFamily="34" charset="0"/>
            </a:endParaRPr>
          </a:p>
          <a:p>
            <a:pPr marL="1604963" lvl="2" indent="-573088">
              <a:buFont typeface="Courier New" panose="02070309020205020404" pitchFamily="49" charset="0"/>
              <a:buChar char="o"/>
            </a:pPr>
            <a:endParaRPr lang="en-US" altLang="en-US" sz="2600" b="1" dirty="0">
              <a:effectLst>
                <a:outerShdw blurRad="50800" dist="38100" dir="2700000" algn="tl" rotWithShape="0">
                  <a:prstClr val="black">
                    <a:alpha val="40000"/>
                  </a:prstClr>
                </a:outerShdw>
              </a:effectLst>
              <a:latin typeface="Franklin Gothic Medium" panose="020B0603020102020204" pitchFamily="34" charset="0"/>
            </a:endParaRPr>
          </a:p>
          <a:p>
            <a:pPr marL="1604963" lvl="2" indent="-573088">
              <a:buFont typeface="Courier New" panose="02070309020205020404" pitchFamily="49" charset="0"/>
              <a:buChar char="o"/>
            </a:pPr>
            <a:endParaRPr lang="en-US" altLang="en-US" sz="2600" b="1" dirty="0">
              <a:effectLst>
                <a:outerShdw blurRad="50800" dist="38100" dir="2700000" algn="tl" rotWithShape="0">
                  <a:prstClr val="black">
                    <a:alpha val="40000"/>
                  </a:prstClr>
                </a:outerShdw>
              </a:effectLst>
              <a:latin typeface="Franklin Gothic Medium" panose="020B0603020102020204" pitchFamily="34" charset="0"/>
            </a:endParaRPr>
          </a:p>
          <a:p>
            <a:pPr marL="1147763" lvl="1" indent="-573088">
              <a:buFont typeface="Courier New" panose="02070309020205020404" pitchFamily="49" charset="0"/>
              <a:buChar char="o"/>
            </a:pPr>
            <a:endParaRPr lang="en-US" altLang="en-US" sz="2600" b="1" dirty="0">
              <a:effectLst>
                <a:outerShdw blurRad="50800" dist="38100" dir="2700000" algn="tl" rotWithShape="0">
                  <a:prstClr val="black">
                    <a:alpha val="40000"/>
                  </a:prstClr>
                </a:outerShdw>
              </a:effectLst>
              <a:latin typeface="Franklin Gothic Medium" panose="020B0603020102020204" pitchFamily="34" charset="0"/>
            </a:endParaRPr>
          </a:p>
          <a:p>
            <a:pPr marL="1147763" lvl="1" indent="-573088">
              <a:buFont typeface="Courier New" panose="02070309020205020404" pitchFamily="49" charset="0"/>
              <a:buChar char="o"/>
            </a:pPr>
            <a:endParaRPr lang="en-US" altLang="en-US" sz="2600" b="1" dirty="0">
              <a:effectLst>
                <a:outerShdw blurRad="50800" dist="38100" dir="2700000" algn="tl" rotWithShape="0">
                  <a:prstClr val="black">
                    <a:alpha val="40000"/>
                  </a:prstClr>
                </a:outerShdw>
              </a:effectLst>
              <a:latin typeface="Franklin Gothic Medium" panose="020B0603020102020204" pitchFamily="34" charset="0"/>
            </a:endParaRPr>
          </a:p>
        </p:txBody>
      </p:sp>
      <p:sp>
        <p:nvSpPr>
          <p:cNvPr id="6" name="Rectangle: Rounded Corners 5">
            <a:extLst>
              <a:ext uri="{FF2B5EF4-FFF2-40B4-BE49-F238E27FC236}">
                <a16:creationId xmlns:a16="http://schemas.microsoft.com/office/drawing/2014/main" id="{A538901E-A5C3-462D-8902-EA42493325E6}"/>
              </a:ext>
            </a:extLst>
          </p:cNvPr>
          <p:cNvSpPr/>
          <p:nvPr/>
        </p:nvSpPr>
        <p:spPr>
          <a:xfrm>
            <a:off x="128587" y="95250"/>
            <a:ext cx="11911013" cy="1128713"/>
          </a:xfrm>
          <a:prstGeom prst="roundRect">
            <a:avLst>
              <a:gd name="adj" fmla="val 16667"/>
            </a:avLst>
          </a:prstGeom>
          <a:gradFill>
            <a:gsLst>
              <a:gs pos="6000">
                <a:srgbClr val="9FCCD6">
                  <a:alpha val="76000"/>
                </a:srgbClr>
              </a:gs>
              <a:gs pos="100000">
                <a:srgbClr val="479CB0">
                  <a:alpha val="11000"/>
                </a:srgbClr>
              </a:gs>
              <a:gs pos="0">
                <a:schemeClr val="bg1">
                  <a:alpha val="88000"/>
                </a:schemeClr>
              </a:gs>
              <a:gs pos="100000">
                <a:srgbClr val="187FBA"/>
              </a:gs>
              <a:gs pos="100000">
                <a:srgbClr val="1167B0"/>
              </a:gs>
              <a:gs pos="100000">
                <a:srgbClr val="2D5699"/>
              </a:gs>
            </a:gsLst>
            <a:lin ang="0" scaled="1"/>
          </a:gra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lvl="1">
              <a:lnSpc>
                <a:spcPct val="80000"/>
              </a:lnSpc>
              <a:spcBef>
                <a:spcPct val="0"/>
              </a:spcBef>
              <a:spcAft>
                <a:spcPts val="600"/>
              </a:spcAft>
            </a:pPr>
            <a:r>
              <a:rPr lang="en-US" sz="4000" b="1" dirty="0">
                <a:effectLst>
                  <a:outerShdw blurRad="50800" dist="38100" dir="2700000" algn="tl" rotWithShape="0">
                    <a:prstClr val="black">
                      <a:alpha val="40000"/>
                    </a:prstClr>
                  </a:outerShdw>
                </a:effectLst>
                <a:latin typeface="Franklin Gothic Medium" panose="020B0603020102020204" pitchFamily="34" charset="0"/>
              </a:rPr>
              <a:t>	Due Process Protections – What process is due?</a:t>
            </a:r>
          </a:p>
        </p:txBody>
      </p:sp>
      <p:pic>
        <p:nvPicPr>
          <p:cNvPr id="2" name="Graphic 1" descr="Gavel with solid fill">
            <a:extLst>
              <a:ext uri="{FF2B5EF4-FFF2-40B4-BE49-F238E27FC236}">
                <a16:creationId xmlns:a16="http://schemas.microsoft.com/office/drawing/2014/main" id="{23684AC8-ADFE-35EA-3545-947387EBFBB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52400" y="95250"/>
            <a:ext cx="914400" cy="914400"/>
          </a:xfrm>
          <a:prstGeom prst="rect">
            <a:avLst/>
          </a:prstGeom>
        </p:spPr>
      </p:pic>
    </p:spTree>
    <p:extLst>
      <p:ext uri="{BB962C8B-B14F-4D97-AF65-F5344CB8AC3E}">
        <p14:creationId xmlns:p14="http://schemas.microsoft.com/office/powerpoint/2010/main" val="17127510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DA5E5E38-06F7-4EBC-8B7C-A4D0FAF1B481}"/>
              </a:ext>
            </a:extLst>
          </p:cNvPr>
          <p:cNvSpPr/>
          <p:nvPr/>
        </p:nvSpPr>
        <p:spPr>
          <a:xfrm>
            <a:off x="561975" y="1438275"/>
            <a:ext cx="10953750" cy="5019675"/>
          </a:xfrm>
          <a:prstGeom prst="roundRect">
            <a:avLst>
              <a:gd name="adj" fmla="val 16667"/>
            </a:avLst>
          </a:prstGeom>
          <a:solidFill>
            <a:schemeClr val="tx1">
              <a:alpha val="32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marL="1031875" lvl="1" indent="-457200">
              <a:buFont typeface="Arial" panose="020B0604020202020204" pitchFamily="34" charset="0"/>
              <a:buChar char="•"/>
            </a:pPr>
            <a:endParaRPr lang="en-US" altLang="en-US" sz="2600" b="1" dirty="0">
              <a:effectLst>
                <a:outerShdw blurRad="50800" dist="38100" dir="2700000" algn="tl" rotWithShape="0">
                  <a:prstClr val="black">
                    <a:alpha val="40000"/>
                  </a:prstClr>
                </a:outerShdw>
              </a:effectLst>
              <a:latin typeface="Franklin Gothic Medium" panose="020B0603020102020204" pitchFamily="34" charset="0"/>
            </a:endParaRPr>
          </a:p>
          <a:p>
            <a:pPr marL="1031875" lvl="1" indent="-457200">
              <a:buFont typeface="Arial" panose="020B0604020202020204" pitchFamily="34" charset="0"/>
              <a:buChar char="•"/>
            </a:pPr>
            <a:endParaRPr lang="en-US" altLang="en-US" sz="2600" b="1" dirty="0">
              <a:effectLst>
                <a:outerShdw blurRad="50800" dist="38100" dir="2700000" algn="tl" rotWithShape="0">
                  <a:prstClr val="black">
                    <a:alpha val="40000"/>
                  </a:prstClr>
                </a:outerShdw>
              </a:effectLst>
              <a:latin typeface="Franklin Gothic Medium" panose="020B0603020102020204" pitchFamily="34" charset="0"/>
            </a:endParaRPr>
          </a:p>
          <a:p>
            <a:pPr marL="1031875" lvl="1" indent="-457200">
              <a:buFont typeface="Arial" panose="020B0604020202020204" pitchFamily="34" charset="0"/>
              <a:buChar char="•"/>
            </a:pPr>
            <a:endParaRPr lang="en-US" altLang="en-US" sz="2600" b="1" dirty="0">
              <a:effectLst>
                <a:outerShdw blurRad="50800" dist="38100" dir="2700000" algn="tl" rotWithShape="0">
                  <a:prstClr val="black">
                    <a:alpha val="40000"/>
                  </a:prstClr>
                </a:outerShdw>
              </a:effectLst>
              <a:latin typeface="Franklin Gothic Medium" panose="020B0603020102020204" pitchFamily="34" charset="0"/>
            </a:endParaRPr>
          </a:p>
          <a:p>
            <a:pPr marL="574675" indent="-457200">
              <a:buFont typeface="Arial" panose="020B0604020202020204" pitchFamily="34" charset="0"/>
              <a:buChar char="•"/>
            </a:pPr>
            <a:endParaRPr lang="en-US" altLang="en-US" sz="2600" b="1" dirty="0">
              <a:effectLst>
                <a:outerShdw blurRad="50800" dist="38100" dir="2700000" algn="tl" rotWithShape="0">
                  <a:prstClr val="black">
                    <a:alpha val="40000"/>
                  </a:prstClr>
                </a:outerShdw>
              </a:effectLst>
              <a:latin typeface="Franklin Gothic Medium" panose="020B0603020102020204" pitchFamily="34" charset="0"/>
            </a:endParaRPr>
          </a:p>
          <a:p>
            <a:pPr marL="1031875" lvl="1" indent="-457200">
              <a:buFont typeface="Arial" panose="020B0604020202020204" pitchFamily="34" charset="0"/>
              <a:buChar char="•"/>
            </a:pPr>
            <a:r>
              <a:rPr lang="en-US" altLang="en-US" sz="2600" b="1" dirty="0">
                <a:effectLst>
                  <a:outerShdw blurRad="50800" dist="38100" dir="2700000" algn="tl" rotWithShape="0">
                    <a:prstClr val="black">
                      <a:alpha val="40000"/>
                    </a:prstClr>
                  </a:outerShdw>
                </a:effectLst>
                <a:latin typeface="Franklin Gothic Medium" panose="020B0603020102020204" pitchFamily="34" charset="0"/>
              </a:rPr>
              <a:t>“Prison disciplinary proceedings are not part of a criminal prosecution, and the full panoply of rights due a defendant in such proceedings does not apply.” </a:t>
            </a:r>
            <a:r>
              <a:rPr lang="en-US" altLang="en-US" sz="2600" b="1" i="1" dirty="0">
                <a:solidFill>
                  <a:srgbClr val="FFC000"/>
                </a:solidFill>
                <a:effectLst>
                  <a:outerShdw blurRad="50800" dist="38100" dir="2700000" algn="tl" rotWithShape="0">
                    <a:prstClr val="black">
                      <a:alpha val="40000"/>
                    </a:prstClr>
                  </a:outerShdw>
                </a:effectLst>
                <a:latin typeface="Franklin Gothic Medium" panose="020B0603020102020204" pitchFamily="34" charset="0"/>
              </a:rPr>
              <a:t>Wolff</a:t>
            </a:r>
            <a:r>
              <a:rPr lang="en-US" altLang="en-US" sz="2600" b="1" dirty="0">
                <a:effectLst>
                  <a:outerShdw blurRad="50800" dist="38100" dir="2700000" algn="tl" rotWithShape="0">
                    <a:prstClr val="black">
                      <a:alpha val="40000"/>
                    </a:prstClr>
                  </a:outerShdw>
                </a:effectLst>
                <a:latin typeface="Franklin Gothic Medium" panose="020B0603020102020204" pitchFamily="34" charset="0"/>
              </a:rPr>
              <a:t>, 418 U.S. at 555-56. </a:t>
            </a:r>
          </a:p>
          <a:p>
            <a:pPr marL="1031875" lvl="1" indent="-457200">
              <a:buFont typeface="Arial" panose="020B0604020202020204" pitchFamily="34" charset="0"/>
              <a:buChar char="•"/>
            </a:pPr>
            <a:endParaRPr lang="en-US" altLang="en-US" sz="2600" b="1" dirty="0">
              <a:effectLst>
                <a:outerShdw blurRad="50800" dist="38100" dir="2700000" algn="tl" rotWithShape="0">
                  <a:prstClr val="black">
                    <a:alpha val="40000"/>
                  </a:prstClr>
                </a:outerShdw>
              </a:effectLst>
              <a:latin typeface="Franklin Gothic Medium" panose="020B0603020102020204" pitchFamily="34" charset="0"/>
            </a:endParaRPr>
          </a:p>
          <a:p>
            <a:pPr marL="1031875" lvl="1" indent="-457200">
              <a:buFont typeface="Arial" panose="020B0604020202020204" pitchFamily="34" charset="0"/>
              <a:buChar char="•"/>
            </a:pPr>
            <a:r>
              <a:rPr lang="en-US" altLang="en-US" sz="2600" b="1" dirty="0">
                <a:effectLst>
                  <a:outerShdw blurRad="50800" dist="38100" dir="2700000" algn="tl" rotWithShape="0">
                    <a:prstClr val="black">
                      <a:alpha val="40000"/>
                    </a:prstClr>
                  </a:outerShdw>
                </a:effectLst>
                <a:latin typeface="Franklin Gothic Medium" panose="020B0603020102020204" pitchFamily="34" charset="0"/>
              </a:rPr>
              <a:t>A prisoner’s silence at a disciplinary hearing may be used against him. </a:t>
            </a:r>
            <a:r>
              <a:rPr lang="en-US" altLang="en-US" sz="2600" b="1" i="1" dirty="0" err="1">
                <a:solidFill>
                  <a:srgbClr val="FFC000"/>
                </a:solidFill>
                <a:effectLst>
                  <a:outerShdw blurRad="50800" dist="38100" dir="2700000" algn="tl" rotWithShape="0">
                    <a:prstClr val="black">
                      <a:alpha val="40000"/>
                    </a:prstClr>
                  </a:outerShdw>
                </a:effectLst>
                <a:latin typeface="Franklin Gothic Medium" panose="020B0603020102020204" pitchFamily="34" charset="0"/>
              </a:rPr>
              <a:t>Baxler</a:t>
            </a:r>
            <a:r>
              <a:rPr lang="en-US" altLang="en-US" sz="2600" b="1" i="1" dirty="0">
                <a:solidFill>
                  <a:srgbClr val="FFC000"/>
                </a:solidFill>
                <a:effectLst>
                  <a:outerShdw blurRad="50800" dist="38100" dir="2700000" algn="tl" rotWithShape="0">
                    <a:prstClr val="black">
                      <a:alpha val="40000"/>
                    </a:prstClr>
                  </a:outerShdw>
                </a:effectLst>
                <a:latin typeface="Franklin Gothic Medium" panose="020B0603020102020204" pitchFamily="34" charset="0"/>
              </a:rPr>
              <a:t> v. </a:t>
            </a:r>
            <a:r>
              <a:rPr lang="en-US" altLang="en-US" sz="2600" b="1" i="1" dirty="0" err="1">
                <a:solidFill>
                  <a:srgbClr val="FFC000"/>
                </a:solidFill>
                <a:effectLst>
                  <a:outerShdw blurRad="50800" dist="38100" dir="2700000" algn="tl" rotWithShape="0">
                    <a:prstClr val="black">
                      <a:alpha val="40000"/>
                    </a:prstClr>
                  </a:outerShdw>
                </a:effectLst>
                <a:latin typeface="Franklin Gothic Medium" panose="020B0603020102020204" pitchFamily="34" charset="0"/>
              </a:rPr>
              <a:t>Palmigiano</a:t>
            </a:r>
            <a:r>
              <a:rPr lang="en-US" altLang="en-US" sz="2600" b="1" dirty="0">
                <a:effectLst>
                  <a:outerShdw blurRad="50800" dist="38100" dir="2700000" algn="tl" rotWithShape="0">
                    <a:prstClr val="black">
                      <a:alpha val="40000"/>
                    </a:prstClr>
                  </a:outerShdw>
                </a:effectLst>
                <a:latin typeface="Franklin Gothic Medium" panose="020B0603020102020204" pitchFamily="34" charset="0"/>
              </a:rPr>
              <a:t>, 425 U.S. 308, 316-18 (1976).</a:t>
            </a:r>
          </a:p>
          <a:p>
            <a:pPr marL="1031875" lvl="1" indent="-457200">
              <a:buFont typeface="Arial" panose="020B0604020202020204" pitchFamily="34" charset="0"/>
              <a:buChar char="•"/>
            </a:pPr>
            <a:endParaRPr lang="en-US" altLang="en-US" sz="2600" b="1" dirty="0">
              <a:effectLst>
                <a:outerShdw blurRad="50800" dist="38100" dir="2700000" algn="tl" rotWithShape="0">
                  <a:prstClr val="black">
                    <a:alpha val="40000"/>
                  </a:prstClr>
                </a:outerShdw>
              </a:effectLst>
              <a:latin typeface="Franklin Gothic Medium" panose="020B0603020102020204" pitchFamily="34" charset="0"/>
            </a:endParaRPr>
          </a:p>
          <a:p>
            <a:pPr marL="1031875" lvl="1" indent="-457200">
              <a:buFont typeface="Arial" panose="020B0604020202020204" pitchFamily="34" charset="0"/>
              <a:buChar char="•"/>
            </a:pPr>
            <a:r>
              <a:rPr lang="en-US" altLang="en-US" sz="2600" b="1" dirty="0">
                <a:effectLst>
                  <a:outerShdw blurRad="50800" dist="38100" dir="2700000" algn="tl" rotWithShape="0">
                    <a:prstClr val="black">
                      <a:alpha val="40000"/>
                    </a:prstClr>
                  </a:outerShdw>
                </a:effectLst>
                <a:latin typeface="Franklin Gothic Medium" panose="020B0603020102020204" pitchFamily="34" charset="0"/>
              </a:rPr>
              <a:t>Prisoners “do not ‘have a right to either retained or appointed counsel in disciplinary hearings.”  </a:t>
            </a:r>
            <a:r>
              <a:rPr lang="en-US" altLang="en-US" sz="2600" b="1" i="1" dirty="0">
                <a:effectLst>
                  <a:outerShdw blurRad="50800" dist="38100" dir="2700000" algn="tl" rotWithShape="0">
                    <a:prstClr val="black">
                      <a:alpha val="40000"/>
                    </a:prstClr>
                  </a:outerShdw>
                </a:effectLst>
                <a:latin typeface="Franklin Gothic Medium" panose="020B0603020102020204" pitchFamily="34" charset="0"/>
              </a:rPr>
              <a:t>Id. (quoting </a:t>
            </a:r>
            <a:r>
              <a:rPr lang="en-US" altLang="en-US" sz="2600" b="1" i="1" dirty="0">
                <a:solidFill>
                  <a:srgbClr val="FFC000"/>
                </a:solidFill>
                <a:effectLst>
                  <a:outerShdw blurRad="50800" dist="38100" dir="2700000" algn="tl" rotWithShape="0">
                    <a:prstClr val="black">
                      <a:alpha val="40000"/>
                    </a:prstClr>
                  </a:outerShdw>
                </a:effectLst>
                <a:latin typeface="Franklin Gothic Medium" panose="020B0603020102020204" pitchFamily="34" charset="0"/>
              </a:rPr>
              <a:t>Wolff</a:t>
            </a:r>
            <a:r>
              <a:rPr lang="en-US" altLang="en-US" sz="2600" b="1" i="1" dirty="0">
                <a:effectLst>
                  <a:outerShdw blurRad="50800" dist="38100" dir="2700000" algn="tl" rotWithShape="0">
                    <a:prstClr val="black">
                      <a:alpha val="40000"/>
                    </a:prstClr>
                  </a:outerShdw>
                </a:effectLst>
                <a:latin typeface="Franklin Gothic Medium" panose="020B0603020102020204" pitchFamily="34" charset="0"/>
              </a:rPr>
              <a:t>, </a:t>
            </a:r>
            <a:r>
              <a:rPr lang="en-US" altLang="en-US" sz="2600" b="1" dirty="0">
                <a:effectLst>
                  <a:outerShdw blurRad="50800" dist="38100" dir="2700000" algn="tl" rotWithShape="0">
                    <a:prstClr val="black">
                      <a:alpha val="40000"/>
                    </a:prstClr>
                  </a:outerShdw>
                </a:effectLst>
                <a:latin typeface="Franklin Gothic Medium" panose="020B0603020102020204" pitchFamily="34" charset="0"/>
              </a:rPr>
              <a:t>418 U.S. at 570).</a:t>
            </a:r>
          </a:p>
          <a:p>
            <a:pPr marL="1489075" lvl="2" indent="-457200">
              <a:buFont typeface="Arial" panose="020B0604020202020204" pitchFamily="34" charset="0"/>
              <a:buChar char="•"/>
            </a:pPr>
            <a:endParaRPr lang="en-US" altLang="en-US" sz="2600" b="1" dirty="0">
              <a:effectLst>
                <a:outerShdw blurRad="50800" dist="38100" dir="2700000" algn="tl" rotWithShape="0">
                  <a:prstClr val="black">
                    <a:alpha val="40000"/>
                  </a:prstClr>
                </a:outerShdw>
              </a:effectLst>
              <a:latin typeface="Franklin Gothic Medium" panose="020B0603020102020204" pitchFamily="34" charset="0"/>
            </a:endParaRPr>
          </a:p>
          <a:p>
            <a:pPr marL="1489075" lvl="2" indent="-457200">
              <a:buFont typeface="Arial" panose="020B0604020202020204" pitchFamily="34" charset="0"/>
              <a:buChar char="•"/>
            </a:pPr>
            <a:endParaRPr lang="en-US" altLang="en-US" sz="2600" b="1" dirty="0">
              <a:effectLst>
                <a:outerShdw blurRad="50800" dist="38100" dir="2700000" algn="tl" rotWithShape="0">
                  <a:prstClr val="black">
                    <a:alpha val="40000"/>
                  </a:prstClr>
                </a:outerShdw>
              </a:effectLst>
              <a:latin typeface="Franklin Gothic Medium" panose="020B0603020102020204" pitchFamily="34" charset="0"/>
            </a:endParaRPr>
          </a:p>
          <a:p>
            <a:pPr marL="1031875" lvl="1" indent="-457200">
              <a:buFont typeface="Arial" panose="020B0604020202020204" pitchFamily="34" charset="0"/>
              <a:buChar char="•"/>
            </a:pPr>
            <a:endParaRPr lang="en-US" altLang="en-US" sz="2600" b="1" dirty="0">
              <a:effectLst>
                <a:outerShdw blurRad="50800" dist="38100" dir="2700000" algn="tl" rotWithShape="0">
                  <a:prstClr val="black">
                    <a:alpha val="40000"/>
                  </a:prstClr>
                </a:outerShdw>
              </a:effectLst>
              <a:latin typeface="Franklin Gothic Medium" panose="020B0603020102020204" pitchFamily="34" charset="0"/>
            </a:endParaRPr>
          </a:p>
          <a:p>
            <a:pPr marL="1031875" lvl="1" indent="-457200">
              <a:buFont typeface="Arial" panose="020B0604020202020204" pitchFamily="34" charset="0"/>
              <a:buChar char="•"/>
            </a:pPr>
            <a:endParaRPr lang="en-US" altLang="en-US" sz="2600" b="1" dirty="0">
              <a:effectLst>
                <a:outerShdw blurRad="50800" dist="38100" dir="2700000" algn="tl" rotWithShape="0">
                  <a:prstClr val="black">
                    <a:alpha val="40000"/>
                  </a:prstClr>
                </a:outerShdw>
              </a:effectLst>
              <a:latin typeface="Franklin Gothic Medium" panose="020B0603020102020204" pitchFamily="34" charset="0"/>
            </a:endParaRPr>
          </a:p>
        </p:txBody>
      </p:sp>
      <p:sp>
        <p:nvSpPr>
          <p:cNvPr id="6" name="Rectangle: Rounded Corners 5">
            <a:extLst>
              <a:ext uri="{FF2B5EF4-FFF2-40B4-BE49-F238E27FC236}">
                <a16:creationId xmlns:a16="http://schemas.microsoft.com/office/drawing/2014/main" id="{A538901E-A5C3-462D-8902-EA42493325E6}"/>
              </a:ext>
            </a:extLst>
          </p:cNvPr>
          <p:cNvSpPr/>
          <p:nvPr/>
        </p:nvSpPr>
        <p:spPr>
          <a:xfrm>
            <a:off x="104774" y="76200"/>
            <a:ext cx="11934826" cy="933450"/>
          </a:xfrm>
          <a:prstGeom prst="roundRect">
            <a:avLst>
              <a:gd name="adj" fmla="val 16667"/>
            </a:avLst>
          </a:prstGeom>
          <a:gradFill>
            <a:gsLst>
              <a:gs pos="6000">
                <a:srgbClr val="9FCCD6">
                  <a:alpha val="76000"/>
                </a:srgbClr>
              </a:gs>
              <a:gs pos="100000">
                <a:srgbClr val="479CB0">
                  <a:alpha val="11000"/>
                </a:srgbClr>
              </a:gs>
              <a:gs pos="0">
                <a:schemeClr val="bg1">
                  <a:alpha val="88000"/>
                </a:schemeClr>
              </a:gs>
              <a:gs pos="100000">
                <a:srgbClr val="187FBA"/>
              </a:gs>
              <a:gs pos="100000">
                <a:srgbClr val="1167B0"/>
              </a:gs>
              <a:gs pos="100000">
                <a:srgbClr val="2D5699"/>
              </a:gs>
            </a:gsLst>
            <a:lin ang="0" scaled="1"/>
          </a:gra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lvl="1">
              <a:lnSpc>
                <a:spcPct val="80000"/>
              </a:lnSpc>
              <a:spcBef>
                <a:spcPct val="0"/>
              </a:spcBef>
              <a:spcAft>
                <a:spcPts val="600"/>
              </a:spcAft>
            </a:pPr>
            <a:r>
              <a:rPr lang="en-US" sz="4000" b="1" dirty="0">
                <a:effectLst>
                  <a:outerShdw blurRad="50800" dist="38100" dir="2700000" algn="tl" rotWithShape="0">
                    <a:prstClr val="black">
                      <a:alpha val="40000"/>
                    </a:prstClr>
                  </a:outerShdw>
                </a:effectLst>
                <a:latin typeface="Franklin Gothic Medium" panose="020B0603020102020204" pitchFamily="34" charset="0"/>
              </a:rPr>
              <a:t>	Due Process Protections – What process is due?</a:t>
            </a:r>
          </a:p>
        </p:txBody>
      </p:sp>
      <p:pic>
        <p:nvPicPr>
          <p:cNvPr id="2" name="Graphic 1" descr="Gavel with solid fill">
            <a:extLst>
              <a:ext uri="{FF2B5EF4-FFF2-40B4-BE49-F238E27FC236}">
                <a16:creationId xmlns:a16="http://schemas.microsoft.com/office/drawing/2014/main" id="{4D1CD3DD-6F52-2E60-B66E-7D5C1053DFE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52400" y="95250"/>
            <a:ext cx="914400" cy="914400"/>
          </a:xfrm>
          <a:prstGeom prst="rect">
            <a:avLst/>
          </a:prstGeom>
        </p:spPr>
      </p:pic>
    </p:spTree>
    <p:extLst>
      <p:ext uri="{BB962C8B-B14F-4D97-AF65-F5344CB8AC3E}">
        <p14:creationId xmlns:p14="http://schemas.microsoft.com/office/powerpoint/2010/main" val="537323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DA5E5E38-06F7-4EBC-8B7C-A4D0FAF1B481}"/>
              </a:ext>
            </a:extLst>
          </p:cNvPr>
          <p:cNvSpPr/>
          <p:nvPr/>
        </p:nvSpPr>
        <p:spPr>
          <a:xfrm>
            <a:off x="561975" y="1438275"/>
            <a:ext cx="10953750" cy="5019675"/>
          </a:xfrm>
          <a:prstGeom prst="roundRect">
            <a:avLst>
              <a:gd name="adj" fmla="val 16667"/>
            </a:avLst>
          </a:prstGeom>
          <a:solidFill>
            <a:schemeClr val="tx1">
              <a:alpha val="32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marL="574675" lvl="1"/>
            <a:endParaRPr lang="en-US" altLang="en-US" sz="2600" b="1" dirty="0">
              <a:effectLst>
                <a:outerShdw blurRad="50800" dist="38100" dir="2700000" algn="tl" rotWithShape="0">
                  <a:prstClr val="black">
                    <a:alpha val="40000"/>
                  </a:prstClr>
                </a:outerShdw>
              </a:effectLst>
              <a:latin typeface="Franklin Gothic Medium" panose="020B0603020102020204" pitchFamily="34" charset="0"/>
            </a:endParaRPr>
          </a:p>
          <a:p>
            <a:pPr marL="574675" lvl="1"/>
            <a:endParaRPr lang="en-US" altLang="en-US" sz="2600" b="1" dirty="0">
              <a:effectLst>
                <a:outerShdw blurRad="50800" dist="38100" dir="2700000" algn="tl" rotWithShape="0">
                  <a:prstClr val="black">
                    <a:alpha val="40000"/>
                  </a:prstClr>
                </a:outerShdw>
              </a:effectLst>
              <a:latin typeface="Franklin Gothic Medium" panose="020B0603020102020204" pitchFamily="34" charset="0"/>
            </a:endParaRPr>
          </a:p>
          <a:p>
            <a:pPr marL="574675" lvl="1"/>
            <a:endParaRPr lang="en-US" altLang="en-US" sz="2600" b="1" dirty="0">
              <a:effectLst>
                <a:outerShdw blurRad="50800" dist="38100" dir="2700000" algn="tl" rotWithShape="0">
                  <a:prstClr val="black">
                    <a:alpha val="40000"/>
                  </a:prstClr>
                </a:outerShdw>
              </a:effectLst>
              <a:latin typeface="Franklin Gothic Medium" panose="020B0603020102020204" pitchFamily="34" charset="0"/>
            </a:endParaRPr>
          </a:p>
          <a:p>
            <a:pPr marL="117475"/>
            <a:r>
              <a:rPr lang="en-US" altLang="en-US" sz="2600" b="1" dirty="0">
                <a:effectLst>
                  <a:outerShdw blurRad="50800" dist="38100" dir="2700000" algn="tl" rotWithShape="0">
                    <a:prstClr val="black">
                      <a:alpha val="40000"/>
                    </a:prstClr>
                  </a:outerShdw>
                </a:effectLst>
                <a:latin typeface="Franklin Gothic Medium" panose="020B0603020102020204" pitchFamily="34" charset="0"/>
              </a:rPr>
              <a:t>A prison regulation that impinges on an inmate’s First Amendment rights is valid if that regulation “‘is reasonably related to legitimate penological interests.’” </a:t>
            </a:r>
            <a:r>
              <a:rPr lang="en-US" altLang="en-US" sz="2600" b="1" i="1" dirty="0">
                <a:solidFill>
                  <a:srgbClr val="FFC000"/>
                </a:solidFill>
                <a:effectLst>
                  <a:outerShdw blurRad="50800" dist="38100" dir="2700000" algn="tl" rotWithShape="0">
                    <a:prstClr val="black">
                      <a:alpha val="40000"/>
                    </a:prstClr>
                  </a:outerShdw>
                </a:effectLst>
                <a:latin typeface="Franklin Gothic Medium" panose="020B0603020102020204" pitchFamily="34" charset="0"/>
              </a:rPr>
              <a:t>Frost v. Symington</a:t>
            </a:r>
            <a:r>
              <a:rPr lang="en-US" altLang="en-US" sz="2600" b="1" dirty="0">
                <a:effectLst>
                  <a:outerShdw blurRad="50800" dist="38100" dir="2700000" algn="tl" rotWithShape="0">
                    <a:prstClr val="black">
                      <a:alpha val="40000"/>
                    </a:prstClr>
                  </a:outerShdw>
                </a:effectLst>
                <a:latin typeface="Franklin Gothic Medium" panose="020B0603020102020204" pitchFamily="34" charset="0"/>
              </a:rPr>
              <a:t>, 197 F.3d 348, 354 (9th Cir. 1999) (citing </a:t>
            </a:r>
            <a:r>
              <a:rPr lang="en-US" altLang="en-US" sz="2600" b="1" i="1" dirty="0">
                <a:solidFill>
                  <a:srgbClr val="FFC000"/>
                </a:solidFill>
                <a:effectLst>
                  <a:outerShdw blurRad="50800" dist="38100" dir="2700000" algn="tl" rotWithShape="0">
                    <a:prstClr val="black">
                      <a:alpha val="40000"/>
                    </a:prstClr>
                  </a:outerShdw>
                </a:effectLst>
                <a:latin typeface="Franklin Gothic Medium" panose="020B0603020102020204" pitchFamily="34" charset="0"/>
              </a:rPr>
              <a:t>Turner v. </a:t>
            </a:r>
            <a:r>
              <a:rPr lang="en-US" altLang="en-US" sz="2600" b="1" i="1" dirty="0" err="1">
                <a:solidFill>
                  <a:srgbClr val="FFC000"/>
                </a:solidFill>
                <a:effectLst>
                  <a:outerShdw blurRad="50800" dist="38100" dir="2700000" algn="tl" rotWithShape="0">
                    <a:prstClr val="black">
                      <a:alpha val="40000"/>
                    </a:prstClr>
                  </a:outerShdw>
                </a:effectLst>
                <a:latin typeface="Franklin Gothic Medium" panose="020B0603020102020204" pitchFamily="34" charset="0"/>
              </a:rPr>
              <a:t>Safley</a:t>
            </a:r>
            <a:r>
              <a:rPr lang="en-US" altLang="en-US" sz="2600" b="1" dirty="0">
                <a:effectLst>
                  <a:outerShdw blurRad="50800" dist="38100" dir="2700000" algn="tl" rotWithShape="0">
                    <a:prstClr val="black">
                      <a:alpha val="40000"/>
                    </a:prstClr>
                  </a:outerShdw>
                </a:effectLst>
                <a:latin typeface="Franklin Gothic Medium" panose="020B0603020102020204" pitchFamily="34" charset="0"/>
              </a:rPr>
              <a:t>, 482 U.S. 78 (1987)).  </a:t>
            </a:r>
          </a:p>
          <a:p>
            <a:pPr marL="117475"/>
            <a:endParaRPr lang="en-US" altLang="en-US" sz="2600" b="1" dirty="0">
              <a:effectLst>
                <a:outerShdw blurRad="50800" dist="38100" dir="2700000" algn="tl" rotWithShape="0">
                  <a:prstClr val="black">
                    <a:alpha val="40000"/>
                  </a:prstClr>
                </a:outerShdw>
              </a:effectLst>
              <a:latin typeface="Franklin Gothic Medium" panose="020B0603020102020204" pitchFamily="34" charset="0"/>
            </a:endParaRPr>
          </a:p>
          <a:p>
            <a:pPr marL="1031875" lvl="2"/>
            <a:endParaRPr lang="en-US" altLang="en-US" sz="2600" b="1" dirty="0">
              <a:effectLst>
                <a:outerShdw blurRad="50800" dist="38100" dir="2700000" algn="tl" rotWithShape="0">
                  <a:prstClr val="black">
                    <a:alpha val="40000"/>
                  </a:prstClr>
                </a:outerShdw>
              </a:effectLst>
              <a:latin typeface="Franklin Gothic Medium" panose="020B0603020102020204" pitchFamily="34" charset="0"/>
            </a:endParaRPr>
          </a:p>
          <a:p>
            <a:pPr marL="1031875" lvl="2"/>
            <a:endParaRPr lang="en-US" altLang="en-US" sz="2600" b="1" dirty="0">
              <a:effectLst>
                <a:outerShdw blurRad="50800" dist="38100" dir="2700000" algn="tl" rotWithShape="0">
                  <a:prstClr val="black">
                    <a:alpha val="40000"/>
                  </a:prstClr>
                </a:outerShdw>
              </a:effectLst>
              <a:latin typeface="Franklin Gothic Medium" panose="020B0603020102020204" pitchFamily="34" charset="0"/>
            </a:endParaRPr>
          </a:p>
          <a:p>
            <a:pPr marL="574675" lvl="1"/>
            <a:endParaRPr lang="en-US" altLang="en-US" sz="2600" b="1" dirty="0">
              <a:effectLst>
                <a:outerShdw blurRad="50800" dist="38100" dir="2700000" algn="tl" rotWithShape="0">
                  <a:prstClr val="black">
                    <a:alpha val="40000"/>
                  </a:prstClr>
                </a:outerShdw>
              </a:effectLst>
              <a:latin typeface="Franklin Gothic Medium" panose="020B0603020102020204" pitchFamily="34" charset="0"/>
            </a:endParaRPr>
          </a:p>
          <a:p>
            <a:pPr marL="574675" lvl="1"/>
            <a:endParaRPr lang="en-US" altLang="en-US" sz="2600" b="1" dirty="0">
              <a:effectLst>
                <a:outerShdw blurRad="50800" dist="38100" dir="2700000" algn="tl" rotWithShape="0">
                  <a:prstClr val="black">
                    <a:alpha val="40000"/>
                  </a:prstClr>
                </a:outerShdw>
              </a:effectLst>
              <a:latin typeface="Franklin Gothic Medium" panose="020B0603020102020204" pitchFamily="34" charset="0"/>
            </a:endParaRPr>
          </a:p>
        </p:txBody>
      </p:sp>
      <p:sp>
        <p:nvSpPr>
          <p:cNvPr id="6" name="Rectangle: Rounded Corners 5">
            <a:extLst>
              <a:ext uri="{FF2B5EF4-FFF2-40B4-BE49-F238E27FC236}">
                <a16:creationId xmlns:a16="http://schemas.microsoft.com/office/drawing/2014/main" id="{A538901E-A5C3-462D-8902-EA42493325E6}"/>
              </a:ext>
            </a:extLst>
          </p:cNvPr>
          <p:cNvSpPr/>
          <p:nvPr/>
        </p:nvSpPr>
        <p:spPr>
          <a:xfrm>
            <a:off x="104774" y="76200"/>
            <a:ext cx="11934826" cy="933450"/>
          </a:xfrm>
          <a:prstGeom prst="roundRect">
            <a:avLst>
              <a:gd name="adj" fmla="val 16667"/>
            </a:avLst>
          </a:prstGeom>
          <a:gradFill>
            <a:gsLst>
              <a:gs pos="6000">
                <a:srgbClr val="9FCCD6">
                  <a:alpha val="76000"/>
                </a:srgbClr>
              </a:gs>
              <a:gs pos="100000">
                <a:srgbClr val="479CB0">
                  <a:alpha val="11000"/>
                </a:srgbClr>
              </a:gs>
              <a:gs pos="0">
                <a:schemeClr val="bg1">
                  <a:alpha val="88000"/>
                </a:schemeClr>
              </a:gs>
              <a:gs pos="100000">
                <a:srgbClr val="187FBA"/>
              </a:gs>
              <a:gs pos="100000">
                <a:srgbClr val="1167B0"/>
              </a:gs>
              <a:gs pos="100000">
                <a:srgbClr val="2D5699"/>
              </a:gs>
            </a:gsLst>
            <a:lin ang="0" scaled="1"/>
          </a:gra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lvl="1">
              <a:lnSpc>
                <a:spcPct val="80000"/>
              </a:lnSpc>
              <a:spcBef>
                <a:spcPct val="0"/>
              </a:spcBef>
              <a:spcAft>
                <a:spcPts val="600"/>
              </a:spcAft>
            </a:pPr>
            <a:r>
              <a:rPr lang="en-US" sz="4000" b="1" dirty="0">
                <a:effectLst>
                  <a:outerShdw blurRad="50800" dist="38100" dir="2700000" algn="tl" rotWithShape="0">
                    <a:prstClr val="black">
                      <a:alpha val="40000"/>
                    </a:prstClr>
                  </a:outerShdw>
                </a:effectLst>
                <a:latin typeface="Franklin Gothic Medium" panose="020B0603020102020204" pitchFamily="34" charset="0"/>
              </a:rPr>
              <a:t>	Prison Regulations – </a:t>
            </a:r>
            <a:r>
              <a:rPr lang="en-US" sz="4000" b="1" i="1" dirty="0">
                <a:effectLst>
                  <a:outerShdw blurRad="50800" dist="38100" dir="2700000" algn="tl" rotWithShape="0">
                    <a:prstClr val="black">
                      <a:alpha val="40000"/>
                    </a:prstClr>
                  </a:outerShdw>
                </a:effectLst>
                <a:latin typeface="Franklin Gothic Medium" panose="020B0603020102020204" pitchFamily="34" charset="0"/>
              </a:rPr>
              <a:t>Turner v. </a:t>
            </a:r>
            <a:r>
              <a:rPr lang="en-US" sz="4000" b="1" i="1" dirty="0" err="1">
                <a:effectLst>
                  <a:outerShdw blurRad="50800" dist="38100" dir="2700000" algn="tl" rotWithShape="0">
                    <a:prstClr val="black">
                      <a:alpha val="40000"/>
                    </a:prstClr>
                  </a:outerShdw>
                </a:effectLst>
                <a:latin typeface="Franklin Gothic Medium" panose="020B0603020102020204" pitchFamily="34" charset="0"/>
              </a:rPr>
              <a:t>Safley</a:t>
            </a:r>
            <a:endParaRPr lang="en-US" sz="4000" b="1" i="1" dirty="0">
              <a:effectLst>
                <a:outerShdw blurRad="50800" dist="38100" dir="2700000" algn="tl" rotWithShape="0">
                  <a:prstClr val="black">
                    <a:alpha val="40000"/>
                  </a:prstClr>
                </a:outerShdw>
              </a:effectLst>
              <a:latin typeface="Franklin Gothic Medium" panose="020B0603020102020204" pitchFamily="34" charset="0"/>
            </a:endParaRPr>
          </a:p>
        </p:txBody>
      </p:sp>
      <p:pic>
        <p:nvPicPr>
          <p:cNvPr id="3" name="Graphic 2" descr="Jail with solid fill">
            <a:extLst>
              <a:ext uri="{FF2B5EF4-FFF2-40B4-BE49-F238E27FC236}">
                <a16:creationId xmlns:a16="http://schemas.microsoft.com/office/drawing/2014/main" id="{CFFE2599-3E5E-542E-79F0-F12F7C37496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52400" y="49282"/>
            <a:ext cx="914400" cy="914400"/>
          </a:xfrm>
          <a:prstGeom prst="rect">
            <a:avLst/>
          </a:prstGeom>
        </p:spPr>
      </p:pic>
    </p:spTree>
    <p:extLst>
      <p:ext uri="{BB962C8B-B14F-4D97-AF65-F5344CB8AC3E}">
        <p14:creationId xmlns:p14="http://schemas.microsoft.com/office/powerpoint/2010/main" val="41102366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DA5E5E38-06F7-4EBC-8B7C-A4D0FAF1B481}"/>
              </a:ext>
            </a:extLst>
          </p:cNvPr>
          <p:cNvSpPr/>
          <p:nvPr/>
        </p:nvSpPr>
        <p:spPr>
          <a:xfrm>
            <a:off x="561975" y="1438275"/>
            <a:ext cx="10953750" cy="5019675"/>
          </a:xfrm>
          <a:prstGeom prst="roundRect">
            <a:avLst>
              <a:gd name="adj" fmla="val 16667"/>
            </a:avLst>
          </a:prstGeom>
          <a:solidFill>
            <a:schemeClr val="tx1">
              <a:alpha val="32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marL="1147763" lvl="1" indent="-573088">
              <a:buFont typeface="Courier New" panose="02070309020205020404" pitchFamily="49" charset="0"/>
              <a:buChar char="o"/>
            </a:pPr>
            <a:endParaRPr lang="en-US" altLang="en-US" sz="2400" b="1" dirty="0">
              <a:effectLst>
                <a:outerShdw blurRad="50800" dist="38100" dir="2700000" algn="tl" rotWithShape="0">
                  <a:prstClr val="black">
                    <a:alpha val="40000"/>
                  </a:prstClr>
                </a:outerShdw>
              </a:effectLst>
              <a:latin typeface="Franklin Gothic Medium" panose="020B0603020102020204" pitchFamily="34" charset="0"/>
            </a:endParaRPr>
          </a:p>
          <a:p>
            <a:pPr marL="1147763" lvl="1" indent="-573088">
              <a:buFont typeface="Courier New" panose="02070309020205020404" pitchFamily="49" charset="0"/>
              <a:buChar char="o"/>
            </a:pPr>
            <a:endParaRPr lang="en-US" altLang="en-US" sz="2400" b="1" dirty="0">
              <a:effectLst>
                <a:outerShdw blurRad="50800" dist="38100" dir="2700000" algn="tl" rotWithShape="0">
                  <a:prstClr val="black">
                    <a:alpha val="40000"/>
                  </a:prstClr>
                </a:outerShdw>
              </a:effectLst>
              <a:latin typeface="Franklin Gothic Medium" panose="020B0603020102020204" pitchFamily="34" charset="0"/>
            </a:endParaRPr>
          </a:p>
          <a:p>
            <a:pPr marL="1147763" lvl="1" indent="-573088">
              <a:buFont typeface="Courier New" panose="02070309020205020404" pitchFamily="49" charset="0"/>
              <a:buChar char="o"/>
            </a:pPr>
            <a:endParaRPr lang="en-US" altLang="en-US" sz="2400" b="1" dirty="0">
              <a:effectLst>
                <a:outerShdw blurRad="50800" dist="38100" dir="2700000" algn="tl" rotWithShape="0">
                  <a:prstClr val="black">
                    <a:alpha val="40000"/>
                  </a:prstClr>
                </a:outerShdw>
              </a:effectLst>
              <a:latin typeface="Franklin Gothic Medium" panose="020B0603020102020204" pitchFamily="34" charset="0"/>
            </a:endParaRPr>
          </a:p>
          <a:p>
            <a:pPr marL="690563" indent="-573088">
              <a:buFont typeface="Courier New" panose="02070309020205020404" pitchFamily="49" charset="0"/>
              <a:buChar char="o"/>
            </a:pPr>
            <a:endParaRPr lang="en-US" altLang="en-US" sz="2400" b="1" dirty="0">
              <a:effectLst>
                <a:outerShdw blurRad="50800" dist="38100" dir="2700000" algn="tl" rotWithShape="0">
                  <a:prstClr val="black">
                    <a:alpha val="40000"/>
                  </a:prstClr>
                </a:outerShdw>
              </a:effectLst>
              <a:latin typeface="Franklin Gothic Medium" panose="020B0603020102020204" pitchFamily="34" charset="0"/>
            </a:endParaRPr>
          </a:p>
          <a:p>
            <a:pPr marL="117475"/>
            <a:r>
              <a:rPr lang="en-US" altLang="en-US" sz="2400" b="1" dirty="0">
                <a:effectLst>
                  <a:outerShdw blurRad="50800" dist="38100" dir="2700000" algn="tl" rotWithShape="0">
                    <a:prstClr val="black">
                      <a:alpha val="40000"/>
                    </a:prstClr>
                  </a:outerShdw>
                </a:effectLst>
                <a:latin typeface="Franklin Gothic Medium" panose="020B0603020102020204" pitchFamily="34" charset="0"/>
              </a:rPr>
              <a:t>To determine the validity of a regulation, courts apply the test established under </a:t>
            </a:r>
            <a:r>
              <a:rPr lang="en-US" altLang="en-US" sz="2400" b="1" i="1" dirty="0">
                <a:solidFill>
                  <a:srgbClr val="FFC000"/>
                </a:solidFill>
                <a:effectLst>
                  <a:outerShdw blurRad="50800" dist="38100" dir="2700000" algn="tl" rotWithShape="0">
                    <a:prstClr val="black">
                      <a:alpha val="40000"/>
                    </a:prstClr>
                  </a:outerShdw>
                </a:effectLst>
                <a:latin typeface="Franklin Gothic Medium" panose="020B0603020102020204" pitchFamily="34" charset="0"/>
              </a:rPr>
              <a:t>Turner v.</a:t>
            </a:r>
            <a:r>
              <a:rPr lang="en-US" altLang="en-US" sz="2400" b="1" i="1" dirty="0">
                <a:solidFill>
                  <a:schemeClr val="accent4"/>
                </a:solidFill>
                <a:effectLst>
                  <a:outerShdw blurRad="50800" dist="38100" dir="2700000" algn="tl" rotWithShape="0">
                    <a:prstClr val="black">
                      <a:alpha val="40000"/>
                    </a:prstClr>
                  </a:outerShdw>
                </a:effectLst>
                <a:latin typeface="Franklin Gothic Medium" panose="020B0603020102020204" pitchFamily="34" charset="0"/>
              </a:rPr>
              <a:t> </a:t>
            </a:r>
            <a:r>
              <a:rPr lang="en-US" altLang="en-US" sz="2400" b="1" i="1" dirty="0" err="1">
                <a:solidFill>
                  <a:srgbClr val="FFC000"/>
                </a:solidFill>
                <a:effectLst>
                  <a:outerShdw blurRad="50800" dist="38100" dir="2700000" algn="tl" rotWithShape="0">
                    <a:prstClr val="black">
                      <a:alpha val="40000"/>
                    </a:prstClr>
                  </a:outerShdw>
                </a:effectLst>
                <a:latin typeface="Franklin Gothic Medium" panose="020B0603020102020204" pitchFamily="34" charset="0"/>
              </a:rPr>
              <a:t>Safley</a:t>
            </a:r>
            <a:r>
              <a:rPr lang="en-US" altLang="en-US" sz="2400" b="1" i="1" dirty="0">
                <a:solidFill>
                  <a:schemeClr val="bg1"/>
                </a:solidFill>
                <a:effectLst>
                  <a:outerShdw blurRad="50800" dist="38100" dir="2700000" algn="tl" rotWithShape="0">
                    <a:prstClr val="black">
                      <a:alpha val="40000"/>
                    </a:prstClr>
                  </a:outerShdw>
                </a:effectLst>
                <a:latin typeface="Franklin Gothic Medium" panose="020B0603020102020204" pitchFamily="34" charset="0"/>
              </a:rPr>
              <a:t>,</a:t>
            </a:r>
            <a:r>
              <a:rPr lang="en-US" altLang="en-US" sz="2400" b="1" i="1" dirty="0">
                <a:solidFill>
                  <a:schemeClr val="accent4"/>
                </a:solidFill>
                <a:effectLst>
                  <a:outerShdw blurRad="50800" dist="38100" dir="2700000" algn="tl" rotWithShape="0">
                    <a:prstClr val="black">
                      <a:alpha val="40000"/>
                    </a:prstClr>
                  </a:outerShdw>
                </a:effectLst>
                <a:latin typeface="Franklin Gothic Medium" panose="020B0603020102020204" pitchFamily="34" charset="0"/>
              </a:rPr>
              <a:t> </a:t>
            </a:r>
            <a:r>
              <a:rPr lang="en-US" altLang="en-US" sz="2400" b="1" dirty="0">
                <a:effectLst>
                  <a:outerShdw blurRad="50800" dist="38100" dir="2700000" algn="tl" rotWithShape="0">
                    <a:prstClr val="black">
                      <a:alpha val="40000"/>
                    </a:prstClr>
                  </a:outerShdw>
                </a:effectLst>
                <a:latin typeface="Franklin Gothic Medium" panose="020B0603020102020204" pitchFamily="34" charset="0"/>
              </a:rPr>
              <a:t>which considers four factors: </a:t>
            </a:r>
          </a:p>
          <a:p>
            <a:pPr marL="117475"/>
            <a:endParaRPr lang="en-US" altLang="en-US" sz="2400" b="1" dirty="0">
              <a:effectLst>
                <a:outerShdw blurRad="50800" dist="38100" dir="2700000" algn="tl" rotWithShape="0">
                  <a:prstClr val="black">
                    <a:alpha val="40000"/>
                  </a:prstClr>
                </a:outerShdw>
              </a:effectLst>
              <a:latin typeface="Franklin Gothic Medium" panose="020B0603020102020204" pitchFamily="34" charset="0"/>
            </a:endParaRPr>
          </a:p>
          <a:p>
            <a:pPr marL="631825" indent="-514350">
              <a:buFont typeface="+mj-lt"/>
              <a:buAutoNum type="arabicPeriod"/>
            </a:pPr>
            <a:r>
              <a:rPr lang="en-US" altLang="en-US" sz="2400" b="1" dirty="0">
                <a:effectLst>
                  <a:outerShdw blurRad="50800" dist="38100" dir="2700000" algn="tl" rotWithShape="0">
                    <a:prstClr val="black">
                      <a:alpha val="40000"/>
                    </a:prstClr>
                  </a:outerShdw>
                </a:effectLst>
                <a:latin typeface="Franklin Gothic Medium" panose="020B0603020102020204" pitchFamily="34" charset="0"/>
              </a:rPr>
              <a:t>Whether there is a valid, rational connection between the regulation and the legitimate governmental interest the regulation is designed to protect.</a:t>
            </a:r>
          </a:p>
          <a:p>
            <a:pPr marL="631825" indent="-514350">
              <a:buFont typeface="+mj-lt"/>
              <a:buAutoNum type="arabicPeriod"/>
            </a:pPr>
            <a:r>
              <a:rPr lang="en-US" altLang="en-US" sz="2400" b="1" dirty="0">
                <a:effectLst>
                  <a:outerShdw blurRad="50800" dist="38100" dir="2700000" algn="tl" rotWithShape="0">
                    <a:prstClr val="black">
                      <a:alpha val="40000"/>
                    </a:prstClr>
                  </a:outerShdw>
                </a:effectLst>
                <a:latin typeface="Franklin Gothic Medium" panose="020B0603020102020204" pitchFamily="34" charset="0"/>
              </a:rPr>
              <a:t>Whether the prisoner has alternative means of exercising the right at issue.</a:t>
            </a:r>
          </a:p>
          <a:p>
            <a:pPr marL="631825" indent="-514350">
              <a:buFont typeface="+mj-lt"/>
              <a:buAutoNum type="arabicPeriod"/>
            </a:pPr>
            <a:r>
              <a:rPr lang="en-US" altLang="en-US" sz="2400" b="1" dirty="0">
                <a:effectLst>
                  <a:outerShdw blurRad="50800" dist="38100" dir="2700000" algn="tl" rotWithShape="0">
                    <a:prstClr val="black">
                      <a:alpha val="40000"/>
                    </a:prstClr>
                  </a:outerShdw>
                </a:effectLst>
                <a:latin typeface="Franklin Gothic Medium" panose="020B0603020102020204" pitchFamily="34" charset="0"/>
              </a:rPr>
              <a:t>The impact any accommodation would have on guards, other inmates, and allocation of prison resources.</a:t>
            </a:r>
          </a:p>
          <a:p>
            <a:pPr marL="631825" indent="-514350">
              <a:buFont typeface="+mj-lt"/>
              <a:buAutoNum type="arabicPeriod"/>
            </a:pPr>
            <a:r>
              <a:rPr lang="en-US" altLang="en-US" sz="2400" b="1" dirty="0">
                <a:effectLst>
                  <a:outerShdw blurRad="50800" dist="38100" dir="2700000" algn="tl" rotWithShape="0">
                    <a:prstClr val="black">
                      <a:alpha val="40000"/>
                    </a:prstClr>
                  </a:outerShdw>
                </a:effectLst>
                <a:latin typeface="Franklin Gothic Medium" panose="020B0603020102020204" pitchFamily="34" charset="0"/>
              </a:rPr>
              <a:t>Whether there are “ready alternatives” for furthering the government interest, which would suggest that the regulation is an exaggerated response to the jail’s concern.  </a:t>
            </a:r>
          </a:p>
          <a:p>
            <a:pPr marL="117475"/>
            <a:r>
              <a:rPr lang="en-US" altLang="en-US" sz="2400" b="1" dirty="0">
                <a:effectLst>
                  <a:outerShdw blurRad="50800" dist="38100" dir="2700000" algn="tl" rotWithShape="0">
                    <a:prstClr val="black">
                      <a:alpha val="40000"/>
                    </a:prstClr>
                  </a:outerShdw>
                </a:effectLst>
                <a:latin typeface="Franklin Gothic Medium" panose="020B0603020102020204" pitchFamily="34" charset="0"/>
              </a:rPr>
              <a:t>-</a:t>
            </a:r>
            <a:r>
              <a:rPr lang="en-US" altLang="en-US" sz="2400" b="1" i="1" dirty="0">
                <a:solidFill>
                  <a:srgbClr val="FFC000"/>
                </a:solidFill>
                <a:effectLst>
                  <a:outerShdw blurRad="50800" dist="38100" dir="2700000" algn="tl" rotWithShape="0">
                    <a:prstClr val="black">
                      <a:alpha val="40000"/>
                    </a:prstClr>
                  </a:outerShdw>
                </a:effectLst>
                <a:latin typeface="Franklin Gothic Medium" panose="020B0603020102020204" pitchFamily="34" charset="0"/>
              </a:rPr>
              <a:t>Turner</a:t>
            </a:r>
            <a:r>
              <a:rPr lang="en-US" altLang="en-US" sz="2400" b="1" dirty="0">
                <a:effectLst>
                  <a:outerShdw blurRad="50800" dist="38100" dir="2700000" algn="tl" rotWithShape="0">
                    <a:prstClr val="black">
                      <a:alpha val="40000"/>
                    </a:prstClr>
                  </a:outerShdw>
                </a:effectLst>
                <a:latin typeface="Franklin Gothic Medium" panose="020B0603020102020204" pitchFamily="34" charset="0"/>
              </a:rPr>
              <a:t>, 482 U.S. at 89-90. </a:t>
            </a:r>
          </a:p>
          <a:p>
            <a:pPr marL="1604963" lvl="2" indent="-573088">
              <a:buFont typeface="Courier New" panose="02070309020205020404" pitchFamily="49" charset="0"/>
              <a:buChar char="o"/>
            </a:pPr>
            <a:endParaRPr lang="en-US" altLang="en-US" sz="2400" b="1" dirty="0">
              <a:effectLst>
                <a:outerShdw blurRad="50800" dist="38100" dir="2700000" algn="tl" rotWithShape="0">
                  <a:prstClr val="black">
                    <a:alpha val="40000"/>
                  </a:prstClr>
                </a:outerShdw>
              </a:effectLst>
              <a:latin typeface="Franklin Gothic Medium" panose="020B0603020102020204" pitchFamily="34" charset="0"/>
            </a:endParaRPr>
          </a:p>
          <a:p>
            <a:pPr marL="1604963" lvl="2" indent="-573088">
              <a:buFont typeface="Courier New" panose="02070309020205020404" pitchFamily="49" charset="0"/>
              <a:buChar char="o"/>
            </a:pPr>
            <a:endParaRPr lang="en-US" altLang="en-US" sz="2400" b="1" dirty="0">
              <a:effectLst>
                <a:outerShdw blurRad="50800" dist="38100" dir="2700000" algn="tl" rotWithShape="0">
                  <a:prstClr val="black">
                    <a:alpha val="40000"/>
                  </a:prstClr>
                </a:outerShdw>
              </a:effectLst>
              <a:latin typeface="Franklin Gothic Medium" panose="020B0603020102020204" pitchFamily="34" charset="0"/>
            </a:endParaRPr>
          </a:p>
          <a:p>
            <a:pPr marL="1147763" lvl="1" indent="-573088">
              <a:buFont typeface="Courier New" panose="02070309020205020404" pitchFamily="49" charset="0"/>
              <a:buChar char="o"/>
            </a:pPr>
            <a:endParaRPr lang="en-US" altLang="en-US" sz="2400" b="1" dirty="0">
              <a:effectLst>
                <a:outerShdw blurRad="50800" dist="38100" dir="2700000" algn="tl" rotWithShape="0">
                  <a:prstClr val="black">
                    <a:alpha val="40000"/>
                  </a:prstClr>
                </a:outerShdw>
              </a:effectLst>
              <a:latin typeface="Franklin Gothic Medium" panose="020B0603020102020204" pitchFamily="34" charset="0"/>
            </a:endParaRPr>
          </a:p>
          <a:p>
            <a:pPr marL="1147763" lvl="1" indent="-573088">
              <a:buFont typeface="Courier New" panose="02070309020205020404" pitchFamily="49" charset="0"/>
              <a:buChar char="o"/>
            </a:pPr>
            <a:endParaRPr lang="en-US" altLang="en-US" sz="2400" b="1" dirty="0">
              <a:effectLst>
                <a:outerShdw blurRad="50800" dist="38100" dir="2700000" algn="tl" rotWithShape="0">
                  <a:prstClr val="black">
                    <a:alpha val="40000"/>
                  </a:prstClr>
                </a:outerShdw>
              </a:effectLst>
              <a:latin typeface="Franklin Gothic Medium" panose="020B0603020102020204" pitchFamily="34" charset="0"/>
            </a:endParaRPr>
          </a:p>
        </p:txBody>
      </p:sp>
      <p:sp>
        <p:nvSpPr>
          <p:cNvPr id="6" name="Rectangle: Rounded Corners 5">
            <a:extLst>
              <a:ext uri="{FF2B5EF4-FFF2-40B4-BE49-F238E27FC236}">
                <a16:creationId xmlns:a16="http://schemas.microsoft.com/office/drawing/2014/main" id="{A538901E-A5C3-462D-8902-EA42493325E6}"/>
              </a:ext>
            </a:extLst>
          </p:cNvPr>
          <p:cNvSpPr/>
          <p:nvPr/>
        </p:nvSpPr>
        <p:spPr>
          <a:xfrm>
            <a:off x="104774" y="76200"/>
            <a:ext cx="11934826" cy="933450"/>
          </a:xfrm>
          <a:prstGeom prst="roundRect">
            <a:avLst>
              <a:gd name="adj" fmla="val 16667"/>
            </a:avLst>
          </a:prstGeom>
          <a:gradFill>
            <a:gsLst>
              <a:gs pos="6000">
                <a:srgbClr val="9FCCD6">
                  <a:alpha val="76000"/>
                </a:srgbClr>
              </a:gs>
              <a:gs pos="100000">
                <a:srgbClr val="479CB0">
                  <a:alpha val="11000"/>
                </a:srgbClr>
              </a:gs>
              <a:gs pos="0">
                <a:schemeClr val="bg1">
                  <a:alpha val="88000"/>
                </a:schemeClr>
              </a:gs>
              <a:gs pos="100000">
                <a:srgbClr val="187FBA"/>
              </a:gs>
              <a:gs pos="100000">
                <a:srgbClr val="1167B0"/>
              </a:gs>
              <a:gs pos="100000">
                <a:srgbClr val="2D5699"/>
              </a:gs>
            </a:gsLst>
            <a:lin ang="0" scaled="1"/>
          </a:gra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lvl="1">
              <a:lnSpc>
                <a:spcPct val="80000"/>
              </a:lnSpc>
              <a:spcBef>
                <a:spcPct val="0"/>
              </a:spcBef>
              <a:spcAft>
                <a:spcPts val="600"/>
              </a:spcAft>
            </a:pPr>
            <a:r>
              <a:rPr lang="en-US" sz="4000" b="1" dirty="0">
                <a:effectLst>
                  <a:outerShdw blurRad="50800" dist="38100" dir="2700000" algn="tl" rotWithShape="0">
                    <a:prstClr val="black">
                      <a:alpha val="40000"/>
                    </a:prstClr>
                  </a:outerShdw>
                </a:effectLst>
                <a:latin typeface="Franklin Gothic Medium" panose="020B0603020102020204" pitchFamily="34" charset="0"/>
              </a:rPr>
              <a:t>	Prison Regulations– </a:t>
            </a:r>
            <a:r>
              <a:rPr lang="en-US" sz="4000" b="1" i="1" dirty="0">
                <a:effectLst>
                  <a:outerShdw blurRad="50800" dist="38100" dir="2700000" algn="tl" rotWithShape="0">
                    <a:prstClr val="black">
                      <a:alpha val="40000"/>
                    </a:prstClr>
                  </a:outerShdw>
                </a:effectLst>
                <a:latin typeface="Franklin Gothic Medium" panose="020B0603020102020204" pitchFamily="34" charset="0"/>
              </a:rPr>
              <a:t>Turner v. </a:t>
            </a:r>
            <a:r>
              <a:rPr lang="en-US" sz="4000" b="1" i="1" dirty="0" err="1">
                <a:effectLst>
                  <a:outerShdw blurRad="50800" dist="38100" dir="2700000" algn="tl" rotWithShape="0">
                    <a:prstClr val="black">
                      <a:alpha val="40000"/>
                    </a:prstClr>
                  </a:outerShdw>
                </a:effectLst>
                <a:latin typeface="Franklin Gothic Medium" panose="020B0603020102020204" pitchFamily="34" charset="0"/>
              </a:rPr>
              <a:t>Safley</a:t>
            </a:r>
            <a:endParaRPr lang="en-US" sz="4000" b="1" i="1" dirty="0">
              <a:effectLst>
                <a:outerShdw blurRad="50800" dist="38100" dir="2700000" algn="tl" rotWithShape="0">
                  <a:prstClr val="black">
                    <a:alpha val="40000"/>
                  </a:prstClr>
                </a:outerShdw>
              </a:effectLst>
              <a:latin typeface="Franklin Gothic Medium" panose="020B0603020102020204" pitchFamily="34" charset="0"/>
            </a:endParaRPr>
          </a:p>
        </p:txBody>
      </p:sp>
      <p:pic>
        <p:nvPicPr>
          <p:cNvPr id="2" name="Graphic 1" descr="Jail with solid fill">
            <a:extLst>
              <a:ext uri="{FF2B5EF4-FFF2-40B4-BE49-F238E27FC236}">
                <a16:creationId xmlns:a16="http://schemas.microsoft.com/office/drawing/2014/main" id="{C9A80C71-D4F2-69F9-FDA6-F49E2EADC21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52400" y="49282"/>
            <a:ext cx="914400" cy="914400"/>
          </a:xfrm>
          <a:prstGeom prst="rect">
            <a:avLst/>
          </a:prstGeom>
        </p:spPr>
      </p:pic>
    </p:spTree>
    <p:extLst>
      <p:ext uri="{BB962C8B-B14F-4D97-AF65-F5344CB8AC3E}">
        <p14:creationId xmlns:p14="http://schemas.microsoft.com/office/powerpoint/2010/main" val="30168821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DA5E5E38-06F7-4EBC-8B7C-A4D0FAF1B481}"/>
              </a:ext>
            </a:extLst>
          </p:cNvPr>
          <p:cNvSpPr/>
          <p:nvPr/>
        </p:nvSpPr>
        <p:spPr>
          <a:xfrm>
            <a:off x="561975" y="1438275"/>
            <a:ext cx="10953750" cy="5019675"/>
          </a:xfrm>
          <a:prstGeom prst="roundRect">
            <a:avLst>
              <a:gd name="adj" fmla="val 16667"/>
            </a:avLst>
          </a:prstGeom>
          <a:solidFill>
            <a:schemeClr val="tx1">
              <a:alpha val="32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marL="917575" lvl="1" indent="-342900">
              <a:buFont typeface="Arial" panose="020B0604020202020204" pitchFamily="34" charset="0"/>
              <a:buChar char="•"/>
            </a:pPr>
            <a:endParaRPr lang="en-US" altLang="en-US" sz="2400" b="1" dirty="0">
              <a:effectLst>
                <a:outerShdw blurRad="50800" dist="38100" dir="2700000" algn="tl" rotWithShape="0">
                  <a:prstClr val="black">
                    <a:alpha val="40000"/>
                  </a:prstClr>
                </a:outerShdw>
              </a:effectLst>
              <a:latin typeface="Franklin Gothic Medium" panose="020B0603020102020204" pitchFamily="34" charset="0"/>
            </a:endParaRPr>
          </a:p>
          <a:p>
            <a:pPr marL="917575" lvl="1" indent="-342900">
              <a:buFont typeface="Arial" panose="020B0604020202020204" pitchFamily="34" charset="0"/>
              <a:buChar char="•"/>
            </a:pPr>
            <a:endParaRPr lang="en-US" altLang="en-US" sz="2400" b="1" dirty="0">
              <a:effectLst>
                <a:outerShdw blurRad="50800" dist="38100" dir="2700000" algn="tl" rotWithShape="0">
                  <a:prstClr val="black">
                    <a:alpha val="40000"/>
                  </a:prstClr>
                </a:outerShdw>
              </a:effectLst>
              <a:latin typeface="Franklin Gothic Medium" panose="020B0603020102020204" pitchFamily="34" charset="0"/>
            </a:endParaRPr>
          </a:p>
          <a:p>
            <a:pPr marL="460375" indent="-342900">
              <a:buFont typeface="Arial" panose="020B0604020202020204" pitchFamily="34" charset="0"/>
              <a:buChar char="•"/>
            </a:pPr>
            <a:endParaRPr lang="en-US" altLang="en-US" sz="2400" b="1" dirty="0">
              <a:effectLst>
                <a:outerShdw blurRad="50800" dist="38100" dir="2700000" algn="tl" rotWithShape="0">
                  <a:prstClr val="black">
                    <a:alpha val="40000"/>
                  </a:prstClr>
                </a:outerShdw>
              </a:effectLst>
              <a:latin typeface="Franklin Gothic Medium" panose="020B0603020102020204" pitchFamily="34" charset="0"/>
            </a:endParaRPr>
          </a:p>
          <a:p>
            <a:pPr marL="460375" indent="-342900">
              <a:buFont typeface="Arial" panose="020B0604020202020204" pitchFamily="34" charset="0"/>
              <a:buChar char="•"/>
            </a:pPr>
            <a:endParaRPr lang="en-US" altLang="en-US" sz="2400" b="1" dirty="0">
              <a:effectLst>
                <a:outerShdw blurRad="50800" dist="38100" dir="2700000" algn="tl" rotWithShape="0">
                  <a:prstClr val="black">
                    <a:alpha val="40000"/>
                  </a:prstClr>
                </a:outerShdw>
              </a:effectLst>
              <a:latin typeface="Franklin Gothic Medium" panose="020B0603020102020204" pitchFamily="34" charset="0"/>
            </a:endParaRPr>
          </a:p>
          <a:p>
            <a:pPr marL="460375" indent="-342900">
              <a:buFont typeface="Arial" panose="020B0604020202020204" pitchFamily="34" charset="0"/>
              <a:buChar char="•"/>
            </a:pPr>
            <a:endParaRPr lang="en-US" altLang="en-US" sz="2400" b="1" dirty="0">
              <a:effectLst>
                <a:outerShdw blurRad="50800" dist="38100" dir="2700000" algn="tl" rotWithShape="0">
                  <a:prstClr val="black">
                    <a:alpha val="40000"/>
                  </a:prstClr>
                </a:outerShdw>
              </a:effectLst>
              <a:latin typeface="Franklin Gothic Medium" panose="020B0603020102020204" pitchFamily="34" charset="0"/>
            </a:endParaRPr>
          </a:p>
          <a:p>
            <a:pPr marL="460375" indent="-342900">
              <a:buFont typeface="Arial" panose="020B0604020202020204" pitchFamily="34" charset="0"/>
              <a:buChar char="•"/>
            </a:pPr>
            <a:r>
              <a:rPr lang="en-US" altLang="en-US" sz="2400" b="1" dirty="0">
                <a:effectLst>
                  <a:outerShdw blurRad="50800" dist="38100" dir="2700000" algn="tl" rotWithShape="0">
                    <a:prstClr val="black">
                      <a:alpha val="40000"/>
                    </a:prstClr>
                  </a:outerShdw>
                </a:effectLst>
                <a:latin typeface="Franklin Gothic Medium" panose="020B0603020102020204" pitchFamily="34" charset="0"/>
              </a:rPr>
              <a:t>This is a very deferential standard; courts must give “substantial deference to the professional judgment of prison administrators.”  </a:t>
            </a:r>
            <a:r>
              <a:rPr lang="en-US" altLang="en-US" sz="2400" b="1" i="1" dirty="0">
                <a:solidFill>
                  <a:srgbClr val="FFC000"/>
                </a:solidFill>
                <a:effectLst>
                  <a:outerShdw blurRad="50800" dist="38100" dir="2700000" algn="tl" rotWithShape="0">
                    <a:prstClr val="black">
                      <a:alpha val="40000"/>
                    </a:prstClr>
                  </a:outerShdw>
                </a:effectLst>
                <a:latin typeface="Franklin Gothic Medium" panose="020B0603020102020204" pitchFamily="34" charset="0"/>
              </a:rPr>
              <a:t>Beard v. Bank</a:t>
            </a:r>
            <a:r>
              <a:rPr lang="en-US" altLang="en-US" sz="2400" b="1" dirty="0">
                <a:effectLst>
                  <a:outerShdw blurRad="50800" dist="38100" dir="2700000" algn="tl" rotWithShape="0">
                    <a:prstClr val="black">
                      <a:alpha val="40000"/>
                    </a:prstClr>
                  </a:outerShdw>
                </a:effectLst>
                <a:latin typeface="Franklin Gothic Medium" panose="020B0603020102020204" pitchFamily="34" charset="0"/>
              </a:rPr>
              <a:t>, 548 U.S. 521, 528 (2006) (citing </a:t>
            </a:r>
            <a:r>
              <a:rPr lang="en-US" altLang="en-US" sz="2400" b="1" i="1" dirty="0">
                <a:solidFill>
                  <a:srgbClr val="FFC000"/>
                </a:solidFill>
                <a:effectLst>
                  <a:outerShdw blurRad="50800" dist="38100" dir="2700000" algn="tl" rotWithShape="0">
                    <a:prstClr val="black">
                      <a:alpha val="40000"/>
                    </a:prstClr>
                  </a:outerShdw>
                </a:effectLst>
                <a:latin typeface="Franklin Gothic Medium" panose="020B0603020102020204" pitchFamily="34" charset="0"/>
              </a:rPr>
              <a:t>Overton v.</a:t>
            </a:r>
            <a:r>
              <a:rPr lang="en-US" altLang="en-US" sz="2400" b="1" i="1" dirty="0">
                <a:solidFill>
                  <a:schemeClr val="accent4"/>
                </a:solidFill>
                <a:effectLst>
                  <a:outerShdw blurRad="50800" dist="38100" dir="2700000" algn="tl" rotWithShape="0">
                    <a:prstClr val="black">
                      <a:alpha val="40000"/>
                    </a:prstClr>
                  </a:outerShdw>
                </a:effectLst>
                <a:latin typeface="Franklin Gothic Medium" panose="020B0603020102020204" pitchFamily="34" charset="0"/>
              </a:rPr>
              <a:t> </a:t>
            </a:r>
            <a:r>
              <a:rPr lang="en-US" altLang="en-US" sz="2400" b="1" i="1" dirty="0" err="1">
                <a:solidFill>
                  <a:srgbClr val="FFC000"/>
                </a:solidFill>
                <a:effectLst>
                  <a:outerShdw blurRad="50800" dist="38100" dir="2700000" algn="tl" rotWithShape="0">
                    <a:prstClr val="black">
                      <a:alpha val="40000"/>
                    </a:prstClr>
                  </a:outerShdw>
                </a:effectLst>
                <a:latin typeface="Franklin Gothic Medium" panose="020B0603020102020204" pitchFamily="34" charset="0"/>
              </a:rPr>
              <a:t>Bazzetta</a:t>
            </a:r>
            <a:r>
              <a:rPr lang="en-US" altLang="en-US" sz="2400" b="1" dirty="0">
                <a:effectLst>
                  <a:outerShdw blurRad="50800" dist="38100" dir="2700000" algn="tl" rotWithShape="0">
                    <a:prstClr val="black">
                      <a:alpha val="40000"/>
                    </a:prstClr>
                  </a:outerShdw>
                </a:effectLst>
                <a:latin typeface="Franklin Gothic Medium" panose="020B0603020102020204" pitchFamily="34" charset="0"/>
              </a:rPr>
              <a:t>, 539 U.S. 126, 132 (2003)). </a:t>
            </a:r>
          </a:p>
          <a:p>
            <a:pPr marL="460375" indent="-342900">
              <a:buFont typeface="Arial" panose="020B0604020202020204" pitchFamily="34" charset="0"/>
              <a:buChar char="•"/>
            </a:pPr>
            <a:r>
              <a:rPr lang="en-US" altLang="en-US" sz="2400" b="1" dirty="0">
                <a:effectLst>
                  <a:outerShdw blurRad="50800" dist="38100" dir="2700000" algn="tl" rotWithShape="0">
                    <a:prstClr val="black">
                      <a:alpha val="40000"/>
                    </a:prstClr>
                  </a:outerShdw>
                </a:effectLst>
                <a:latin typeface="Franklin Gothic Medium" panose="020B0603020102020204" pitchFamily="34" charset="0"/>
              </a:rPr>
              <a:t>The inquiry under </a:t>
            </a:r>
            <a:r>
              <a:rPr lang="en-US" altLang="en-US" sz="2400" b="1" i="1" dirty="0">
                <a:solidFill>
                  <a:srgbClr val="FFC000"/>
                </a:solidFill>
                <a:effectLst>
                  <a:outerShdw blurRad="50800" dist="38100" dir="2700000" algn="tl" rotWithShape="0">
                    <a:prstClr val="black">
                      <a:alpha val="40000"/>
                    </a:prstClr>
                  </a:outerShdw>
                </a:effectLst>
                <a:latin typeface="Franklin Gothic Medium" panose="020B0603020102020204" pitchFamily="34" charset="0"/>
              </a:rPr>
              <a:t>Turner</a:t>
            </a:r>
            <a:r>
              <a:rPr lang="en-US" altLang="en-US" sz="2400" b="1" dirty="0">
                <a:effectLst>
                  <a:outerShdw blurRad="50800" dist="38100" dir="2700000" algn="tl" rotWithShape="0">
                    <a:prstClr val="black">
                      <a:alpha val="40000"/>
                    </a:prstClr>
                  </a:outerShdw>
                </a:effectLst>
                <a:latin typeface="Franklin Gothic Medium" panose="020B0603020102020204" pitchFamily="34" charset="0"/>
              </a:rPr>
              <a:t> is not whether the policy actually serves a penological interest, but rather whether it was rational for jail officials to believe that it would.  </a:t>
            </a:r>
            <a:r>
              <a:rPr lang="en-US" altLang="en-US" sz="2400" b="1" i="1" dirty="0">
                <a:solidFill>
                  <a:srgbClr val="FFC000"/>
                </a:solidFill>
                <a:effectLst>
                  <a:outerShdw blurRad="50800" dist="38100" dir="2700000" algn="tl" rotWithShape="0">
                    <a:prstClr val="black">
                      <a:alpha val="40000"/>
                    </a:prstClr>
                  </a:outerShdw>
                </a:effectLst>
                <a:latin typeface="Franklin Gothic Medium" panose="020B0603020102020204" pitchFamily="34" charset="0"/>
              </a:rPr>
              <a:t>Mauro v. Arpaio</a:t>
            </a:r>
            <a:r>
              <a:rPr lang="en-US" altLang="en-US" sz="2400" b="1" dirty="0">
                <a:effectLst>
                  <a:outerShdw blurRad="50800" dist="38100" dir="2700000" algn="tl" rotWithShape="0">
                    <a:prstClr val="black">
                      <a:alpha val="40000"/>
                    </a:prstClr>
                  </a:outerShdw>
                </a:effectLst>
                <a:latin typeface="Franklin Gothic Medium" panose="020B0603020102020204" pitchFamily="34" charset="0"/>
              </a:rPr>
              <a:t>, 188 F.3d 1054, 1060 (9th Cir. 1999).</a:t>
            </a:r>
          </a:p>
          <a:p>
            <a:pPr marL="460375" indent="-342900">
              <a:buFont typeface="Arial" panose="020B0604020202020204" pitchFamily="34" charset="0"/>
              <a:buChar char="•"/>
            </a:pPr>
            <a:r>
              <a:rPr lang="en-US" altLang="en-US" sz="2400" b="1" dirty="0">
                <a:effectLst>
                  <a:outerShdw blurRad="50800" dist="38100" dir="2700000" algn="tl" rotWithShape="0">
                    <a:prstClr val="black">
                      <a:alpha val="40000"/>
                    </a:prstClr>
                  </a:outerShdw>
                </a:effectLst>
                <a:latin typeface="Franklin Gothic Medium" panose="020B0603020102020204" pitchFamily="34" charset="0"/>
              </a:rPr>
              <a:t>“When accommodation of an asserted right will have a significant ‘ripple effect’ on fellow inmates or on prison staff, courts should be particularly deferential to the informed discretion of corrections officials.”  </a:t>
            </a:r>
            <a:r>
              <a:rPr lang="en-US" altLang="en-US" sz="2400" b="1" i="1" dirty="0">
                <a:solidFill>
                  <a:srgbClr val="FFC000"/>
                </a:solidFill>
                <a:effectLst>
                  <a:outerShdw blurRad="50800" dist="38100" dir="2700000" algn="tl" rotWithShape="0">
                    <a:prstClr val="black">
                      <a:alpha val="40000"/>
                    </a:prstClr>
                  </a:outerShdw>
                </a:effectLst>
                <a:latin typeface="Franklin Gothic Medium" panose="020B0603020102020204" pitchFamily="34" charset="0"/>
              </a:rPr>
              <a:t>Turner</a:t>
            </a:r>
            <a:r>
              <a:rPr lang="en-US" altLang="en-US" sz="2400" b="1" dirty="0">
                <a:effectLst>
                  <a:outerShdw blurRad="50800" dist="38100" dir="2700000" algn="tl" rotWithShape="0">
                    <a:prstClr val="black">
                      <a:alpha val="40000"/>
                    </a:prstClr>
                  </a:outerShdw>
                </a:effectLst>
                <a:latin typeface="Franklin Gothic Medium" panose="020B0603020102020204" pitchFamily="34" charset="0"/>
              </a:rPr>
              <a:t>, 482 U.S. at 90.</a:t>
            </a:r>
          </a:p>
          <a:p>
            <a:pPr marL="460375" indent="-342900">
              <a:buFont typeface="Arial" panose="020B0604020202020204" pitchFamily="34" charset="0"/>
              <a:buChar char="•"/>
            </a:pPr>
            <a:endParaRPr lang="en-US" altLang="en-US" sz="2400" b="1" dirty="0">
              <a:effectLst>
                <a:outerShdw blurRad="50800" dist="38100" dir="2700000" algn="tl" rotWithShape="0">
                  <a:prstClr val="black">
                    <a:alpha val="40000"/>
                  </a:prstClr>
                </a:outerShdw>
              </a:effectLst>
              <a:latin typeface="Franklin Gothic Medium" panose="020B0603020102020204" pitchFamily="34" charset="0"/>
            </a:endParaRPr>
          </a:p>
          <a:p>
            <a:pPr marL="917575" lvl="1" indent="-342900">
              <a:buFont typeface="Arial" panose="020B0604020202020204" pitchFamily="34" charset="0"/>
              <a:buChar char="•"/>
            </a:pPr>
            <a:endParaRPr lang="en-US" altLang="en-US" sz="2400" b="1" dirty="0">
              <a:effectLst>
                <a:outerShdw blurRad="50800" dist="38100" dir="2700000" algn="tl" rotWithShape="0">
                  <a:prstClr val="black">
                    <a:alpha val="40000"/>
                  </a:prstClr>
                </a:outerShdw>
              </a:effectLst>
              <a:latin typeface="Franklin Gothic Medium" panose="020B0603020102020204" pitchFamily="34" charset="0"/>
            </a:endParaRPr>
          </a:p>
          <a:p>
            <a:pPr marL="1374775" lvl="2" indent="-342900">
              <a:buFont typeface="Arial" panose="020B0604020202020204" pitchFamily="34" charset="0"/>
              <a:buChar char="•"/>
            </a:pPr>
            <a:endParaRPr lang="en-US" altLang="en-US" sz="2400" b="1" dirty="0">
              <a:effectLst>
                <a:outerShdw blurRad="50800" dist="38100" dir="2700000" algn="tl" rotWithShape="0">
                  <a:prstClr val="black">
                    <a:alpha val="40000"/>
                  </a:prstClr>
                </a:outerShdw>
              </a:effectLst>
              <a:latin typeface="Franklin Gothic Medium" panose="020B0603020102020204" pitchFamily="34" charset="0"/>
            </a:endParaRPr>
          </a:p>
          <a:p>
            <a:pPr marL="917575" lvl="1" indent="-342900">
              <a:buFont typeface="Arial" panose="020B0604020202020204" pitchFamily="34" charset="0"/>
              <a:buChar char="•"/>
            </a:pPr>
            <a:endParaRPr lang="en-US" altLang="en-US" sz="2400" b="1" dirty="0">
              <a:effectLst>
                <a:outerShdw blurRad="50800" dist="38100" dir="2700000" algn="tl" rotWithShape="0">
                  <a:prstClr val="black">
                    <a:alpha val="40000"/>
                  </a:prstClr>
                </a:outerShdw>
              </a:effectLst>
              <a:latin typeface="Franklin Gothic Medium" panose="020B0603020102020204" pitchFamily="34" charset="0"/>
            </a:endParaRPr>
          </a:p>
          <a:p>
            <a:pPr marL="917575" lvl="1" indent="-342900">
              <a:buFont typeface="Arial" panose="020B0604020202020204" pitchFamily="34" charset="0"/>
              <a:buChar char="•"/>
            </a:pPr>
            <a:endParaRPr lang="en-US" altLang="en-US" sz="2400" b="1" dirty="0">
              <a:effectLst>
                <a:outerShdw blurRad="50800" dist="38100" dir="2700000" algn="tl" rotWithShape="0">
                  <a:prstClr val="black">
                    <a:alpha val="40000"/>
                  </a:prstClr>
                </a:outerShdw>
              </a:effectLst>
              <a:latin typeface="Franklin Gothic Medium" panose="020B0603020102020204" pitchFamily="34" charset="0"/>
            </a:endParaRPr>
          </a:p>
        </p:txBody>
      </p:sp>
      <p:sp>
        <p:nvSpPr>
          <p:cNvPr id="6" name="Rectangle: Rounded Corners 5">
            <a:extLst>
              <a:ext uri="{FF2B5EF4-FFF2-40B4-BE49-F238E27FC236}">
                <a16:creationId xmlns:a16="http://schemas.microsoft.com/office/drawing/2014/main" id="{A538901E-A5C3-462D-8902-EA42493325E6}"/>
              </a:ext>
            </a:extLst>
          </p:cNvPr>
          <p:cNvSpPr/>
          <p:nvPr/>
        </p:nvSpPr>
        <p:spPr>
          <a:xfrm>
            <a:off x="104774" y="76200"/>
            <a:ext cx="11934826" cy="933450"/>
          </a:xfrm>
          <a:prstGeom prst="roundRect">
            <a:avLst>
              <a:gd name="adj" fmla="val 16667"/>
            </a:avLst>
          </a:prstGeom>
          <a:gradFill>
            <a:gsLst>
              <a:gs pos="6000">
                <a:srgbClr val="9FCCD6">
                  <a:alpha val="76000"/>
                </a:srgbClr>
              </a:gs>
              <a:gs pos="100000">
                <a:srgbClr val="479CB0">
                  <a:alpha val="11000"/>
                </a:srgbClr>
              </a:gs>
              <a:gs pos="0">
                <a:schemeClr val="bg1">
                  <a:alpha val="88000"/>
                </a:schemeClr>
              </a:gs>
              <a:gs pos="100000">
                <a:srgbClr val="187FBA"/>
              </a:gs>
              <a:gs pos="100000">
                <a:srgbClr val="1167B0"/>
              </a:gs>
              <a:gs pos="100000">
                <a:srgbClr val="2D5699"/>
              </a:gs>
            </a:gsLst>
            <a:lin ang="0" scaled="1"/>
          </a:gra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lvl="1">
              <a:lnSpc>
                <a:spcPct val="80000"/>
              </a:lnSpc>
              <a:spcBef>
                <a:spcPct val="0"/>
              </a:spcBef>
              <a:spcAft>
                <a:spcPts val="600"/>
              </a:spcAft>
            </a:pPr>
            <a:r>
              <a:rPr lang="en-US" sz="4000" b="1" dirty="0">
                <a:effectLst>
                  <a:outerShdw blurRad="50800" dist="38100" dir="2700000" algn="tl" rotWithShape="0">
                    <a:prstClr val="black">
                      <a:alpha val="40000"/>
                    </a:prstClr>
                  </a:outerShdw>
                </a:effectLst>
                <a:latin typeface="Franklin Gothic Medium" panose="020B0603020102020204" pitchFamily="34" charset="0"/>
              </a:rPr>
              <a:t>	Prison Regulations - D</a:t>
            </a:r>
            <a:r>
              <a:rPr lang="en-US" sz="4000" b="1" i="1" dirty="0">
                <a:effectLst>
                  <a:outerShdw blurRad="50800" dist="38100" dir="2700000" algn="tl" rotWithShape="0">
                    <a:prstClr val="black">
                      <a:alpha val="40000"/>
                    </a:prstClr>
                  </a:outerShdw>
                </a:effectLst>
                <a:latin typeface="Franklin Gothic Medium" panose="020B0603020102020204" pitchFamily="34" charset="0"/>
              </a:rPr>
              <a:t>eference to Prison Officials</a:t>
            </a:r>
          </a:p>
        </p:txBody>
      </p:sp>
      <p:pic>
        <p:nvPicPr>
          <p:cNvPr id="2" name="Graphic 1" descr="Jail with solid fill">
            <a:extLst>
              <a:ext uri="{FF2B5EF4-FFF2-40B4-BE49-F238E27FC236}">
                <a16:creationId xmlns:a16="http://schemas.microsoft.com/office/drawing/2014/main" id="{85895654-4725-609A-7E67-D27258556B2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52400" y="49282"/>
            <a:ext cx="914400" cy="914400"/>
          </a:xfrm>
          <a:prstGeom prst="rect">
            <a:avLst/>
          </a:prstGeom>
        </p:spPr>
      </p:pic>
    </p:spTree>
    <p:extLst>
      <p:ext uri="{BB962C8B-B14F-4D97-AF65-F5344CB8AC3E}">
        <p14:creationId xmlns:p14="http://schemas.microsoft.com/office/powerpoint/2010/main" val="9127903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DA5E5E38-06F7-4EBC-8B7C-A4D0FAF1B481}"/>
              </a:ext>
            </a:extLst>
          </p:cNvPr>
          <p:cNvSpPr/>
          <p:nvPr/>
        </p:nvSpPr>
        <p:spPr>
          <a:xfrm>
            <a:off x="152400" y="1028701"/>
            <a:ext cx="11363325" cy="5829300"/>
          </a:xfrm>
          <a:prstGeom prst="roundRect">
            <a:avLst>
              <a:gd name="adj" fmla="val 16667"/>
            </a:avLst>
          </a:prstGeom>
          <a:solidFill>
            <a:schemeClr val="tx1">
              <a:alpha val="32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marR="0">
              <a:lnSpc>
                <a:spcPct val="115000"/>
              </a:lnSpc>
              <a:spcBef>
                <a:spcPts val="0"/>
              </a:spcBef>
              <a:spcAft>
                <a:spcPts val="1000"/>
              </a:spcAft>
            </a:pPr>
            <a:r>
              <a:rPr lang="en-US" u="sng" kern="100" dirty="0">
                <a:effectLst/>
                <a:latin typeface="Franklin Gothic Medium" panose="020B0603020102020204" pitchFamily="34" charset="0"/>
                <a:ea typeface="Calibri" panose="020F0502020204030204" pitchFamily="34" charset="0"/>
                <a:cs typeface="Times New Roman" panose="02020603050405020304" pitchFamily="18" charset="0"/>
              </a:rPr>
              <a:t>Who can be sued under § 1983?</a:t>
            </a:r>
            <a:endParaRPr lang="en-US" kern="100" dirty="0">
              <a:effectLst/>
              <a:latin typeface="Franklin Gothic Medium" panose="020B0603020102020204" pitchFamily="34" charset="0"/>
              <a:ea typeface="Calibri" panose="020F0502020204030204" pitchFamily="34" charset="0"/>
              <a:cs typeface="Times New Roman" panose="02020603050405020304" pitchFamily="18" charset="0"/>
            </a:endParaRPr>
          </a:p>
          <a:p>
            <a:pPr marL="285750" indent="-285750" algn="l">
              <a:buFont typeface="Arial" panose="020B0604020202020204" pitchFamily="34" charset="0"/>
              <a:buChar char="•"/>
            </a:pPr>
            <a:r>
              <a:rPr lang="en-US" i="0" u="none" strike="noStrike" baseline="0" dirty="0">
                <a:latin typeface="Franklin Gothic Medium" panose="020B0603020102020204" pitchFamily="34" charset="0"/>
              </a:rPr>
              <a:t>States are not persons for purposes of § 1983. </a:t>
            </a:r>
            <a:r>
              <a:rPr lang="en-US" i="1" u="none" strike="noStrike" baseline="0" dirty="0">
                <a:latin typeface="Franklin Gothic Medium" panose="020B0603020102020204" pitchFamily="34" charset="0"/>
              </a:rPr>
              <a:t>See </a:t>
            </a:r>
            <a:r>
              <a:rPr lang="en-US" i="1" u="none" strike="noStrike" baseline="0" dirty="0">
                <a:solidFill>
                  <a:srgbClr val="FFC000"/>
                </a:solidFill>
                <a:latin typeface="Franklin Gothic Medium" panose="020B0603020102020204" pitchFamily="34" charset="0"/>
              </a:rPr>
              <a:t>Arizonans for Official English v. Arizona</a:t>
            </a:r>
            <a:r>
              <a:rPr lang="en-US" i="0" u="none" strike="noStrike" baseline="0" dirty="0">
                <a:latin typeface="Franklin Gothic Medium" panose="020B0603020102020204" pitchFamily="34" charset="0"/>
              </a:rPr>
              <a:t>, 520 U.S. 43, 69 (1997); </a:t>
            </a:r>
            <a:r>
              <a:rPr lang="en-US" i="1" u="none" strike="noStrike" baseline="0" dirty="0">
                <a:solidFill>
                  <a:srgbClr val="FFC000"/>
                </a:solidFill>
                <a:latin typeface="Franklin Gothic Medium" panose="020B0603020102020204" pitchFamily="34" charset="0"/>
              </a:rPr>
              <a:t>Will v. Mich. Dep’t of State Police</a:t>
            </a:r>
            <a:r>
              <a:rPr lang="en-US" i="0" u="none" strike="noStrike" baseline="0" dirty="0">
                <a:latin typeface="Franklin Gothic Medium" panose="020B0603020102020204" pitchFamily="34" charset="0"/>
              </a:rPr>
              <a:t>, 491 U.S. 58, 71 (1989).</a:t>
            </a:r>
          </a:p>
          <a:p>
            <a:pPr marL="285750" indent="-285750" algn="l">
              <a:buFont typeface="Arial" panose="020B0604020202020204" pitchFamily="34" charset="0"/>
              <a:buChar char="•"/>
            </a:pPr>
            <a:r>
              <a:rPr lang="en-US" dirty="0">
                <a:latin typeface="Franklin Gothic Medium" panose="020B0603020102020204" pitchFamily="34" charset="0"/>
              </a:rPr>
              <a:t>Government </a:t>
            </a:r>
            <a:r>
              <a:rPr lang="en-US" i="0" u="none" strike="noStrike" baseline="0" dirty="0">
                <a:latin typeface="Franklin Gothic Medium" panose="020B0603020102020204" pitchFamily="34" charset="0"/>
              </a:rPr>
              <a:t>officials sued in their personal capacity are persons for purposes of § 1983. </a:t>
            </a:r>
            <a:r>
              <a:rPr lang="en-US" i="1" u="none" strike="noStrike" baseline="0" dirty="0">
                <a:latin typeface="Franklin Gothic Medium" panose="020B0603020102020204" pitchFamily="34" charset="0"/>
              </a:rPr>
              <a:t>See </a:t>
            </a:r>
            <a:r>
              <a:rPr lang="en-US" i="1" u="none" strike="noStrike" baseline="0" dirty="0" err="1">
                <a:solidFill>
                  <a:srgbClr val="FFC000"/>
                </a:solidFill>
                <a:latin typeface="Franklin Gothic Medium" panose="020B0603020102020204" pitchFamily="34" charset="0"/>
              </a:rPr>
              <a:t>Hafer</a:t>
            </a:r>
            <a:r>
              <a:rPr lang="en-US" i="1" u="none" strike="noStrike" baseline="0" dirty="0">
                <a:solidFill>
                  <a:srgbClr val="FFC000"/>
                </a:solidFill>
                <a:latin typeface="Franklin Gothic Medium" panose="020B0603020102020204" pitchFamily="34" charset="0"/>
              </a:rPr>
              <a:t> v. Melo</a:t>
            </a:r>
            <a:r>
              <a:rPr lang="en-US" i="0" u="none" strike="noStrike" baseline="0" dirty="0">
                <a:latin typeface="Franklin Gothic Medium" panose="020B0603020102020204" pitchFamily="34" charset="0"/>
              </a:rPr>
              <a:t>, 502 U.S. 21, 31 (1991).</a:t>
            </a:r>
          </a:p>
          <a:p>
            <a:pPr marL="285750" indent="-285750" algn="l">
              <a:buFont typeface="Arial" panose="020B0604020202020204" pitchFamily="34" charset="0"/>
              <a:buChar char="•"/>
            </a:pPr>
            <a:r>
              <a:rPr lang="en-US" i="0" u="none" strike="noStrike" baseline="0" dirty="0">
                <a:latin typeface="Franklin Gothic Medium" panose="020B0603020102020204" pitchFamily="34" charset="0"/>
              </a:rPr>
              <a:t>“Personal-capacity suits seek to impose personal liability upon a government official for actions [the official] takes under color of state law.” </a:t>
            </a:r>
            <a:r>
              <a:rPr lang="en-US" i="1" u="none" strike="noStrike" baseline="0" dirty="0">
                <a:solidFill>
                  <a:srgbClr val="FFC000"/>
                </a:solidFill>
                <a:latin typeface="Franklin Gothic Medium" panose="020B0603020102020204" pitchFamily="34" charset="0"/>
              </a:rPr>
              <a:t>Kentucky v. Graham</a:t>
            </a:r>
            <a:r>
              <a:rPr lang="en-US" i="0" u="none" strike="noStrike" baseline="0" dirty="0">
                <a:latin typeface="Franklin Gothic Medium" panose="020B0603020102020204" pitchFamily="34" charset="0"/>
              </a:rPr>
              <a:t>, 473 U.S. 159, 165 (1985). Liability in a personal-capacity suit can</a:t>
            </a:r>
            <a:r>
              <a:rPr lang="en-US" i="0" u="none" strike="noStrike" kern="100" baseline="0" dirty="0">
                <a:latin typeface="Franklin Gothic Medium" panose="020B0603020102020204" pitchFamily="34" charset="0"/>
                <a:cs typeface="Times New Roman" panose="02020603050405020304" pitchFamily="18" charset="0"/>
              </a:rPr>
              <a:t> </a:t>
            </a:r>
            <a:r>
              <a:rPr lang="en-US" i="0" u="none" strike="noStrike" baseline="0" dirty="0">
                <a:latin typeface="Franklin Gothic Medium" panose="020B0603020102020204" pitchFamily="34" charset="0"/>
              </a:rPr>
              <a:t>be demonstrated by showing that the official caused the alleged constitutional injury. </a:t>
            </a:r>
            <a:r>
              <a:rPr lang="en-US" i="1" u="none" strike="noStrike" baseline="0" dirty="0">
                <a:latin typeface="Franklin Gothic Medium" panose="020B0603020102020204" pitchFamily="34" charset="0"/>
              </a:rPr>
              <a:t>See id. </a:t>
            </a:r>
            <a:r>
              <a:rPr lang="en-US" i="0" u="none" strike="noStrike" baseline="0" dirty="0">
                <a:latin typeface="Franklin Gothic Medium" panose="020B0603020102020204" pitchFamily="34" charset="0"/>
              </a:rPr>
              <a:t>at 166.</a:t>
            </a:r>
          </a:p>
          <a:p>
            <a:pPr marL="285750" indent="-285750" algn="l">
              <a:buFont typeface="Arial" panose="020B0604020202020204" pitchFamily="34" charset="0"/>
              <a:buChar char="•"/>
            </a:pPr>
            <a:r>
              <a:rPr lang="en-US" i="0" u="none" strike="noStrike" baseline="0" dirty="0">
                <a:latin typeface="Franklin Gothic Medium" panose="020B0603020102020204" pitchFamily="34" charset="0"/>
              </a:rPr>
              <a:t>“[M]</a:t>
            </a:r>
            <a:r>
              <a:rPr lang="en-US" i="0" u="none" strike="noStrike" baseline="0" dirty="0" err="1">
                <a:latin typeface="Franklin Gothic Medium" panose="020B0603020102020204" pitchFamily="34" charset="0"/>
              </a:rPr>
              <a:t>unicipalities</a:t>
            </a:r>
            <a:r>
              <a:rPr lang="en-US" i="0" u="none" strike="noStrike" baseline="0" dirty="0">
                <a:latin typeface="Franklin Gothic Medium" panose="020B0603020102020204" pitchFamily="34" charset="0"/>
              </a:rPr>
              <a:t> and other local government units . . . [are] among those persons to whom § 1983 applies</a:t>
            </a:r>
            <a:r>
              <a:rPr lang="en-US" u="none" strike="noStrike" baseline="0" dirty="0">
                <a:solidFill>
                  <a:srgbClr val="FFC000"/>
                </a:solidFill>
                <a:latin typeface="Franklin Gothic Medium" panose="020B0603020102020204" pitchFamily="34" charset="0"/>
              </a:rPr>
              <a:t>.”</a:t>
            </a:r>
            <a:r>
              <a:rPr lang="en-US" u="none" strike="noStrike" baseline="0" dirty="0">
                <a:latin typeface="Franklin Gothic Medium" panose="020B0603020102020204" pitchFamily="34" charset="0"/>
              </a:rPr>
              <a:t> </a:t>
            </a:r>
            <a:r>
              <a:rPr lang="en-US" i="1" u="none" strike="noStrike" baseline="0" dirty="0" err="1">
                <a:solidFill>
                  <a:srgbClr val="FFC000"/>
                </a:solidFill>
                <a:latin typeface="Franklin Gothic Medium" panose="020B0603020102020204" pitchFamily="34" charset="0"/>
              </a:rPr>
              <a:t>Monell</a:t>
            </a:r>
            <a:r>
              <a:rPr lang="en-US" i="1" u="none" strike="noStrike" baseline="0" dirty="0">
                <a:solidFill>
                  <a:srgbClr val="FFC000"/>
                </a:solidFill>
                <a:latin typeface="Franklin Gothic Medium" panose="020B0603020102020204" pitchFamily="34" charset="0"/>
              </a:rPr>
              <a:t> v. Dep’t of Soc. Servs</a:t>
            </a:r>
            <a:r>
              <a:rPr lang="en-US" i="1" u="none" strike="noStrike" baseline="0" dirty="0">
                <a:latin typeface="Franklin Gothic Medium" panose="020B0603020102020204" pitchFamily="34" charset="0"/>
              </a:rPr>
              <a:t>.</a:t>
            </a:r>
            <a:r>
              <a:rPr lang="en-US" i="0" u="none" strike="noStrike" baseline="0" dirty="0">
                <a:latin typeface="Franklin Gothic Medium" panose="020B0603020102020204" pitchFamily="34" charset="0"/>
              </a:rPr>
              <a:t>, 436 U.S. 658, 690 (1978); </a:t>
            </a:r>
            <a:r>
              <a:rPr lang="en-US" i="1" u="none" strike="noStrike" baseline="0" dirty="0">
                <a:latin typeface="Franklin Gothic Medium" panose="020B0603020102020204" pitchFamily="34" charset="0"/>
              </a:rPr>
              <a:t>see </a:t>
            </a:r>
            <a:r>
              <a:rPr lang="en-US" i="1" u="none" strike="noStrike" baseline="0" dirty="0">
                <a:solidFill>
                  <a:srgbClr val="FFC000"/>
                </a:solidFill>
                <a:latin typeface="Franklin Gothic Medium" panose="020B0603020102020204" pitchFamily="34" charset="0"/>
              </a:rPr>
              <a:t>also Samson v. City of Bainbridge Island</a:t>
            </a:r>
            <a:r>
              <a:rPr lang="en-US" i="0" u="none" strike="noStrike" baseline="0" dirty="0">
                <a:latin typeface="Franklin Gothic Medium" panose="020B0603020102020204" pitchFamily="34" charset="0"/>
              </a:rPr>
              <a:t>, 683 F.3d 1051, 1057 (9th Cir. 2012) (“A government entity may be held liable under 42 U.S.C. § 1983 if an ‘action that is alleged to be unconstitutional implements or executes a policy statement, ordinance, regulation, or decision officially adopted and promulgated by that body’s officers.’” (quoting </a:t>
            </a:r>
            <a:r>
              <a:rPr lang="en-US" i="1" u="none" strike="noStrike" baseline="0" dirty="0" err="1">
                <a:solidFill>
                  <a:srgbClr val="FFC000"/>
                </a:solidFill>
                <a:latin typeface="Franklin Gothic Medium" panose="020B0603020102020204" pitchFamily="34" charset="0"/>
              </a:rPr>
              <a:t>Monell</a:t>
            </a:r>
            <a:r>
              <a:rPr lang="en-US" i="0" u="none" strike="noStrike" baseline="0" dirty="0">
                <a:latin typeface="Franklin Gothic Medium" panose="020B0603020102020204" pitchFamily="34" charset="0"/>
              </a:rPr>
              <a:t>, 436 U.S. at 690)).</a:t>
            </a:r>
          </a:p>
          <a:p>
            <a:pPr marL="285750" indent="-285750" algn="l">
              <a:buFont typeface="Arial" panose="020B0604020202020204" pitchFamily="34" charset="0"/>
              <a:buChar char="•"/>
            </a:pPr>
            <a:r>
              <a:rPr lang="en-US" i="0" u="none" strike="noStrike" baseline="0" dirty="0">
                <a:latin typeface="Franklin Gothic Medium" panose="020B0603020102020204" pitchFamily="34" charset="0"/>
              </a:rPr>
              <a:t>State officials sued in their official capacity for damages are not persons for purposes of § 1983. </a:t>
            </a:r>
            <a:r>
              <a:rPr lang="en-US" i="1" u="none" strike="noStrike" baseline="0" dirty="0">
                <a:latin typeface="Franklin Gothic Medium" panose="020B0603020102020204" pitchFamily="34" charset="0"/>
              </a:rPr>
              <a:t>See </a:t>
            </a:r>
            <a:r>
              <a:rPr lang="en-US" i="1" u="none" strike="noStrike" baseline="0" dirty="0">
                <a:solidFill>
                  <a:srgbClr val="FFC000"/>
                </a:solidFill>
                <a:latin typeface="Franklin Gothic Medium" panose="020B0603020102020204" pitchFamily="34" charset="0"/>
              </a:rPr>
              <a:t>Arizonans for Official English v. Arizon</a:t>
            </a:r>
            <a:r>
              <a:rPr lang="en-US" i="1" u="none" strike="noStrike" baseline="0" dirty="0">
                <a:latin typeface="Franklin Gothic Medium" panose="020B0603020102020204" pitchFamily="34" charset="0"/>
              </a:rPr>
              <a:t>a</a:t>
            </a:r>
            <a:r>
              <a:rPr lang="en-US" i="0" u="none" strike="noStrike" baseline="0" dirty="0">
                <a:latin typeface="Franklin Gothic Medium" panose="020B0603020102020204" pitchFamily="34" charset="0"/>
              </a:rPr>
              <a:t>, 520 U.S. 43, 69 n.24 (1997).</a:t>
            </a:r>
          </a:p>
          <a:p>
            <a:pPr marL="285750" indent="-285750" algn="l">
              <a:buFont typeface="Arial" panose="020B0604020202020204" pitchFamily="34" charset="0"/>
              <a:buChar char="•"/>
            </a:pPr>
            <a:r>
              <a:rPr lang="en-US" i="0" u="none" strike="noStrike" baseline="0" dirty="0">
                <a:latin typeface="Franklin Gothic Medium" panose="020B0603020102020204" pitchFamily="34" charset="0"/>
              </a:rPr>
              <a:t>State officials sued in their official capacity for injunctive relief, however, are persons for purposes of § 1983. </a:t>
            </a:r>
            <a:r>
              <a:rPr lang="en-US" i="1" u="none" strike="noStrike" baseline="0" dirty="0">
                <a:latin typeface="Franklin Gothic Medium" panose="020B0603020102020204" pitchFamily="34" charset="0"/>
              </a:rPr>
              <a:t>See </a:t>
            </a:r>
            <a:r>
              <a:rPr lang="en-US" i="1" u="none" strike="noStrike" baseline="0" dirty="0">
                <a:solidFill>
                  <a:srgbClr val="FFC000"/>
                </a:solidFill>
                <a:latin typeface="Franklin Gothic Medium" panose="020B0603020102020204" pitchFamily="34" charset="0"/>
              </a:rPr>
              <a:t>Will</a:t>
            </a:r>
            <a:r>
              <a:rPr lang="en-US" i="0" u="none" strike="noStrike" baseline="0" dirty="0">
                <a:latin typeface="Franklin Gothic Medium" panose="020B0603020102020204" pitchFamily="34" charset="0"/>
              </a:rPr>
              <a:t>, 491 U.S. at 71 n.10.</a:t>
            </a:r>
            <a:endParaRPr lang="en-US" kern="100" dirty="0">
              <a:effectLst/>
              <a:latin typeface="Franklin Gothic Medium" panose="020B0603020102020204" pitchFamily="34" charset="0"/>
              <a:ea typeface="Calibri" panose="020F0502020204030204" pitchFamily="34" charset="0"/>
              <a:cs typeface="Times New Roman" panose="02020603050405020304" pitchFamily="18" charset="0"/>
            </a:endParaRPr>
          </a:p>
        </p:txBody>
      </p:sp>
      <p:sp>
        <p:nvSpPr>
          <p:cNvPr id="6" name="Rectangle: Rounded Corners 5">
            <a:extLst>
              <a:ext uri="{FF2B5EF4-FFF2-40B4-BE49-F238E27FC236}">
                <a16:creationId xmlns:a16="http://schemas.microsoft.com/office/drawing/2014/main" id="{A538901E-A5C3-462D-8902-EA42493325E6}"/>
              </a:ext>
            </a:extLst>
          </p:cNvPr>
          <p:cNvSpPr/>
          <p:nvPr/>
        </p:nvSpPr>
        <p:spPr>
          <a:xfrm>
            <a:off x="104774" y="76200"/>
            <a:ext cx="11934826" cy="933450"/>
          </a:xfrm>
          <a:prstGeom prst="roundRect">
            <a:avLst>
              <a:gd name="adj" fmla="val 16667"/>
            </a:avLst>
          </a:prstGeom>
          <a:gradFill>
            <a:gsLst>
              <a:gs pos="6000">
                <a:srgbClr val="9FCCD6">
                  <a:alpha val="76000"/>
                </a:srgbClr>
              </a:gs>
              <a:gs pos="100000">
                <a:srgbClr val="479CB0">
                  <a:alpha val="11000"/>
                </a:srgbClr>
              </a:gs>
              <a:gs pos="0">
                <a:schemeClr val="bg1">
                  <a:alpha val="88000"/>
                </a:schemeClr>
              </a:gs>
              <a:gs pos="100000">
                <a:srgbClr val="187FBA"/>
              </a:gs>
              <a:gs pos="100000">
                <a:srgbClr val="1167B0"/>
              </a:gs>
              <a:gs pos="100000">
                <a:srgbClr val="2D5699"/>
              </a:gs>
            </a:gsLst>
            <a:lin ang="0" scaled="1"/>
          </a:gra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lvl="1">
              <a:lnSpc>
                <a:spcPct val="80000"/>
              </a:lnSpc>
              <a:spcBef>
                <a:spcPct val="0"/>
              </a:spcBef>
              <a:spcAft>
                <a:spcPts val="600"/>
              </a:spcAft>
            </a:pPr>
            <a:r>
              <a:rPr lang="en-US" sz="4000" b="1" dirty="0">
                <a:effectLst>
                  <a:outerShdw blurRad="50800" dist="38100" dir="2700000" algn="tl" rotWithShape="0">
                    <a:prstClr val="black">
                      <a:alpha val="40000"/>
                    </a:prstClr>
                  </a:outerShdw>
                </a:effectLst>
                <a:latin typeface="Franklin Gothic Medium" panose="020B0603020102020204" pitchFamily="34" charset="0"/>
              </a:rPr>
              <a:t>	 § 1983 Generally – Persons under § 1983</a:t>
            </a:r>
          </a:p>
        </p:txBody>
      </p:sp>
      <p:pic>
        <p:nvPicPr>
          <p:cNvPr id="3" name="Graphic 2" descr="Gavel with solid fill">
            <a:extLst>
              <a:ext uri="{FF2B5EF4-FFF2-40B4-BE49-F238E27FC236}">
                <a16:creationId xmlns:a16="http://schemas.microsoft.com/office/drawing/2014/main" id="{D00FD2CA-AB3D-10B5-893F-7988C0E2FCE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52400" y="95250"/>
            <a:ext cx="914400" cy="914400"/>
          </a:xfrm>
          <a:prstGeom prst="rect">
            <a:avLst/>
          </a:prstGeom>
        </p:spPr>
      </p:pic>
    </p:spTree>
    <p:extLst>
      <p:ext uri="{BB962C8B-B14F-4D97-AF65-F5344CB8AC3E}">
        <p14:creationId xmlns:p14="http://schemas.microsoft.com/office/powerpoint/2010/main" val="39364546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DA5E5E38-06F7-4EBC-8B7C-A4D0FAF1B481}"/>
              </a:ext>
            </a:extLst>
          </p:cNvPr>
          <p:cNvSpPr/>
          <p:nvPr/>
        </p:nvSpPr>
        <p:spPr>
          <a:xfrm>
            <a:off x="561975" y="1438275"/>
            <a:ext cx="10953750" cy="5019675"/>
          </a:xfrm>
          <a:prstGeom prst="roundRect">
            <a:avLst>
              <a:gd name="adj" fmla="val 16667"/>
            </a:avLst>
          </a:prstGeom>
          <a:solidFill>
            <a:schemeClr val="tx1">
              <a:alpha val="32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marL="1031875" lvl="1" indent="-457200">
              <a:buFont typeface="Arial" panose="020B0604020202020204" pitchFamily="34" charset="0"/>
              <a:buChar char="•"/>
            </a:pPr>
            <a:endParaRPr lang="en-US" altLang="en-US" sz="2600" b="1" dirty="0">
              <a:effectLst>
                <a:outerShdw blurRad="50800" dist="38100" dir="2700000" algn="tl" rotWithShape="0">
                  <a:prstClr val="black">
                    <a:alpha val="40000"/>
                  </a:prstClr>
                </a:outerShdw>
              </a:effectLst>
              <a:latin typeface="Franklin Gothic Medium" panose="020B0603020102020204" pitchFamily="34" charset="0"/>
            </a:endParaRPr>
          </a:p>
          <a:p>
            <a:pPr marL="574675" indent="-457200">
              <a:buFont typeface="Arial" panose="020B0604020202020204" pitchFamily="34" charset="0"/>
              <a:buChar char="•"/>
            </a:pPr>
            <a:r>
              <a:rPr lang="en-US" altLang="en-US" sz="2600" b="1" dirty="0">
                <a:effectLst>
                  <a:outerShdw blurRad="50800" dist="38100" dir="2700000" algn="tl" rotWithShape="0">
                    <a:prstClr val="black">
                      <a:alpha val="40000"/>
                    </a:prstClr>
                  </a:outerShdw>
                </a:effectLst>
                <a:latin typeface="Franklin Gothic Medium" panose="020B0603020102020204" pitchFamily="34" charset="0"/>
              </a:rPr>
              <a:t>The Court must determine whether the governmental objective underlying the policy is (1) legitimate, (2) neutral, and (3) whether the policy is rationally related to that objective.  </a:t>
            </a:r>
            <a:r>
              <a:rPr lang="en-US" altLang="en-US" sz="2600" b="1" i="1" dirty="0">
                <a:solidFill>
                  <a:srgbClr val="FFC000"/>
                </a:solidFill>
                <a:effectLst>
                  <a:outerShdw blurRad="50800" dist="38100" dir="2700000" algn="tl" rotWithShape="0">
                    <a:prstClr val="black">
                      <a:alpha val="40000"/>
                    </a:prstClr>
                  </a:outerShdw>
                </a:effectLst>
                <a:latin typeface="Franklin Gothic Medium" panose="020B0603020102020204" pitchFamily="34" charset="0"/>
              </a:rPr>
              <a:t>Thornburgh</a:t>
            </a:r>
            <a:r>
              <a:rPr lang="en-US" altLang="en-US" sz="2600" b="1" dirty="0">
                <a:effectLst>
                  <a:outerShdw blurRad="50800" dist="38100" dir="2700000" algn="tl" rotWithShape="0">
                    <a:prstClr val="black">
                      <a:alpha val="40000"/>
                    </a:prstClr>
                  </a:outerShdw>
                </a:effectLst>
                <a:latin typeface="Franklin Gothic Medium" panose="020B0603020102020204" pitchFamily="34" charset="0"/>
              </a:rPr>
              <a:t>, 490 U.S. at 414.</a:t>
            </a:r>
          </a:p>
          <a:p>
            <a:pPr marL="574675" indent="-457200">
              <a:buFont typeface="Arial" panose="020B0604020202020204" pitchFamily="34" charset="0"/>
              <a:buChar char="•"/>
            </a:pPr>
            <a:r>
              <a:rPr lang="en-US" altLang="en-US" sz="2600" b="1" dirty="0">
                <a:effectLst>
                  <a:outerShdw blurRad="50800" dist="38100" dir="2700000" algn="tl" rotWithShape="0">
                    <a:prstClr val="black">
                      <a:alpha val="40000"/>
                    </a:prstClr>
                  </a:outerShdw>
                </a:effectLst>
                <a:latin typeface="Franklin Gothic Medium" panose="020B0603020102020204" pitchFamily="34" charset="0"/>
              </a:rPr>
              <a:t>“In the prison context, regulations that apply to specific types of content due to specific inherent risks or harms are considered to be content neutral.  </a:t>
            </a:r>
            <a:r>
              <a:rPr lang="en-US" altLang="en-US" sz="2600" b="1" i="1" dirty="0" err="1">
                <a:solidFill>
                  <a:srgbClr val="FFC000"/>
                </a:solidFill>
                <a:effectLst>
                  <a:outerShdw blurRad="50800" dist="38100" dir="2700000" algn="tl" rotWithShape="0">
                    <a:prstClr val="black">
                      <a:alpha val="40000"/>
                    </a:prstClr>
                  </a:outerShdw>
                </a:effectLst>
                <a:latin typeface="Franklin Gothic Medium" panose="020B0603020102020204" pitchFamily="34" charset="0"/>
              </a:rPr>
              <a:t>Bahrampour</a:t>
            </a:r>
            <a:r>
              <a:rPr lang="en-US" altLang="en-US" sz="2600" b="1" i="1" dirty="0">
                <a:solidFill>
                  <a:srgbClr val="FFC000"/>
                </a:solidFill>
                <a:effectLst>
                  <a:outerShdw blurRad="50800" dist="38100" dir="2700000" algn="tl" rotWithShape="0">
                    <a:prstClr val="black">
                      <a:alpha val="40000"/>
                    </a:prstClr>
                  </a:outerShdw>
                </a:effectLst>
                <a:latin typeface="Franklin Gothic Medium" panose="020B0603020102020204" pitchFamily="34" charset="0"/>
              </a:rPr>
              <a:t> v. Lampert</a:t>
            </a:r>
            <a:r>
              <a:rPr lang="en-US" altLang="en-US" sz="2600" b="1" dirty="0">
                <a:effectLst>
                  <a:outerShdw blurRad="50800" dist="38100" dir="2700000" algn="tl" rotWithShape="0">
                    <a:prstClr val="black">
                      <a:alpha val="40000"/>
                    </a:prstClr>
                  </a:outerShdw>
                </a:effectLst>
                <a:latin typeface="Franklin Gothic Medium" panose="020B0603020102020204" pitchFamily="34" charset="0"/>
              </a:rPr>
              <a:t>, 356 F3d 969, 975 (9th Cir. 2004).</a:t>
            </a:r>
          </a:p>
          <a:p>
            <a:pPr marL="1031875" lvl="1" indent="-457200">
              <a:buFont typeface="Arial" panose="020B0604020202020204" pitchFamily="34" charset="0"/>
              <a:buChar char="•"/>
            </a:pPr>
            <a:endParaRPr lang="en-US" altLang="en-US" sz="2600" b="1" dirty="0">
              <a:effectLst>
                <a:outerShdw blurRad="50800" dist="38100" dir="2700000" algn="tl" rotWithShape="0">
                  <a:prstClr val="black">
                    <a:alpha val="40000"/>
                  </a:prstClr>
                </a:outerShdw>
              </a:effectLst>
              <a:latin typeface="Franklin Gothic Medium" panose="020B0603020102020204" pitchFamily="34" charset="0"/>
            </a:endParaRPr>
          </a:p>
        </p:txBody>
      </p:sp>
      <p:sp>
        <p:nvSpPr>
          <p:cNvPr id="6" name="Rectangle: Rounded Corners 5">
            <a:extLst>
              <a:ext uri="{FF2B5EF4-FFF2-40B4-BE49-F238E27FC236}">
                <a16:creationId xmlns:a16="http://schemas.microsoft.com/office/drawing/2014/main" id="{A538901E-A5C3-462D-8902-EA42493325E6}"/>
              </a:ext>
            </a:extLst>
          </p:cNvPr>
          <p:cNvSpPr/>
          <p:nvPr/>
        </p:nvSpPr>
        <p:spPr>
          <a:xfrm>
            <a:off x="104774" y="76199"/>
            <a:ext cx="12087226" cy="1362076"/>
          </a:xfrm>
          <a:prstGeom prst="roundRect">
            <a:avLst>
              <a:gd name="adj" fmla="val 16667"/>
            </a:avLst>
          </a:prstGeom>
          <a:gradFill>
            <a:gsLst>
              <a:gs pos="6000">
                <a:srgbClr val="9FCCD6">
                  <a:alpha val="76000"/>
                </a:srgbClr>
              </a:gs>
              <a:gs pos="100000">
                <a:srgbClr val="479CB0">
                  <a:alpha val="11000"/>
                </a:srgbClr>
              </a:gs>
              <a:gs pos="0">
                <a:schemeClr val="bg1">
                  <a:alpha val="88000"/>
                </a:schemeClr>
              </a:gs>
              <a:gs pos="100000">
                <a:srgbClr val="187FBA"/>
              </a:gs>
              <a:gs pos="100000">
                <a:srgbClr val="1167B0"/>
              </a:gs>
              <a:gs pos="100000">
                <a:srgbClr val="2D5699"/>
              </a:gs>
            </a:gsLst>
            <a:lin ang="0" scaled="1"/>
          </a:gra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lvl="1">
              <a:lnSpc>
                <a:spcPct val="80000"/>
              </a:lnSpc>
              <a:spcBef>
                <a:spcPct val="0"/>
              </a:spcBef>
              <a:spcAft>
                <a:spcPts val="600"/>
              </a:spcAft>
            </a:pPr>
            <a:r>
              <a:rPr lang="en-US" sz="3900" b="1" dirty="0">
                <a:effectLst>
                  <a:outerShdw blurRad="50800" dist="38100" dir="2700000" algn="tl" rotWithShape="0">
                    <a:prstClr val="black">
                      <a:alpha val="40000"/>
                    </a:prstClr>
                  </a:outerShdw>
                </a:effectLst>
                <a:latin typeface="Franklin Gothic Medium" panose="020B0603020102020204" pitchFamily="34" charset="0"/>
              </a:rPr>
              <a:t>	</a:t>
            </a:r>
            <a:r>
              <a:rPr lang="en-US" sz="4000" b="1" dirty="0">
                <a:effectLst>
                  <a:outerShdw blurRad="50800" dist="38100" dir="2700000" algn="tl" rotWithShape="0">
                    <a:prstClr val="black">
                      <a:alpha val="40000"/>
                    </a:prstClr>
                  </a:outerShdw>
                </a:effectLst>
                <a:latin typeface="Franklin Gothic Medium" panose="020B0603020102020204" pitchFamily="34" charset="0"/>
              </a:rPr>
              <a:t>Prison Regulations – Legitimate Governmental 	Interest</a:t>
            </a:r>
          </a:p>
        </p:txBody>
      </p:sp>
      <p:pic>
        <p:nvPicPr>
          <p:cNvPr id="3" name="Graphic 2" descr="Jail with solid fill">
            <a:extLst>
              <a:ext uri="{FF2B5EF4-FFF2-40B4-BE49-F238E27FC236}">
                <a16:creationId xmlns:a16="http://schemas.microsoft.com/office/drawing/2014/main" id="{9E17180A-5A15-A081-1492-A1EEC24AAAD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3166" y="262765"/>
            <a:ext cx="914400" cy="914400"/>
          </a:xfrm>
          <a:prstGeom prst="rect">
            <a:avLst/>
          </a:prstGeom>
        </p:spPr>
      </p:pic>
    </p:spTree>
    <p:extLst>
      <p:ext uri="{BB962C8B-B14F-4D97-AF65-F5344CB8AC3E}">
        <p14:creationId xmlns:p14="http://schemas.microsoft.com/office/powerpoint/2010/main" val="19787310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DA5E5E38-06F7-4EBC-8B7C-A4D0FAF1B481}"/>
              </a:ext>
            </a:extLst>
          </p:cNvPr>
          <p:cNvSpPr/>
          <p:nvPr/>
        </p:nvSpPr>
        <p:spPr>
          <a:xfrm>
            <a:off x="590203" y="1438276"/>
            <a:ext cx="10925521" cy="4630016"/>
          </a:xfrm>
          <a:prstGeom prst="roundRect">
            <a:avLst>
              <a:gd name="adj" fmla="val 16667"/>
            </a:avLst>
          </a:prstGeom>
          <a:solidFill>
            <a:schemeClr val="tx1">
              <a:alpha val="32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marL="1147763" lvl="1" indent="-573088">
              <a:buFont typeface="Courier New" panose="02070309020205020404" pitchFamily="49" charset="0"/>
              <a:buChar char="o"/>
            </a:pPr>
            <a:endParaRPr lang="en-US" altLang="en-US" sz="2600" b="1" dirty="0">
              <a:effectLst>
                <a:outerShdw blurRad="50800" dist="38100" dir="2700000" algn="tl" rotWithShape="0">
                  <a:prstClr val="black">
                    <a:alpha val="40000"/>
                  </a:prstClr>
                </a:outerShdw>
              </a:effectLst>
              <a:latin typeface="Franklin Gothic Medium" panose="020B0603020102020204" pitchFamily="34" charset="0"/>
            </a:endParaRPr>
          </a:p>
          <a:p>
            <a:pPr marL="574675" lvl="1"/>
            <a:r>
              <a:rPr lang="en-US" altLang="en-US" sz="2600" b="1" dirty="0">
                <a:effectLst>
                  <a:outerShdw blurRad="50800" dist="38100" dir="2700000" algn="tl" rotWithShape="0">
                    <a:prstClr val="black">
                      <a:alpha val="40000"/>
                    </a:prstClr>
                  </a:outerShdw>
                </a:effectLst>
                <a:latin typeface="Franklin Gothic Medium" panose="020B0603020102020204" pitchFamily="34" charset="0"/>
              </a:rPr>
              <a:t>“[P]</a:t>
            </a:r>
            <a:r>
              <a:rPr lang="en-US" altLang="en-US" sz="2600" b="1" dirty="0" err="1">
                <a:effectLst>
                  <a:outerShdw blurRad="50800" dist="38100" dir="2700000" algn="tl" rotWithShape="0">
                    <a:prstClr val="black">
                      <a:alpha val="40000"/>
                    </a:prstClr>
                  </a:outerShdw>
                </a:effectLst>
                <a:latin typeface="Franklin Gothic Medium" panose="020B0603020102020204" pitchFamily="34" charset="0"/>
              </a:rPr>
              <a:t>rison</a:t>
            </a:r>
            <a:r>
              <a:rPr lang="en-US" altLang="en-US" sz="2600" b="1" dirty="0">
                <a:effectLst>
                  <a:outerShdw blurRad="50800" dist="38100" dir="2700000" algn="tl" rotWithShape="0">
                    <a:prstClr val="black">
                      <a:alpha val="40000"/>
                    </a:prstClr>
                  </a:outerShdw>
                </a:effectLst>
                <a:latin typeface="Franklin Gothic Medium" panose="020B0603020102020204" pitchFamily="34" charset="0"/>
              </a:rPr>
              <a:t> officials may well conclude that certain proposed interactions, though seemingly innocuous to laymen, have potentially significant implications for the order and security of the prison. Acknowledging the expertise of these officials and that the judiciary is ‘ill equipped’ to deal with the difficult and delicate problems of prison management, this Court has afforded considerable deference to the determinations of prison administrators who, in the interest of security, regulate the relations between prisoners and the outside world.” </a:t>
            </a:r>
          </a:p>
          <a:p>
            <a:pPr marL="574675" lvl="1"/>
            <a:r>
              <a:rPr lang="en-US" altLang="en-US" sz="2600" b="1" i="1" dirty="0" err="1">
                <a:solidFill>
                  <a:srgbClr val="FFC000"/>
                </a:solidFill>
                <a:effectLst>
                  <a:outerShdw blurRad="50800" dist="38100" dir="2700000" algn="tl" rotWithShape="0">
                    <a:prstClr val="black">
                      <a:alpha val="40000"/>
                    </a:prstClr>
                  </a:outerShdw>
                </a:effectLst>
                <a:latin typeface="Franklin Gothic Medium" panose="020B0603020102020204" pitchFamily="34" charset="0"/>
              </a:rPr>
              <a:t>Bahrampour</a:t>
            </a:r>
            <a:r>
              <a:rPr lang="en-US" altLang="en-US" sz="2600" b="1" dirty="0">
                <a:effectLst>
                  <a:outerShdw blurRad="50800" dist="38100" dir="2700000" algn="tl" rotWithShape="0">
                    <a:prstClr val="black">
                      <a:alpha val="40000"/>
                    </a:prstClr>
                  </a:outerShdw>
                </a:effectLst>
                <a:latin typeface="Franklin Gothic Medium" panose="020B0603020102020204" pitchFamily="34" charset="0"/>
              </a:rPr>
              <a:t>, 356 at 975.</a:t>
            </a:r>
          </a:p>
        </p:txBody>
      </p:sp>
      <p:sp>
        <p:nvSpPr>
          <p:cNvPr id="6" name="Rectangle: Rounded Corners 5">
            <a:extLst>
              <a:ext uri="{FF2B5EF4-FFF2-40B4-BE49-F238E27FC236}">
                <a16:creationId xmlns:a16="http://schemas.microsoft.com/office/drawing/2014/main" id="{A538901E-A5C3-462D-8902-EA42493325E6}"/>
              </a:ext>
            </a:extLst>
          </p:cNvPr>
          <p:cNvSpPr/>
          <p:nvPr/>
        </p:nvSpPr>
        <p:spPr>
          <a:xfrm>
            <a:off x="104774" y="76198"/>
            <a:ext cx="11934826" cy="1362077"/>
          </a:xfrm>
          <a:prstGeom prst="roundRect">
            <a:avLst>
              <a:gd name="adj" fmla="val 16667"/>
            </a:avLst>
          </a:prstGeom>
          <a:gradFill>
            <a:gsLst>
              <a:gs pos="6000">
                <a:srgbClr val="9FCCD6">
                  <a:alpha val="76000"/>
                </a:srgbClr>
              </a:gs>
              <a:gs pos="100000">
                <a:srgbClr val="479CB0">
                  <a:alpha val="11000"/>
                </a:srgbClr>
              </a:gs>
              <a:gs pos="0">
                <a:schemeClr val="bg1">
                  <a:alpha val="88000"/>
                </a:schemeClr>
              </a:gs>
              <a:gs pos="100000">
                <a:srgbClr val="187FBA"/>
              </a:gs>
              <a:gs pos="100000">
                <a:srgbClr val="1167B0"/>
              </a:gs>
              <a:gs pos="100000">
                <a:srgbClr val="2D5699"/>
              </a:gs>
            </a:gsLst>
            <a:lin ang="0" scaled="1"/>
          </a:gra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lvl="1">
              <a:lnSpc>
                <a:spcPct val="80000"/>
              </a:lnSpc>
              <a:spcBef>
                <a:spcPct val="0"/>
              </a:spcBef>
              <a:spcAft>
                <a:spcPts val="600"/>
              </a:spcAft>
            </a:pPr>
            <a:r>
              <a:rPr lang="en-US" sz="4000" b="1" dirty="0">
                <a:effectLst>
                  <a:outerShdw blurRad="50800" dist="38100" dir="2700000" algn="tl" rotWithShape="0">
                    <a:prstClr val="black">
                      <a:alpha val="40000"/>
                    </a:prstClr>
                  </a:outerShdw>
                </a:effectLst>
                <a:latin typeface="Franklin Gothic Medium" panose="020B0603020102020204" pitchFamily="34" charset="0"/>
              </a:rPr>
              <a:t>	Prison Regulations – Legitimate Governmental 	Interest</a:t>
            </a:r>
          </a:p>
        </p:txBody>
      </p:sp>
      <p:pic>
        <p:nvPicPr>
          <p:cNvPr id="2" name="Graphic 1" descr="Jail with solid fill">
            <a:extLst>
              <a:ext uri="{FF2B5EF4-FFF2-40B4-BE49-F238E27FC236}">
                <a16:creationId xmlns:a16="http://schemas.microsoft.com/office/drawing/2014/main" id="{D244BDC5-6DE1-30B2-AA3D-4C88F4341F4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52400" y="300036"/>
            <a:ext cx="914400" cy="914400"/>
          </a:xfrm>
          <a:prstGeom prst="rect">
            <a:avLst/>
          </a:prstGeom>
        </p:spPr>
      </p:pic>
    </p:spTree>
    <p:extLst>
      <p:ext uri="{BB962C8B-B14F-4D97-AF65-F5344CB8AC3E}">
        <p14:creationId xmlns:p14="http://schemas.microsoft.com/office/powerpoint/2010/main" val="23300228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DA5E5E38-06F7-4EBC-8B7C-A4D0FAF1B481}"/>
              </a:ext>
            </a:extLst>
          </p:cNvPr>
          <p:cNvSpPr/>
          <p:nvPr/>
        </p:nvSpPr>
        <p:spPr>
          <a:xfrm>
            <a:off x="561975" y="1438275"/>
            <a:ext cx="10953750" cy="5019675"/>
          </a:xfrm>
          <a:prstGeom prst="roundRect">
            <a:avLst>
              <a:gd name="adj" fmla="val 16667"/>
            </a:avLst>
          </a:prstGeom>
          <a:solidFill>
            <a:schemeClr val="tx1">
              <a:alpha val="32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marL="574675" lvl="1"/>
            <a:r>
              <a:rPr lang="en-US" altLang="en-US" sz="2600" b="1" dirty="0">
                <a:effectLst>
                  <a:outerShdw blurRad="50800" dist="38100" dir="2700000" algn="tl" rotWithShape="0">
                    <a:prstClr val="black">
                      <a:alpha val="40000"/>
                    </a:prstClr>
                  </a:outerShdw>
                </a:effectLst>
                <a:latin typeface="Franklin Gothic Medium" panose="020B0603020102020204" pitchFamily="34" charset="0"/>
              </a:rPr>
              <a:t>“Where other avenues remain available for the exercise of the asserted right, courts should be particularly conscious of the measure of judicial deference owed to corrections officials . . . in gauging the validity of the regulation.”  </a:t>
            </a:r>
            <a:r>
              <a:rPr lang="en-US" altLang="en-US" sz="2600" b="1" i="1" dirty="0" err="1">
                <a:solidFill>
                  <a:srgbClr val="FFC000"/>
                </a:solidFill>
                <a:effectLst>
                  <a:outerShdw blurRad="50800" dist="38100" dir="2700000" algn="tl" rotWithShape="0">
                    <a:prstClr val="black">
                      <a:alpha val="40000"/>
                    </a:prstClr>
                  </a:outerShdw>
                </a:effectLst>
                <a:latin typeface="Franklin Gothic Medium" panose="020B0603020102020204" pitchFamily="34" charset="0"/>
              </a:rPr>
              <a:t>Bahrampour</a:t>
            </a:r>
            <a:r>
              <a:rPr lang="en-US" altLang="en-US" sz="2600" b="1" dirty="0">
                <a:effectLst>
                  <a:outerShdw blurRad="50800" dist="38100" dir="2700000" algn="tl" rotWithShape="0">
                    <a:prstClr val="black">
                      <a:alpha val="40000"/>
                    </a:prstClr>
                  </a:outerShdw>
                </a:effectLst>
                <a:latin typeface="Franklin Gothic Medium" panose="020B0603020102020204" pitchFamily="34" charset="0"/>
              </a:rPr>
              <a:t>, 356 F.3d at 975. </a:t>
            </a:r>
          </a:p>
        </p:txBody>
      </p:sp>
      <p:sp>
        <p:nvSpPr>
          <p:cNvPr id="6" name="Rectangle: Rounded Corners 5">
            <a:extLst>
              <a:ext uri="{FF2B5EF4-FFF2-40B4-BE49-F238E27FC236}">
                <a16:creationId xmlns:a16="http://schemas.microsoft.com/office/drawing/2014/main" id="{A538901E-A5C3-462D-8902-EA42493325E6}"/>
              </a:ext>
            </a:extLst>
          </p:cNvPr>
          <p:cNvSpPr/>
          <p:nvPr/>
        </p:nvSpPr>
        <p:spPr>
          <a:xfrm>
            <a:off x="104774" y="76200"/>
            <a:ext cx="11934826" cy="933450"/>
          </a:xfrm>
          <a:prstGeom prst="roundRect">
            <a:avLst>
              <a:gd name="adj" fmla="val 16667"/>
            </a:avLst>
          </a:prstGeom>
          <a:gradFill>
            <a:gsLst>
              <a:gs pos="6000">
                <a:srgbClr val="9FCCD6">
                  <a:alpha val="76000"/>
                </a:srgbClr>
              </a:gs>
              <a:gs pos="100000">
                <a:srgbClr val="479CB0">
                  <a:alpha val="11000"/>
                </a:srgbClr>
              </a:gs>
              <a:gs pos="0">
                <a:schemeClr val="bg1">
                  <a:alpha val="88000"/>
                </a:schemeClr>
              </a:gs>
              <a:gs pos="100000">
                <a:srgbClr val="187FBA"/>
              </a:gs>
              <a:gs pos="100000">
                <a:srgbClr val="1167B0"/>
              </a:gs>
              <a:gs pos="100000">
                <a:srgbClr val="2D5699"/>
              </a:gs>
            </a:gsLst>
            <a:lin ang="0" scaled="1"/>
          </a:gra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lvl="1">
              <a:lnSpc>
                <a:spcPct val="80000"/>
              </a:lnSpc>
              <a:spcBef>
                <a:spcPct val="0"/>
              </a:spcBef>
              <a:spcAft>
                <a:spcPts val="600"/>
              </a:spcAft>
            </a:pPr>
            <a:r>
              <a:rPr lang="en-US" sz="4000" b="1" dirty="0">
                <a:effectLst>
                  <a:outerShdw blurRad="50800" dist="38100" dir="2700000" algn="tl" rotWithShape="0">
                    <a:prstClr val="black">
                      <a:alpha val="40000"/>
                    </a:prstClr>
                  </a:outerShdw>
                </a:effectLst>
                <a:latin typeface="Franklin Gothic Medium" panose="020B0603020102020204" pitchFamily="34" charset="0"/>
              </a:rPr>
              <a:t>		Prison Regulations – Alternative Means</a:t>
            </a:r>
          </a:p>
        </p:txBody>
      </p:sp>
      <p:pic>
        <p:nvPicPr>
          <p:cNvPr id="2" name="Graphic 1" descr="Jail with solid fill">
            <a:extLst>
              <a:ext uri="{FF2B5EF4-FFF2-40B4-BE49-F238E27FC236}">
                <a16:creationId xmlns:a16="http://schemas.microsoft.com/office/drawing/2014/main" id="{324EEA4D-D38A-C039-F9DF-BCDBCD960CE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16171" y="0"/>
            <a:ext cx="1020263" cy="1076325"/>
          </a:xfrm>
          <a:prstGeom prst="rect">
            <a:avLst/>
          </a:prstGeom>
        </p:spPr>
      </p:pic>
    </p:spTree>
    <p:extLst>
      <p:ext uri="{BB962C8B-B14F-4D97-AF65-F5344CB8AC3E}">
        <p14:creationId xmlns:p14="http://schemas.microsoft.com/office/powerpoint/2010/main" val="23723979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DA5E5E38-06F7-4EBC-8B7C-A4D0FAF1B481}"/>
              </a:ext>
            </a:extLst>
          </p:cNvPr>
          <p:cNvSpPr/>
          <p:nvPr/>
        </p:nvSpPr>
        <p:spPr>
          <a:xfrm>
            <a:off x="561975" y="1438275"/>
            <a:ext cx="10953750" cy="5019675"/>
          </a:xfrm>
          <a:prstGeom prst="roundRect">
            <a:avLst>
              <a:gd name="adj" fmla="val 16667"/>
            </a:avLst>
          </a:prstGeom>
          <a:solidFill>
            <a:schemeClr val="tx1">
              <a:alpha val="32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marL="574675" lvl="1"/>
            <a:r>
              <a:rPr lang="en-US" altLang="en-US" sz="2600" b="1" dirty="0">
                <a:effectLst>
                  <a:outerShdw blurRad="50800" dist="38100" dir="2700000" algn="tl" rotWithShape="0">
                    <a:prstClr val="black">
                      <a:alpha val="40000"/>
                    </a:prstClr>
                  </a:outerShdw>
                </a:effectLst>
                <a:latin typeface="Franklin Gothic Medium" panose="020B0603020102020204" pitchFamily="34" charset="0"/>
              </a:rPr>
              <a:t>“If accommodations for a constitutional right would cause significant changes within the prison environment, the courts should give deference to the prison officials who are responsible for safe, effective, and efficient administration of the prison system.”  </a:t>
            </a:r>
            <a:r>
              <a:rPr lang="en-US" altLang="en-US" sz="2600" b="1" i="1" dirty="0" err="1">
                <a:solidFill>
                  <a:srgbClr val="FFC000"/>
                </a:solidFill>
                <a:effectLst>
                  <a:outerShdw blurRad="50800" dist="38100" dir="2700000" algn="tl" rotWithShape="0">
                    <a:prstClr val="black">
                      <a:alpha val="40000"/>
                    </a:prstClr>
                  </a:outerShdw>
                </a:effectLst>
                <a:latin typeface="Franklin Gothic Medium" panose="020B0603020102020204" pitchFamily="34" charset="0"/>
              </a:rPr>
              <a:t>Bahrampour</a:t>
            </a:r>
            <a:r>
              <a:rPr lang="en-US" altLang="en-US" sz="2600" b="1" dirty="0">
                <a:effectLst>
                  <a:outerShdw blurRad="50800" dist="38100" dir="2700000" algn="tl" rotWithShape="0">
                    <a:prstClr val="black">
                      <a:alpha val="40000"/>
                    </a:prstClr>
                  </a:outerShdw>
                </a:effectLst>
                <a:latin typeface="Franklin Gothic Medium" panose="020B0603020102020204" pitchFamily="34" charset="0"/>
              </a:rPr>
              <a:t>, 356 F.3d at 975.</a:t>
            </a:r>
          </a:p>
        </p:txBody>
      </p:sp>
      <p:sp>
        <p:nvSpPr>
          <p:cNvPr id="6" name="Rectangle: Rounded Corners 5">
            <a:extLst>
              <a:ext uri="{FF2B5EF4-FFF2-40B4-BE49-F238E27FC236}">
                <a16:creationId xmlns:a16="http://schemas.microsoft.com/office/drawing/2014/main" id="{A538901E-A5C3-462D-8902-EA42493325E6}"/>
              </a:ext>
            </a:extLst>
          </p:cNvPr>
          <p:cNvSpPr/>
          <p:nvPr/>
        </p:nvSpPr>
        <p:spPr>
          <a:xfrm>
            <a:off x="104774" y="76200"/>
            <a:ext cx="11934826" cy="933450"/>
          </a:xfrm>
          <a:prstGeom prst="roundRect">
            <a:avLst>
              <a:gd name="adj" fmla="val 16667"/>
            </a:avLst>
          </a:prstGeom>
          <a:gradFill>
            <a:gsLst>
              <a:gs pos="6000">
                <a:srgbClr val="9FCCD6">
                  <a:alpha val="76000"/>
                </a:srgbClr>
              </a:gs>
              <a:gs pos="100000">
                <a:srgbClr val="479CB0">
                  <a:alpha val="11000"/>
                </a:srgbClr>
              </a:gs>
              <a:gs pos="0">
                <a:schemeClr val="bg1">
                  <a:alpha val="88000"/>
                </a:schemeClr>
              </a:gs>
              <a:gs pos="100000">
                <a:srgbClr val="187FBA"/>
              </a:gs>
              <a:gs pos="100000">
                <a:srgbClr val="1167B0"/>
              </a:gs>
              <a:gs pos="100000">
                <a:srgbClr val="2D5699"/>
              </a:gs>
            </a:gsLst>
            <a:lin ang="0" scaled="1"/>
          </a:gra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lvl="1">
              <a:lnSpc>
                <a:spcPct val="80000"/>
              </a:lnSpc>
              <a:spcBef>
                <a:spcPct val="0"/>
              </a:spcBef>
              <a:spcAft>
                <a:spcPts val="600"/>
              </a:spcAft>
            </a:pPr>
            <a:r>
              <a:rPr lang="en-US" sz="3900" b="1" dirty="0">
                <a:effectLst>
                  <a:outerShdw blurRad="50800" dist="38100" dir="2700000" algn="tl" rotWithShape="0">
                    <a:prstClr val="black">
                      <a:alpha val="40000"/>
                    </a:prstClr>
                  </a:outerShdw>
                </a:effectLst>
                <a:latin typeface="Franklin Gothic Medium" panose="020B0603020102020204" pitchFamily="34" charset="0"/>
              </a:rPr>
              <a:t>	Prison Regulations – Adverse Impact</a:t>
            </a:r>
          </a:p>
        </p:txBody>
      </p:sp>
      <p:pic>
        <p:nvPicPr>
          <p:cNvPr id="2" name="Graphic 1" descr="Jail with solid fill">
            <a:extLst>
              <a:ext uri="{FF2B5EF4-FFF2-40B4-BE49-F238E27FC236}">
                <a16:creationId xmlns:a16="http://schemas.microsoft.com/office/drawing/2014/main" id="{4B425EF7-3EAC-BB09-3999-00ED472AABF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52400" y="49282"/>
            <a:ext cx="914400" cy="914400"/>
          </a:xfrm>
          <a:prstGeom prst="rect">
            <a:avLst/>
          </a:prstGeom>
        </p:spPr>
      </p:pic>
    </p:spTree>
    <p:extLst>
      <p:ext uri="{BB962C8B-B14F-4D97-AF65-F5344CB8AC3E}">
        <p14:creationId xmlns:p14="http://schemas.microsoft.com/office/powerpoint/2010/main" val="30271521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DA5E5E38-06F7-4EBC-8B7C-A4D0FAF1B481}"/>
              </a:ext>
            </a:extLst>
          </p:cNvPr>
          <p:cNvSpPr/>
          <p:nvPr/>
        </p:nvSpPr>
        <p:spPr>
          <a:xfrm>
            <a:off x="561975" y="1438275"/>
            <a:ext cx="10953750" cy="5019675"/>
          </a:xfrm>
          <a:prstGeom prst="roundRect">
            <a:avLst>
              <a:gd name="adj" fmla="val 16667"/>
            </a:avLst>
          </a:prstGeom>
          <a:solidFill>
            <a:schemeClr val="tx1">
              <a:alpha val="32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marL="1031875" lvl="1" indent="-457200">
              <a:buFont typeface="Arial" panose="020B0604020202020204" pitchFamily="34" charset="0"/>
              <a:buChar char="•"/>
            </a:pPr>
            <a:r>
              <a:rPr lang="en-US" altLang="en-US" sz="2600" b="1" dirty="0">
                <a:effectLst>
                  <a:outerShdw blurRad="50800" dist="38100" dir="2700000" algn="tl" rotWithShape="0">
                    <a:prstClr val="black">
                      <a:alpha val="40000"/>
                    </a:prstClr>
                  </a:outerShdw>
                </a:effectLst>
                <a:latin typeface="Franklin Gothic Medium" panose="020B0603020102020204" pitchFamily="34" charset="0"/>
              </a:rPr>
              <a:t>The prisoner bears the burden of showing that there are obvious, easy alternatives to the regulation.  </a:t>
            </a:r>
            <a:r>
              <a:rPr lang="en-US" altLang="en-US" sz="2600" b="1" i="1" dirty="0">
                <a:solidFill>
                  <a:srgbClr val="FFC000"/>
                </a:solidFill>
                <a:effectLst>
                  <a:outerShdw blurRad="50800" dist="38100" dir="2700000" algn="tl" rotWithShape="0">
                    <a:prstClr val="black">
                      <a:alpha val="40000"/>
                    </a:prstClr>
                  </a:outerShdw>
                </a:effectLst>
                <a:latin typeface="Franklin Gothic Medium" panose="020B0603020102020204" pitchFamily="34" charset="0"/>
              </a:rPr>
              <a:t>Mauro</a:t>
            </a:r>
            <a:r>
              <a:rPr lang="en-US" altLang="en-US" sz="2600" b="1" dirty="0">
                <a:effectLst>
                  <a:outerShdw blurRad="50800" dist="38100" dir="2700000" algn="tl" rotWithShape="0">
                    <a:prstClr val="black">
                      <a:alpha val="40000"/>
                    </a:prstClr>
                  </a:outerShdw>
                </a:effectLst>
                <a:latin typeface="Franklin Gothic Medium" panose="020B0603020102020204" pitchFamily="34" charset="0"/>
              </a:rPr>
              <a:t>, 188 F.3d at 1062.  </a:t>
            </a:r>
          </a:p>
          <a:p>
            <a:pPr marL="1031875" lvl="1" indent="-457200">
              <a:buFont typeface="Arial" panose="020B0604020202020204" pitchFamily="34" charset="0"/>
              <a:buChar char="•"/>
            </a:pPr>
            <a:r>
              <a:rPr lang="en-US" altLang="en-US" sz="2600" b="1" dirty="0">
                <a:effectLst>
                  <a:outerShdw blurRad="50800" dist="38100" dir="2700000" algn="tl" rotWithShape="0">
                    <a:prstClr val="black">
                      <a:alpha val="40000"/>
                    </a:prstClr>
                  </a:outerShdw>
                </a:effectLst>
                <a:latin typeface="Franklin Gothic Medium" panose="020B0603020102020204" pitchFamily="34" charset="0"/>
              </a:rPr>
              <a:t>If the prisoner can identify an alternative that fully accommodates the right at a </a:t>
            </a:r>
            <a:r>
              <a:rPr lang="en-US" altLang="en-US" sz="2600" b="1" i="1" dirty="0">
                <a:effectLst>
                  <a:outerShdw blurRad="50800" dist="38100" dir="2700000" algn="tl" rotWithShape="0">
                    <a:prstClr val="black">
                      <a:alpha val="40000"/>
                    </a:prstClr>
                  </a:outerShdw>
                </a:effectLst>
                <a:latin typeface="Franklin Gothic Medium" panose="020B0603020102020204" pitchFamily="34" charset="0"/>
              </a:rPr>
              <a:t>de minimis </a:t>
            </a:r>
            <a:r>
              <a:rPr lang="en-US" altLang="en-US" sz="2600" b="1" dirty="0">
                <a:effectLst>
                  <a:outerShdw blurRad="50800" dist="38100" dir="2700000" algn="tl" rotWithShape="0">
                    <a:prstClr val="black">
                      <a:alpha val="40000"/>
                    </a:prstClr>
                  </a:outerShdw>
                </a:effectLst>
                <a:latin typeface="Franklin Gothic Medium" panose="020B0603020102020204" pitchFamily="34" charset="0"/>
              </a:rPr>
              <a:t>cost to valid penological goals, the policy is an exaggerated response.  </a:t>
            </a:r>
            <a:r>
              <a:rPr lang="en-US" altLang="en-US" sz="2600" b="1" i="1" dirty="0">
                <a:solidFill>
                  <a:srgbClr val="FFC000"/>
                </a:solidFill>
                <a:effectLst>
                  <a:outerShdw blurRad="50800" dist="38100" dir="2700000" algn="tl" rotWithShape="0">
                    <a:prstClr val="black">
                      <a:alpha val="40000"/>
                    </a:prstClr>
                  </a:outerShdw>
                </a:effectLst>
                <a:latin typeface="Franklin Gothic Medium" panose="020B0603020102020204" pitchFamily="34" charset="0"/>
              </a:rPr>
              <a:t>Turner</a:t>
            </a:r>
            <a:r>
              <a:rPr lang="en-US" altLang="en-US" sz="2600" b="1" dirty="0">
                <a:effectLst>
                  <a:outerShdw blurRad="50800" dist="38100" dir="2700000" algn="tl" rotWithShape="0">
                    <a:prstClr val="black">
                      <a:alpha val="40000"/>
                    </a:prstClr>
                  </a:outerShdw>
                </a:effectLst>
                <a:latin typeface="Franklin Gothic Medium" panose="020B0603020102020204" pitchFamily="34" charset="0"/>
              </a:rPr>
              <a:t>, 482 U.S. at 90-91; </a:t>
            </a:r>
            <a:r>
              <a:rPr lang="en-US" altLang="en-US" sz="2600" b="1" i="1" dirty="0">
                <a:solidFill>
                  <a:srgbClr val="FFC000"/>
                </a:solidFill>
                <a:effectLst>
                  <a:outerShdw blurRad="50800" dist="38100" dir="2700000" algn="tl" rotWithShape="0">
                    <a:prstClr val="black">
                      <a:alpha val="40000"/>
                    </a:prstClr>
                  </a:outerShdw>
                </a:effectLst>
                <a:latin typeface="Franklin Gothic Medium" panose="020B0603020102020204" pitchFamily="34" charset="0"/>
              </a:rPr>
              <a:t>Overton</a:t>
            </a:r>
            <a:r>
              <a:rPr lang="en-US" altLang="en-US" sz="2600" b="1" dirty="0">
                <a:effectLst>
                  <a:outerShdw blurRad="50800" dist="38100" dir="2700000" algn="tl" rotWithShape="0">
                    <a:prstClr val="black">
                      <a:alpha val="40000"/>
                    </a:prstClr>
                  </a:outerShdw>
                </a:effectLst>
                <a:latin typeface="Franklin Gothic Medium" panose="020B0603020102020204" pitchFamily="34" charset="0"/>
              </a:rPr>
              <a:t>, 539 U.S. at 136 </a:t>
            </a:r>
          </a:p>
          <a:p>
            <a:pPr marL="1031875" lvl="1" indent="-457200">
              <a:buFont typeface="Arial" panose="020B0604020202020204" pitchFamily="34" charset="0"/>
              <a:buChar char="•"/>
            </a:pPr>
            <a:r>
              <a:rPr lang="en-US" altLang="en-US" sz="2600" b="1" dirty="0">
                <a:effectLst>
                  <a:outerShdw blurRad="50800" dist="38100" dir="2700000" algn="tl" rotWithShape="0">
                    <a:prstClr val="black">
                      <a:alpha val="40000"/>
                    </a:prstClr>
                  </a:outerShdw>
                </a:effectLst>
                <a:latin typeface="Franklin Gothic Medium" panose="020B0603020102020204" pitchFamily="34" charset="0"/>
              </a:rPr>
              <a:t>“If there are no obvious alternatives, and if the inmate only presents solutions that will negatively impact valid penological interests, then courts will view the absence of ready alternatives as evidence of a reasonable regulation.”  </a:t>
            </a:r>
            <a:r>
              <a:rPr lang="en-US" altLang="en-US" sz="2600" b="1" i="1" dirty="0" err="1">
                <a:solidFill>
                  <a:srgbClr val="FFC000"/>
                </a:solidFill>
                <a:effectLst>
                  <a:outerShdw blurRad="50800" dist="38100" dir="2700000" algn="tl" rotWithShape="0">
                    <a:prstClr val="black">
                      <a:alpha val="40000"/>
                    </a:prstClr>
                  </a:outerShdw>
                </a:effectLst>
                <a:latin typeface="Franklin Gothic Medium" panose="020B0603020102020204" pitchFamily="34" charset="0"/>
              </a:rPr>
              <a:t>Bahrampour</a:t>
            </a:r>
            <a:r>
              <a:rPr lang="en-US" altLang="en-US" sz="2600" b="1" dirty="0">
                <a:effectLst>
                  <a:outerShdw blurRad="50800" dist="38100" dir="2700000" algn="tl" rotWithShape="0">
                    <a:prstClr val="black">
                      <a:alpha val="40000"/>
                    </a:prstClr>
                  </a:outerShdw>
                </a:effectLst>
                <a:latin typeface="Franklin Gothic Medium" panose="020B0603020102020204" pitchFamily="34" charset="0"/>
              </a:rPr>
              <a:t>, 356 F.3d at 976. </a:t>
            </a:r>
          </a:p>
        </p:txBody>
      </p:sp>
      <p:sp>
        <p:nvSpPr>
          <p:cNvPr id="6" name="Rectangle: Rounded Corners 5">
            <a:extLst>
              <a:ext uri="{FF2B5EF4-FFF2-40B4-BE49-F238E27FC236}">
                <a16:creationId xmlns:a16="http://schemas.microsoft.com/office/drawing/2014/main" id="{A538901E-A5C3-462D-8902-EA42493325E6}"/>
              </a:ext>
            </a:extLst>
          </p:cNvPr>
          <p:cNvSpPr/>
          <p:nvPr/>
        </p:nvSpPr>
        <p:spPr>
          <a:xfrm>
            <a:off x="104774" y="76200"/>
            <a:ext cx="11934826" cy="933450"/>
          </a:xfrm>
          <a:prstGeom prst="roundRect">
            <a:avLst>
              <a:gd name="adj" fmla="val 16667"/>
            </a:avLst>
          </a:prstGeom>
          <a:gradFill>
            <a:gsLst>
              <a:gs pos="6000">
                <a:srgbClr val="9FCCD6">
                  <a:alpha val="76000"/>
                </a:srgbClr>
              </a:gs>
              <a:gs pos="100000">
                <a:srgbClr val="479CB0">
                  <a:alpha val="11000"/>
                </a:srgbClr>
              </a:gs>
              <a:gs pos="0">
                <a:schemeClr val="bg1">
                  <a:alpha val="88000"/>
                </a:schemeClr>
              </a:gs>
              <a:gs pos="100000">
                <a:srgbClr val="187FBA"/>
              </a:gs>
              <a:gs pos="100000">
                <a:srgbClr val="1167B0"/>
              </a:gs>
              <a:gs pos="100000">
                <a:srgbClr val="2D5699"/>
              </a:gs>
            </a:gsLst>
            <a:lin ang="0" scaled="1"/>
          </a:gra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lvl="1">
              <a:lnSpc>
                <a:spcPct val="80000"/>
              </a:lnSpc>
              <a:spcBef>
                <a:spcPct val="0"/>
              </a:spcBef>
              <a:spcAft>
                <a:spcPts val="600"/>
              </a:spcAft>
            </a:pPr>
            <a:r>
              <a:rPr lang="en-US" sz="3900" b="1" dirty="0">
                <a:effectLst>
                  <a:outerShdw blurRad="50800" dist="38100" dir="2700000" algn="tl" rotWithShape="0">
                    <a:prstClr val="black">
                      <a:alpha val="40000"/>
                    </a:prstClr>
                  </a:outerShdw>
                </a:effectLst>
                <a:latin typeface="Franklin Gothic Medium" panose="020B0603020102020204" pitchFamily="34" charset="0"/>
              </a:rPr>
              <a:t>	Prison Regulations </a:t>
            </a:r>
          </a:p>
        </p:txBody>
      </p:sp>
      <p:pic>
        <p:nvPicPr>
          <p:cNvPr id="2" name="Graphic 1" descr="Jail with solid fill">
            <a:extLst>
              <a:ext uri="{FF2B5EF4-FFF2-40B4-BE49-F238E27FC236}">
                <a16:creationId xmlns:a16="http://schemas.microsoft.com/office/drawing/2014/main" id="{CC49D2D0-CD3A-E473-F288-FB63A6225B2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52400" y="49282"/>
            <a:ext cx="914400" cy="914400"/>
          </a:xfrm>
          <a:prstGeom prst="rect">
            <a:avLst/>
          </a:prstGeom>
        </p:spPr>
      </p:pic>
    </p:spTree>
    <p:extLst>
      <p:ext uri="{BB962C8B-B14F-4D97-AF65-F5344CB8AC3E}">
        <p14:creationId xmlns:p14="http://schemas.microsoft.com/office/powerpoint/2010/main" val="15780810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4DD5B-5C35-DE47-AE1F-B758FE5C2D77}"/>
              </a:ext>
            </a:extLst>
          </p:cNvPr>
          <p:cNvSpPr>
            <a:spLocks noGrp="1"/>
          </p:cNvSpPr>
          <p:nvPr>
            <p:ph type="ctrTitle"/>
          </p:nvPr>
        </p:nvSpPr>
        <p:spPr/>
        <p:txBody>
          <a:bodyPr/>
          <a:lstStyle/>
          <a:p>
            <a:r>
              <a:rPr lang="en-US" dirty="0"/>
              <a:t>	Questions?</a:t>
            </a:r>
            <a:br>
              <a:rPr lang="en-US" dirty="0"/>
            </a:br>
            <a:endParaRPr lang="en-US" dirty="0"/>
          </a:p>
        </p:txBody>
      </p:sp>
      <p:sp>
        <p:nvSpPr>
          <p:cNvPr id="3" name="Subtitle 2">
            <a:extLst>
              <a:ext uri="{FF2B5EF4-FFF2-40B4-BE49-F238E27FC236}">
                <a16:creationId xmlns:a16="http://schemas.microsoft.com/office/drawing/2014/main" id="{2AF80CF6-618A-CBB5-5137-F795E9B2A667}"/>
              </a:ext>
            </a:extLst>
          </p:cNvPr>
          <p:cNvSpPr>
            <a:spLocks noGrp="1"/>
          </p:cNvSpPr>
          <p:nvPr>
            <p:ph type="subTitle" idx="1"/>
          </p:nvPr>
        </p:nvSpPr>
        <p:spPr>
          <a:xfrm>
            <a:off x="798022" y="3940233"/>
            <a:ext cx="7617193" cy="1644413"/>
          </a:xfrm>
        </p:spPr>
        <p:txBody>
          <a:bodyPr>
            <a:noAutofit/>
          </a:bodyPr>
          <a:lstStyle/>
          <a:p>
            <a:pPr marL="1143000" lvl="2"/>
            <a:r>
              <a:rPr lang="en-US" altLang="en-US" sz="2600" dirty="0">
                <a:effectLst>
                  <a:outerShdw blurRad="50800" dist="38100" dir="2700000" algn="tl" rotWithShape="0">
                    <a:prstClr val="black">
                      <a:alpha val="40000"/>
                    </a:prstClr>
                  </a:outerShdw>
                </a:effectLst>
                <a:latin typeface="Franklin Gothic Medium" panose="020B0603020102020204" pitchFamily="34" charset="0"/>
              </a:rPr>
              <a:t>Jodie_Brown@azd.uscourts.gov</a:t>
            </a:r>
          </a:p>
          <a:p>
            <a:pPr marL="1143000" lvl="2"/>
            <a:endParaRPr lang="en-US" altLang="en-US" sz="2600" dirty="0">
              <a:effectLst>
                <a:outerShdw blurRad="50800" dist="38100" dir="2700000" algn="tl" rotWithShape="0">
                  <a:prstClr val="black">
                    <a:alpha val="40000"/>
                  </a:prstClr>
                </a:outerShdw>
              </a:effectLst>
              <a:latin typeface="Franklin Gothic Medium" panose="020B0603020102020204" pitchFamily="34" charset="0"/>
            </a:endParaRPr>
          </a:p>
          <a:p>
            <a:pPr marL="1143000" lvl="2"/>
            <a:r>
              <a:rPr lang="en-US" altLang="en-US" sz="2600" dirty="0">
                <a:effectLst>
                  <a:outerShdw blurRad="50800" dist="38100" dir="2700000" algn="tl" rotWithShape="0">
                    <a:prstClr val="black">
                      <a:alpha val="40000"/>
                    </a:prstClr>
                  </a:outerShdw>
                </a:effectLst>
                <a:latin typeface="Franklin Gothic Medium" panose="020B0603020102020204" pitchFamily="34" charset="0"/>
              </a:rPr>
              <a:t>602.322.7280</a:t>
            </a:r>
          </a:p>
        </p:txBody>
      </p:sp>
    </p:spTree>
    <p:extLst>
      <p:ext uri="{BB962C8B-B14F-4D97-AF65-F5344CB8AC3E}">
        <p14:creationId xmlns:p14="http://schemas.microsoft.com/office/powerpoint/2010/main" val="14438715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A538901E-A5C3-462D-8902-EA42493325E6}"/>
              </a:ext>
            </a:extLst>
          </p:cNvPr>
          <p:cNvSpPr/>
          <p:nvPr/>
        </p:nvSpPr>
        <p:spPr>
          <a:xfrm>
            <a:off x="104774" y="76200"/>
            <a:ext cx="11934826" cy="1179022"/>
          </a:xfrm>
          <a:prstGeom prst="roundRect">
            <a:avLst>
              <a:gd name="adj" fmla="val 16667"/>
            </a:avLst>
          </a:prstGeom>
          <a:gradFill>
            <a:gsLst>
              <a:gs pos="6000">
                <a:srgbClr val="9FCCD6">
                  <a:alpha val="76000"/>
                </a:srgbClr>
              </a:gs>
              <a:gs pos="100000">
                <a:srgbClr val="479CB0">
                  <a:alpha val="11000"/>
                </a:srgbClr>
              </a:gs>
              <a:gs pos="0">
                <a:schemeClr val="bg1">
                  <a:alpha val="88000"/>
                </a:schemeClr>
              </a:gs>
              <a:gs pos="100000">
                <a:srgbClr val="187FBA"/>
              </a:gs>
              <a:gs pos="100000">
                <a:srgbClr val="1167B0"/>
              </a:gs>
              <a:gs pos="100000">
                <a:srgbClr val="2D5699"/>
              </a:gs>
            </a:gsLst>
            <a:lin ang="0" scaled="1"/>
          </a:gra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lvl="1">
              <a:lnSpc>
                <a:spcPct val="80000"/>
              </a:lnSpc>
              <a:spcBef>
                <a:spcPct val="0"/>
              </a:spcBef>
              <a:spcAft>
                <a:spcPts val="600"/>
              </a:spcAft>
            </a:pPr>
            <a:r>
              <a:rPr lang="en-US" sz="4000" b="1" dirty="0">
                <a:effectLst>
                  <a:outerShdw blurRad="50800" dist="38100" dir="2700000" algn="tl" rotWithShape="0">
                    <a:prstClr val="black">
                      <a:alpha val="40000"/>
                    </a:prstClr>
                  </a:outerShdw>
                </a:effectLst>
                <a:latin typeface="Franklin Gothic Medium" panose="020B0603020102020204" pitchFamily="34" charset="0"/>
              </a:rPr>
              <a:t> 	§ 1983 Generally – Under Color of State Law</a:t>
            </a:r>
          </a:p>
        </p:txBody>
      </p:sp>
      <p:pic>
        <p:nvPicPr>
          <p:cNvPr id="3" name="Graphic 2" descr="Gavel with solid fill">
            <a:extLst>
              <a:ext uri="{FF2B5EF4-FFF2-40B4-BE49-F238E27FC236}">
                <a16:creationId xmlns:a16="http://schemas.microsoft.com/office/drawing/2014/main" id="{D00FD2CA-AB3D-10B5-893F-7988C0E2FCE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52400" y="95250"/>
            <a:ext cx="914400" cy="914400"/>
          </a:xfrm>
          <a:prstGeom prst="rect">
            <a:avLst/>
          </a:prstGeom>
        </p:spPr>
      </p:pic>
      <p:sp>
        <p:nvSpPr>
          <p:cNvPr id="4" name="Rectangle: Rounded Corners 3">
            <a:extLst>
              <a:ext uri="{FF2B5EF4-FFF2-40B4-BE49-F238E27FC236}">
                <a16:creationId xmlns:a16="http://schemas.microsoft.com/office/drawing/2014/main" id="{7E952EC0-FE21-D137-D3F5-FD36EFC3113D}"/>
              </a:ext>
            </a:extLst>
          </p:cNvPr>
          <p:cNvSpPr/>
          <p:nvPr/>
        </p:nvSpPr>
        <p:spPr>
          <a:xfrm>
            <a:off x="245167" y="1394460"/>
            <a:ext cx="10953750" cy="5019675"/>
          </a:xfrm>
          <a:prstGeom prst="roundRect">
            <a:avLst>
              <a:gd name="adj" fmla="val 16667"/>
            </a:avLst>
          </a:prstGeom>
          <a:solidFill>
            <a:schemeClr val="tx1">
              <a:alpha val="32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marL="285750" indent="-285750" algn="l">
              <a:buFont typeface="Arial" panose="020B0604020202020204" pitchFamily="34" charset="0"/>
              <a:buChar char="•"/>
            </a:pPr>
            <a:r>
              <a:rPr lang="en-US" b="0" i="0" u="none" strike="noStrike" baseline="0" dirty="0">
                <a:latin typeface="Franklin Gothic Medium" panose="020B0603020102020204" pitchFamily="34" charset="0"/>
              </a:rPr>
              <a:t>A defendant has acted under color of state law where he or she has “exercised power ‘possessed by virtue of state law and made possible only because the wrongdoer is clothed with the authority of state law.’” </a:t>
            </a:r>
            <a:r>
              <a:rPr lang="en-US" b="0" i="1" u="none" strike="noStrike" baseline="0" dirty="0">
                <a:solidFill>
                  <a:srgbClr val="FFC000"/>
                </a:solidFill>
                <a:latin typeface="Franklin Gothic Medium" panose="020B0603020102020204" pitchFamily="34" charset="0"/>
              </a:rPr>
              <a:t>West v. Atkins</a:t>
            </a:r>
            <a:r>
              <a:rPr lang="en-US" b="0" i="0" u="none" strike="noStrike" baseline="0" dirty="0">
                <a:latin typeface="Franklin Gothic Medium" panose="020B0603020102020204" pitchFamily="34" charset="0"/>
              </a:rPr>
              <a:t>, 487 U.S. 42, 49 (1988) (quoting </a:t>
            </a:r>
            <a:r>
              <a:rPr lang="en-US" b="0" i="1" u="none" strike="noStrike" baseline="0" dirty="0">
                <a:solidFill>
                  <a:srgbClr val="FFC000"/>
                </a:solidFill>
                <a:latin typeface="Franklin Gothic Medium" panose="020B0603020102020204" pitchFamily="34" charset="0"/>
              </a:rPr>
              <a:t>United States v. Classic</a:t>
            </a:r>
            <a:r>
              <a:rPr lang="en-US" b="0" i="0" u="none" strike="noStrike" baseline="0" dirty="0">
                <a:latin typeface="Franklin Gothic Medium" panose="020B0603020102020204" pitchFamily="34" charset="0"/>
              </a:rPr>
              <a:t>, 313 U.S. 299, 326 (1941)).</a:t>
            </a:r>
          </a:p>
          <a:p>
            <a:pPr marL="285750" indent="-285750" algn="l">
              <a:buFont typeface="Arial" panose="020B0604020202020204" pitchFamily="34" charset="0"/>
              <a:buChar char="•"/>
            </a:pPr>
            <a:r>
              <a:rPr lang="en-US" b="0" i="0" u="none" strike="noStrike" baseline="0" dirty="0">
                <a:latin typeface="Franklin Gothic Medium" panose="020B0603020102020204" pitchFamily="34" charset="0"/>
              </a:rPr>
              <a:t>Even if the deprivation represents an abuse of authority or lies outside the authority of the official, if the official is acting within the scope of his or her employment, the person is still acting under color of state law. </a:t>
            </a:r>
            <a:r>
              <a:rPr lang="en-US" b="0" i="1" u="none" strike="noStrike" baseline="0" dirty="0">
                <a:solidFill>
                  <a:srgbClr val="FFC000"/>
                </a:solidFill>
                <a:latin typeface="Franklin Gothic Medium" panose="020B0603020102020204" pitchFamily="34" charset="0"/>
              </a:rPr>
              <a:t>Anderson v. Warner</a:t>
            </a:r>
            <a:r>
              <a:rPr lang="en-US" b="0" i="0" u="none" strike="noStrike" baseline="0" dirty="0">
                <a:latin typeface="Franklin Gothic Medium" panose="020B0603020102020204" pitchFamily="34" charset="0"/>
              </a:rPr>
              <a:t>, 451 F.3d 1063, 1068 (9th Cir. 2006).</a:t>
            </a:r>
          </a:p>
          <a:p>
            <a:pPr marL="285750" indent="-285750" algn="l">
              <a:buFont typeface="Arial" panose="020B0604020202020204" pitchFamily="34" charset="0"/>
              <a:buChar char="•"/>
            </a:pPr>
            <a:r>
              <a:rPr lang="en-US" b="0" i="0" u="none" strike="noStrike" baseline="0" dirty="0">
                <a:latin typeface="Franklin Gothic Medium" panose="020B0603020102020204" pitchFamily="34" charset="0"/>
              </a:rPr>
              <a:t>However, “[</a:t>
            </a:r>
            <a:r>
              <a:rPr lang="en-US" b="0" i="0" u="none" strike="noStrike" baseline="0" dirty="0" err="1">
                <a:latin typeface="Franklin Gothic Medium" panose="020B0603020102020204" pitchFamily="34" charset="0"/>
              </a:rPr>
              <a:t>i</a:t>
            </a:r>
            <a:r>
              <a:rPr lang="en-US" b="0" i="0" u="none" strike="noStrike" baseline="0" dirty="0">
                <a:latin typeface="Franklin Gothic Medium" panose="020B0603020102020204" pitchFamily="34" charset="0"/>
              </a:rPr>
              <a:t>]f a government officer does not act within [the] scope of employment or under the color of state law, then that government officer acts as a private citizen.” </a:t>
            </a:r>
            <a:r>
              <a:rPr lang="en-US" b="0" i="1" u="none" strike="noStrike" baseline="0" dirty="0">
                <a:latin typeface="Franklin Gothic Medium" panose="020B0603020102020204" pitchFamily="34" charset="0"/>
              </a:rPr>
              <a:t>See </a:t>
            </a:r>
            <a:r>
              <a:rPr lang="en-US" b="0" i="1" u="none" strike="noStrike" baseline="0" dirty="0">
                <a:solidFill>
                  <a:srgbClr val="FFC000"/>
                </a:solidFill>
                <a:latin typeface="Franklin Gothic Medium" panose="020B0603020102020204" pitchFamily="34" charset="0"/>
              </a:rPr>
              <a:t>Van Ort v. Estate of </a:t>
            </a:r>
            <a:r>
              <a:rPr lang="en-US" b="0" i="1" u="none" strike="noStrike" baseline="0" dirty="0" err="1">
                <a:solidFill>
                  <a:srgbClr val="FFC000"/>
                </a:solidFill>
                <a:latin typeface="Franklin Gothic Medium" panose="020B0603020102020204" pitchFamily="34" charset="0"/>
              </a:rPr>
              <a:t>Stanewich</a:t>
            </a:r>
            <a:r>
              <a:rPr lang="en-US" b="0" i="0" u="none" strike="noStrike" baseline="0" dirty="0">
                <a:latin typeface="Franklin Gothic Medium" panose="020B0603020102020204" pitchFamily="34" charset="0"/>
              </a:rPr>
              <a:t>, 92 F.3d 831, 835 (9th Cir. 1996) (finding no action under color of state law where a police officer returned to a home where a search had taken place the day before, forced his way in, and tortured the two people residing in the home).</a:t>
            </a:r>
          </a:p>
          <a:p>
            <a:pPr marL="285750" indent="-285750" algn="l">
              <a:buFont typeface="Arial" panose="020B0604020202020204" pitchFamily="34" charset="0"/>
              <a:buChar char="•"/>
            </a:pPr>
            <a:r>
              <a:rPr lang="en-US" b="0" i="0" u="none" strike="noStrike" baseline="0" dirty="0">
                <a:latin typeface="Franklin Gothic Medium" panose="020B0603020102020204" pitchFamily="34" charset="0"/>
              </a:rPr>
              <a:t>Generally, employees of the state are acting under color of state law when acting in their official capacity. </a:t>
            </a:r>
            <a:r>
              <a:rPr lang="en-US" b="0" i="1" u="none" strike="noStrike" baseline="0" dirty="0">
                <a:latin typeface="Franklin Gothic Medium" panose="020B0603020102020204" pitchFamily="34" charset="0"/>
              </a:rPr>
              <a:t>See </a:t>
            </a:r>
            <a:r>
              <a:rPr lang="en-US" b="0" i="1" u="none" strike="noStrike" baseline="0" dirty="0">
                <a:solidFill>
                  <a:srgbClr val="FFC000"/>
                </a:solidFill>
                <a:latin typeface="Franklin Gothic Medium" panose="020B0603020102020204" pitchFamily="34" charset="0"/>
              </a:rPr>
              <a:t>West v. Atkins</a:t>
            </a:r>
            <a:r>
              <a:rPr lang="en-US" b="0" i="0" u="none" strike="noStrike" baseline="0" dirty="0">
                <a:latin typeface="Franklin Gothic Medium" panose="020B0603020102020204" pitchFamily="34" charset="0"/>
              </a:rPr>
              <a:t>, 487 U.S. 42, 49 (1988); </a:t>
            </a:r>
            <a:r>
              <a:rPr lang="en-US" b="0" i="1" u="none" strike="noStrike" baseline="0" dirty="0">
                <a:solidFill>
                  <a:srgbClr val="FFC000"/>
                </a:solidFill>
                <a:latin typeface="Franklin Gothic Medium" panose="020B0603020102020204" pitchFamily="34" charset="0"/>
              </a:rPr>
              <a:t>Anderson v. Warner</a:t>
            </a:r>
            <a:r>
              <a:rPr lang="en-US" b="0" i="0" u="none" strike="noStrike" baseline="0" dirty="0">
                <a:latin typeface="Franklin Gothic Medium" panose="020B0603020102020204" pitchFamily="34" charset="0"/>
              </a:rPr>
              <a:t>, 451 F.3d 1063, 1068 (9th Cir. 2006).</a:t>
            </a:r>
          </a:p>
          <a:p>
            <a:pPr marL="285750" indent="-285750" algn="l">
              <a:buFont typeface="Arial" panose="020B0604020202020204" pitchFamily="34" charset="0"/>
              <a:buChar char="•"/>
            </a:pPr>
            <a:r>
              <a:rPr lang="en-US" b="0" i="0" u="none" strike="noStrike" baseline="0" dirty="0">
                <a:latin typeface="Franklin Gothic Medium" panose="020B0603020102020204" pitchFamily="34" charset="0"/>
              </a:rPr>
              <a:t>Physicians who contract with prisons to provide medical services are acting under color of state law. </a:t>
            </a:r>
            <a:r>
              <a:rPr lang="en-US" b="0" i="1" u="none" strike="noStrike" baseline="0" dirty="0">
                <a:latin typeface="Franklin Gothic Medium" panose="020B0603020102020204" pitchFamily="34" charset="0"/>
              </a:rPr>
              <a:t>See </a:t>
            </a:r>
            <a:r>
              <a:rPr lang="en-US" b="0" i="1" u="none" strike="noStrike" baseline="0" dirty="0">
                <a:solidFill>
                  <a:srgbClr val="FFC000"/>
                </a:solidFill>
                <a:latin typeface="Franklin Gothic Medium" panose="020B0603020102020204" pitchFamily="34" charset="0"/>
              </a:rPr>
              <a:t>West v. Atkins</a:t>
            </a:r>
            <a:r>
              <a:rPr lang="en-US" b="0" i="0" u="none" strike="noStrike" baseline="0" dirty="0">
                <a:latin typeface="Franklin Gothic Medium" panose="020B0603020102020204" pitchFamily="34" charset="0"/>
              </a:rPr>
              <a:t>, 487 U.S. 42, 53-54 (1988).</a:t>
            </a:r>
            <a:endParaRPr lang="en-US" kern="100" dirty="0">
              <a:effectLst/>
              <a:latin typeface="Franklin Gothic Medium" panose="020B06030201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528377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A538901E-A5C3-462D-8902-EA42493325E6}"/>
              </a:ext>
            </a:extLst>
          </p:cNvPr>
          <p:cNvSpPr/>
          <p:nvPr/>
        </p:nvSpPr>
        <p:spPr>
          <a:xfrm>
            <a:off x="104774" y="76200"/>
            <a:ext cx="11934826" cy="933450"/>
          </a:xfrm>
          <a:prstGeom prst="roundRect">
            <a:avLst>
              <a:gd name="adj" fmla="val 16667"/>
            </a:avLst>
          </a:prstGeom>
          <a:gradFill>
            <a:gsLst>
              <a:gs pos="6000">
                <a:srgbClr val="9FCCD6">
                  <a:alpha val="76000"/>
                </a:srgbClr>
              </a:gs>
              <a:gs pos="100000">
                <a:srgbClr val="479CB0">
                  <a:alpha val="11000"/>
                </a:srgbClr>
              </a:gs>
              <a:gs pos="0">
                <a:schemeClr val="bg1">
                  <a:alpha val="88000"/>
                </a:schemeClr>
              </a:gs>
              <a:gs pos="100000">
                <a:srgbClr val="187FBA"/>
              </a:gs>
              <a:gs pos="100000">
                <a:srgbClr val="1167B0"/>
              </a:gs>
              <a:gs pos="100000">
                <a:srgbClr val="2D5699"/>
              </a:gs>
            </a:gsLst>
            <a:lin ang="0" scaled="1"/>
          </a:gra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lvl="1">
              <a:lnSpc>
                <a:spcPct val="80000"/>
              </a:lnSpc>
              <a:spcBef>
                <a:spcPct val="0"/>
              </a:spcBef>
              <a:spcAft>
                <a:spcPts val="600"/>
              </a:spcAft>
            </a:pPr>
            <a:r>
              <a:rPr lang="en-US" sz="4000" b="1" dirty="0">
                <a:effectLst>
                  <a:outerShdw blurRad="50800" dist="38100" dir="2700000" algn="tl" rotWithShape="0">
                    <a:prstClr val="black">
                      <a:alpha val="40000"/>
                    </a:prstClr>
                  </a:outerShdw>
                </a:effectLst>
                <a:latin typeface="Franklin Gothic Medium" panose="020B0603020102020204" pitchFamily="34" charset="0"/>
              </a:rPr>
              <a:t>   	Violations of State Law</a:t>
            </a:r>
          </a:p>
        </p:txBody>
      </p:sp>
      <p:pic>
        <p:nvPicPr>
          <p:cNvPr id="3" name="Graphic 2" descr="Gavel with solid fill">
            <a:extLst>
              <a:ext uri="{FF2B5EF4-FFF2-40B4-BE49-F238E27FC236}">
                <a16:creationId xmlns:a16="http://schemas.microsoft.com/office/drawing/2014/main" id="{D00FD2CA-AB3D-10B5-893F-7988C0E2FCE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52400" y="95250"/>
            <a:ext cx="914400" cy="914400"/>
          </a:xfrm>
          <a:prstGeom prst="rect">
            <a:avLst/>
          </a:prstGeom>
        </p:spPr>
      </p:pic>
      <p:sp>
        <p:nvSpPr>
          <p:cNvPr id="4" name="Rectangle: Rounded Corners 3">
            <a:extLst>
              <a:ext uri="{FF2B5EF4-FFF2-40B4-BE49-F238E27FC236}">
                <a16:creationId xmlns:a16="http://schemas.microsoft.com/office/drawing/2014/main" id="{7E952EC0-FE21-D137-D3F5-FD36EFC3113D}"/>
              </a:ext>
            </a:extLst>
          </p:cNvPr>
          <p:cNvSpPr/>
          <p:nvPr/>
        </p:nvSpPr>
        <p:spPr>
          <a:xfrm>
            <a:off x="295044" y="1028700"/>
            <a:ext cx="10953750" cy="5019675"/>
          </a:xfrm>
          <a:prstGeom prst="roundRect">
            <a:avLst>
              <a:gd name="adj" fmla="val 16667"/>
            </a:avLst>
          </a:prstGeom>
          <a:solidFill>
            <a:schemeClr val="tx1">
              <a:alpha val="3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marL="342900" marR="0" indent="-342900">
              <a:lnSpc>
                <a:spcPct val="115000"/>
              </a:lnSpc>
              <a:spcBef>
                <a:spcPts val="0"/>
              </a:spcBef>
              <a:spcAft>
                <a:spcPts val="1000"/>
              </a:spcAft>
              <a:buFont typeface="Arial" panose="020B0604020202020204" pitchFamily="34" charset="0"/>
              <a:buChar char="•"/>
            </a:pPr>
            <a:r>
              <a:rPr lang="en-US" sz="2500" b="1" kern="100" dirty="0">
                <a:effectLst/>
                <a:latin typeface="Franklin Gothic Medium" panose="020B0603020102020204" pitchFamily="34" charset="0"/>
                <a:ea typeface="Calibri" panose="020F0502020204030204" pitchFamily="34" charset="0"/>
                <a:cs typeface="Times New Roman" panose="02020603050405020304" pitchFamily="18" charset="0"/>
              </a:rPr>
              <a:t>§ 1983 does </a:t>
            </a:r>
            <a:r>
              <a:rPr lang="en-US" sz="2500" b="1" i="1" kern="100" dirty="0">
                <a:effectLst/>
                <a:latin typeface="Franklin Gothic Medium" panose="020B0603020102020204" pitchFamily="34" charset="0"/>
                <a:ea typeface="Calibri" panose="020F0502020204030204" pitchFamily="34" charset="0"/>
                <a:cs typeface="Times New Roman" panose="02020603050405020304" pitchFamily="18" charset="0"/>
              </a:rPr>
              <a:t>not</a:t>
            </a:r>
            <a:r>
              <a:rPr lang="en-US" sz="2500" b="1" kern="100" dirty="0">
                <a:effectLst/>
                <a:latin typeface="Franklin Gothic Medium" panose="020B0603020102020204" pitchFamily="34" charset="0"/>
                <a:ea typeface="Calibri" panose="020F0502020204030204" pitchFamily="34" charset="0"/>
                <a:cs typeface="Times New Roman" panose="02020603050405020304" pitchFamily="18" charset="0"/>
              </a:rPr>
              <a:t> permit a plaintiff to seek relief for violations of</a:t>
            </a:r>
            <a:r>
              <a:rPr lang="en-US" sz="2500" b="1" i="1" kern="100" dirty="0">
                <a:effectLst/>
                <a:latin typeface="Franklin Gothic Medium" panose="020B0603020102020204" pitchFamily="34" charset="0"/>
                <a:ea typeface="Calibri" panose="020F0502020204030204" pitchFamily="34" charset="0"/>
                <a:cs typeface="Times New Roman" panose="02020603050405020304" pitchFamily="18" charset="0"/>
              </a:rPr>
              <a:t> state</a:t>
            </a:r>
            <a:r>
              <a:rPr lang="en-US" sz="2500" b="1" kern="100" dirty="0">
                <a:effectLst/>
                <a:latin typeface="Franklin Gothic Medium" panose="020B0603020102020204" pitchFamily="34" charset="0"/>
                <a:ea typeface="Calibri" panose="020F0502020204030204" pitchFamily="34" charset="0"/>
                <a:cs typeface="Times New Roman" panose="02020603050405020304" pitchFamily="18" charset="0"/>
              </a:rPr>
              <a:t> law. </a:t>
            </a:r>
            <a:r>
              <a:rPr lang="en-US" sz="2500" b="1" i="1" u="none" strike="noStrike" baseline="0" dirty="0">
                <a:latin typeface="Franklin Gothic Medium" panose="020B0603020102020204" pitchFamily="34" charset="0"/>
              </a:rPr>
              <a:t>See </a:t>
            </a:r>
            <a:r>
              <a:rPr lang="en-US" sz="2500" b="1" i="1" u="none" strike="noStrike" baseline="0" dirty="0">
                <a:solidFill>
                  <a:srgbClr val="FFC000"/>
                </a:solidFill>
                <a:latin typeface="Franklin Gothic Medium" panose="020B0603020102020204" pitchFamily="34" charset="0"/>
              </a:rPr>
              <a:t>Galen v. </a:t>
            </a:r>
            <a:r>
              <a:rPr lang="en-US" sz="2500" b="1" i="1" u="none" strike="noStrike" baseline="0" dirty="0" err="1">
                <a:solidFill>
                  <a:srgbClr val="FFC000"/>
                </a:solidFill>
                <a:latin typeface="Franklin Gothic Medium" panose="020B0603020102020204" pitchFamily="34" charset="0"/>
              </a:rPr>
              <a:t>Cnty</a:t>
            </a:r>
            <a:r>
              <a:rPr lang="en-US" sz="2500" b="1" i="1" u="none" strike="noStrike" baseline="0" dirty="0">
                <a:solidFill>
                  <a:srgbClr val="FFC000"/>
                </a:solidFill>
                <a:latin typeface="Franklin Gothic Medium" panose="020B0603020102020204" pitchFamily="34" charset="0"/>
              </a:rPr>
              <a:t>. of Los Angeles</a:t>
            </a:r>
            <a:r>
              <a:rPr lang="en-US" sz="2500" b="1" i="0" u="none" strike="noStrike" baseline="0" dirty="0">
                <a:latin typeface="Franklin Gothic Medium" panose="020B0603020102020204" pitchFamily="34" charset="0"/>
              </a:rPr>
              <a:t>, 477 F.3d 652, 662 (9th Cir. 2007).</a:t>
            </a:r>
            <a:r>
              <a:rPr lang="en-US" sz="2500" b="1" kern="100" dirty="0">
                <a:effectLst/>
                <a:latin typeface="Franklin Gothic Medium" panose="020B0603020102020204" pitchFamily="34" charset="0"/>
                <a:ea typeface="Calibri" panose="020F0502020204030204" pitchFamily="34" charset="0"/>
                <a:cs typeface="Times New Roman" panose="02020603050405020304" pitchFamily="18" charset="0"/>
              </a:rPr>
              <a:t>  </a:t>
            </a:r>
          </a:p>
          <a:p>
            <a:pPr marL="342900" marR="0" indent="-342900">
              <a:lnSpc>
                <a:spcPct val="115000"/>
              </a:lnSpc>
              <a:spcBef>
                <a:spcPts val="0"/>
              </a:spcBef>
              <a:spcAft>
                <a:spcPts val="1000"/>
              </a:spcAft>
              <a:buFont typeface="Arial" panose="020B0604020202020204" pitchFamily="34" charset="0"/>
              <a:buChar char="•"/>
            </a:pPr>
            <a:r>
              <a:rPr lang="en-US" sz="2500" b="1" kern="100" dirty="0">
                <a:effectLst/>
                <a:latin typeface="Franklin Gothic Medium" panose="020B0603020102020204" pitchFamily="34" charset="0"/>
                <a:ea typeface="Calibri" panose="020F0502020204030204" pitchFamily="34" charset="0"/>
                <a:cs typeface="Times New Roman" panose="02020603050405020304" pitchFamily="18" charset="0"/>
              </a:rPr>
              <a:t>However, federal courts have supplemental jurisdiction over state law claims if a plaintiff also alleges claims for violations of their federal rights.  </a:t>
            </a:r>
            <a:r>
              <a:rPr lang="en-US" sz="2500" b="1" kern="100" dirty="0">
                <a:solidFill>
                  <a:srgbClr val="FFC000"/>
                </a:solidFill>
                <a:effectLst/>
                <a:latin typeface="Franklin Gothic Medium" panose="020B0603020102020204" pitchFamily="34" charset="0"/>
                <a:ea typeface="Calibri" panose="020F0502020204030204" pitchFamily="34" charset="0"/>
                <a:cs typeface="Times New Roman" panose="02020603050405020304" pitchFamily="18" charset="0"/>
              </a:rPr>
              <a:t>28 U.S.C. § 1367</a:t>
            </a:r>
            <a:r>
              <a:rPr lang="en-US" sz="2500" b="1" kern="100" dirty="0">
                <a:effectLst/>
                <a:latin typeface="Franklin Gothic Medium" panose="020B060302010202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4697294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A538901E-A5C3-462D-8902-EA42493325E6}"/>
              </a:ext>
            </a:extLst>
          </p:cNvPr>
          <p:cNvSpPr/>
          <p:nvPr/>
        </p:nvSpPr>
        <p:spPr>
          <a:xfrm>
            <a:off x="104774" y="76200"/>
            <a:ext cx="11934826" cy="933450"/>
          </a:xfrm>
          <a:prstGeom prst="roundRect">
            <a:avLst>
              <a:gd name="adj" fmla="val 16667"/>
            </a:avLst>
          </a:prstGeom>
          <a:gradFill>
            <a:gsLst>
              <a:gs pos="6000">
                <a:srgbClr val="9FCCD6">
                  <a:alpha val="76000"/>
                </a:srgbClr>
              </a:gs>
              <a:gs pos="100000">
                <a:srgbClr val="479CB0">
                  <a:alpha val="11000"/>
                </a:srgbClr>
              </a:gs>
              <a:gs pos="0">
                <a:schemeClr val="bg1">
                  <a:alpha val="88000"/>
                </a:schemeClr>
              </a:gs>
              <a:gs pos="100000">
                <a:srgbClr val="187FBA"/>
              </a:gs>
              <a:gs pos="100000">
                <a:srgbClr val="1167B0"/>
              </a:gs>
              <a:gs pos="100000">
                <a:srgbClr val="2D5699"/>
              </a:gs>
            </a:gsLst>
            <a:lin ang="0" scaled="1"/>
          </a:gra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lvl="1">
              <a:lnSpc>
                <a:spcPct val="80000"/>
              </a:lnSpc>
              <a:spcBef>
                <a:spcPct val="0"/>
              </a:spcBef>
              <a:spcAft>
                <a:spcPts val="600"/>
              </a:spcAft>
            </a:pPr>
            <a:r>
              <a:rPr lang="en-US" sz="4000" b="1" dirty="0">
                <a:effectLst>
                  <a:outerShdw blurRad="50800" dist="38100" dir="2700000" algn="tl" rotWithShape="0">
                    <a:prstClr val="black">
                      <a:alpha val="40000"/>
                    </a:prstClr>
                  </a:outerShdw>
                </a:effectLst>
                <a:latin typeface="Franklin Gothic Medium" panose="020B0603020102020204" pitchFamily="34" charset="0"/>
              </a:rPr>
              <a:t>   	Vicarious Liability</a:t>
            </a:r>
          </a:p>
        </p:txBody>
      </p:sp>
      <p:pic>
        <p:nvPicPr>
          <p:cNvPr id="3" name="Graphic 2" descr="Gavel with solid fill">
            <a:extLst>
              <a:ext uri="{FF2B5EF4-FFF2-40B4-BE49-F238E27FC236}">
                <a16:creationId xmlns:a16="http://schemas.microsoft.com/office/drawing/2014/main" id="{D00FD2CA-AB3D-10B5-893F-7988C0E2FCE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52400" y="95250"/>
            <a:ext cx="914400" cy="914400"/>
          </a:xfrm>
          <a:prstGeom prst="rect">
            <a:avLst/>
          </a:prstGeom>
        </p:spPr>
      </p:pic>
      <p:sp>
        <p:nvSpPr>
          <p:cNvPr id="4" name="Rectangle: Rounded Corners 3">
            <a:extLst>
              <a:ext uri="{FF2B5EF4-FFF2-40B4-BE49-F238E27FC236}">
                <a16:creationId xmlns:a16="http://schemas.microsoft.com/office/drawing/2014/main" id="{7E952EC0-FE21-D137-D3F5-FD36EFC3113D}"/>
              </a:ext>
            </a:extLst>
          </p:cNvPr>
          <p:cNvSpPr/>
          <p:nvPr/>
        </p:nvSpPr>
        <p:spPr>
          <a:xfrm>
            <a:off x="295044" y="1028700"/>
            <a:ext cx="10953750" cy="5019675"/>
          </a:xfrm>
          <a:prstGeom prst="roundRect">
            <a:avLst>
              <a:gd name="adj" fmla="val 16667"/>
            </a:avLst>
          </a:prstGeom>
          <a:solidFill>
            <a:schemeClr val="tx1">
              <a:alpha val="32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marL="0" marR="0" indent="457200">
              <a:lnSpc>
                <a:spcPts val="2300"/>
              </a:lnSpc>
              <a:spcBef>
                <a:spcPts val="0"/>
              </a:spcBef>
              <a:spcAft>
                <a:spcPts val="0"/>
              </a:spcAft>
            </a:pPr>
            <a:r>
              <a:rPr lang="en-US" sz="2800" b="1" kern="100" dirty="0">
                <a:effectLst/>
                <a:latin typeface="Franklin Gothic Medium" panose="020B0603020102020204" pitchFamily="34" charset="0"/>
                <a:ea typeface="Calibri" panose="020F0502020204030204" pitchFamily="34" charset="0"/>
                <a:cs typeface="Times New Roman" panose="02020603050405020304" pitchFamily="18" charset="0"/>
              </a:rPr>
              <a:t>“[V]</a:t>
            </a:r>
            <a:r>
              <a:rPr lang="en-US" sz="2800" b="1" kern="100" dirty="0" err="1">
                <a:effectLst/>
                <a:latin typeface="Franklin Gothic Medium" panose="020B0603020102020204" pitchFamily="34" charset="0"/>
                <a:ea typeface="Calibri" panose="020F0502020204030204" pitchFamily="34" charset="0"/>
                <a:cs typeface="Times New Roman" panose="02020603050405020304" pitchFamily="18" charset="0"/>
              </a:rPr>
              <a:t>icarious</a:t>
            </a:r>
            <a:r>
              <a:rPr lang="en-US" sz="2800" b="1" kern="100" dirty="0">
                <a:effectLst/>
                <a:latin typeface="Franklin Gothic Medium" panose="020B0603020102020204" pitchFamily="34" charset="0"/>
                <a:ea typeface="Calibri" panose="020F0502020204030204" pitchFamily="34" charset="0"/>
                <a:cs typeface="Times New Roman" panose="02020603050405020304" pitchFamily="18" charset="0"/>
              </a:rPr>
              <a:t> liability is inapplicable to </a:t>
            </a:r>
            <a:r>
              <a:rPr lang="en-US" sz="2800" b="1" i="1" kern="100" dirty="0">
                <a:effectLst/>
                <a:latin typeface="Franklin Gothic Medium" panose="020B0603020102020204" pitchFamily="34" charset="0"/>
                <a:ea typeface="Calibri" panose="020F0502020204030204" pitchFamily="34" charset="0"/>
                <a:cs typeface="Times New Roman" panose="02020603050405020304" pitchFamily="18" charset="0"/>
              </a:rPr>
              <a:t>Bivens </a:t>
            </a:r>
            <a:r>
              <a:rPr lang="en-US" sz="2800" b="1" kern="100" dirty="0">
                <a:effectLst/>
                <a:latin typeface="Franklin Gothic Medium" panose="020B0603020102020204" pitchFamily="34" charset="0"/>
                <a:ea typeface="Calibri" panose="020F0502020204030204" pitchFamily="34" charset="0"/>
                <a:cs typeface="Times New Roman" panose="02020603050405020304" pitchFamily="18" charset="0"/>
              </a:rPr>
              <a:t>and § 1983 suits[.]  </a:t>
            </a:r>
            <a:r>
              <a:rPr lang="en-US" sz="2800" b="1" i="1" kern="100" dirty="0">
                <a:solidFill>
                  <a:srgbClr val="FFC000"/>
                </a:solidFill>
                <a:effectLst/>
                <a:latin typeface="Franklin Gothic Medium" panose="020B0603020102020204" pitchFamily="34" charset="0"/>
                <a:ea typeface="Calibri" panose="020F0502020204030204" pitchFamily="34" charset="0"/>
                <a:cs typeface="Times New Roman" panose="02020603050405020304" pitchFamily="18" charset="0"/>
              </a:rPr>
              <a:t>Ashcroft v.</a:t>
            </a:r>
            <a:r>
              <a:rPr lang="en-US" sz="2800" b="1" kern="100" dirty="0">
                <a:solidFill>
                  <a:srgbClr val="FFC000"/>
                </a:solidFill>
                <a:effectLst/>
                <a:latin typeface="Franklin Gothic Medium" panose="020B0603020102020204" pitchFamily="34" charset="0"/>
                <a:ea typeface="Calibri" panose="020F0502020204030204" pitchFamily="34" charset="0"/>
                <a:cs typeface="Times New Roman" panose="02020603050405020304" pitchFamily="18" charset="0"/>
              </a:rPr>
              <a:t> </a:t>
            </a:r>
            <a:r>
              <a:rPr lang="en-US" sz="2800" b="1" i="1" kern="100" dirty="0">
                <a:solidFill>
                  <a:srgbClr val="FFC000"/>
                </a:solidFill>
                <a:effectLst/>
                <a:latin typeface="Franklin Gothic Medium" panose="020B0603020102020204" pitchFamily="34" charset="0"/>
                <a:ea typeface="Calibri" panose="020F0502020204030204" pitchFamily="34" charset="0"/>
                <a:cs typeface="Times New Roman" panose="02020603050405020304" pitchFamily="18" charset="0"/>
              </a:rPr>
              <a:t>Iqbal</a:t>
            </a:r>
            <a:r>
              <a:rPr lang="en-US" sz="2800" b="1" kern="100" dirty="0">
                <a:effectLst/>
                <a:latin typeface="Franklin Gothic Medium" panose="020B0603020102020204" pitchFamily="34" charset="0"/>
                <a:ea typeface="Calibri" panose="020F0502020204030204" pitchFamily="34" charset="0"/>
                <a:cs typeface="Times New Roman" panose="02020603050405020304" pitchFamily="18" charset="0"/>
              </a:rPr>
              <a:t>, 556 U.S. 662, 676 (2009).  Therefore, “a plaintiff must plead that each Government-official defendant, through the official’s own individual actions, has violated the Constitution.”  </a:t>
            </a:r>
            <a:r>
              <a:rPr lang="en-US" sz="2800" b="1" i="1" kern="100" dirty="0">
                <a:effectLst/>
                <a:latin typeface="Franklin Gothic Medium" panose="020B0603020102020204" pitchFamily="34" charset="0"/>
                <a:ea typeface="Calibri" panose="020F0502020204030204" pitchFamily="34" charset="0"/>
                <a:cs typeface="Times New Roman" panose="02020603050405020304" pitchFamily="18" charset="0"/>
              </a:rPr>
              <a:t>Id.  </a:t>
            </a:r>
            <a:endParaRPr lang="en-US" sz="2800" b="1" kern="100" dirty="0">
              <a:effectLst/>
              <a:latin typeface="Franklin Gothic Medium" panose="020B06030201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251755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A538901E-A5C3-462D-8902-EA42493325E6}"/>
              </a:ext>
            </a:extLst>
          </p:cNvPr>
          <p:cNvSpPr/>
          <p:nvPr/>
        </p:nvSpPr>
        <p:spPr>
          <a:xfrm>
            <a:off x="104774" y="76200"/>
            <a:ext cx="11934826" cy="933450"/>
          </a:xfrm>
          <a:prstGeom prst="roundRect">
            <a:avLst>
              <a:gd name="adj" fmla="val 16667"/>
            </a:avLst>
          </a:prstGeom>
          <a:gradFill>
            <a:gsLst>
              <a:gs pos="6000">
                <a:srgbClr val="9FCCD6">
                  <a:alpha val="76000"/>
                </a:srgbClr>
              </a:gs>
              <a:gs pos="100000">
                <a:srgbClr val="479CB0">
                  <a:alpha val="11000"/>
                </a:srgbClr>
              </a:gs>
              <a:gs pos="0">
                <a:schemeClr val="bg1">
                  <a:alpha val="88000"/>
                </a:schemeClr>
              </a:gs>
              <a:gs pos="100000">
                <a:srgbClr val="187FBA"/>
              </a:gs>
              <a:gs pos="100000">
                <a:srgbClr val="1167B0"/>
              </a:gs>
              <a:gs pos="100000">
                <a:srgbClr val="2D5699"/>
              </a:gs>
            </a:gsLst>
            <a:lin ang="0" scaled="1"/>
          </a:gra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lvl="1">
              <a:lnSpc>
                <a:spcPct val="80000"/>
              </a:lnSpc>
              <a:spcBef>
                <a:spcPct val="0"/>
              </a:spcBef>
              <a:spcAft>
                <a:spcPts val="600"/>
              </a:spcAft>
            </a:pPr>
            <a:r>
              <a:rPr lang="en-US" sz="4000" b="1" dirty="0">
                <a:effectLst>
                  <a:outerShdw blurRad="50800" dist="38100" dir="2700000" algn="tl" rotWithShape="0">
                    <a:prstClr val="black">
                      <a:alpha val="40000"/>
                    </a:prstClr>
                  </a:outerShdw>
                </a:effectLst>
                <a:latin typeface="Franklin Gothic Medium" panose="020B0603020102020204" pitchFamily="34" charset="0"/>
              </a:rPr>
              <a:t>   	Supervisory Liability</a:t>
            </a:r>
          </a:p>
        </p:txBody>
      </p:sp>
      <p:sp>
        <p:nvSpPr>
          <p:cNvPr id="4" name="Rectangle: Rounded Corners 3">
            <a:extLst>
              <a:ext uri="{FF2B5EF4-FFF2-40B4-BE49-F238E27FC236}">
                <a16:creationId xmlns:a16="http://schemas.microsoft.com/office/drawing/2014/main" id="{7E952EC0-FE21-D137-D3F5-FD36EFC3113D}"/>
              </a:ext>
            </a:extLst>
          </p:cNvPr>
          <p:cNvSpPr/>
          <p:nvPr/>
        </p:nvSpPr>
        <p:spPr>
          <a:xfrm>
            <a:off x="295044" y="1028700"/>
            <a:ext cx="10953750" cy="5019675"/>
          </a:xfrm>
          <a:prstGeom prst="roundRect">
            <a:avLst>
              <a:gd name="adj" fmla="val 16667"/>
            </a:avLst>
          </a:prstGeom>
          <a:solidFill>
            <a:schemeClr val="tx1">
              <a:alpha val="32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marL="342900" marR="0" indent="-342900" algn="just">
              <a:lnSpc>
                <a:spcPts val="2300"/>
              </a:lnSpc>
              <a:spcBef>
                <a:spcPts val="0"/>
              </a:spcBef>
              <a:spcAft>
                <a:spcPts val="0"/>
              </a:spcAft>
              <a:buFont typeface="Arial" panose="020B0604020202020204" pitchFamily="34" charset="0"/>
              <a:buChar char="•"/>
            </a:pPr>
            <a:r>
              <a:rPr lang="en-US" sz="2200" b="1" kern="100" dirty="0">
                <a:effectLst/>
                <a:latin typeface="Franklin Gothic Medium" panose="020B0603020102020204" pitchFamily="34" charset="0"/>
                <a:ea typeface="Calibri" panose="020F0502020204030204" pitchFamily="34" charset="0"/>
                <a:cs typeface="Times New Roman" panose="02020603050405020304" pitchFamily="18" charset="0"/>
              </a:rPr>
              <a:t>Supervisors cannot be vicariously liable for constitutional violations under section § 1983.  </a:t>
            </a:r>
            <a:r>
              <a:rPr lang="en-US" sz="2200" b="1" i="1" kern="100" dirty="0">
                <a:solidFill>
                  <a:srgbClr val="FFC000"/>
                </a:solidFill>
                <a:effectLst/>
                <a:latin typeface="Franklin Gothic Medium" panose="020B0603020102020204" pitchFamily="34" charset="0"/>
                <a:ea typeface="Calibri" panose="020F0502020204030204" pitchFamily="34" charset="0"/>
                <a:cs typeface="Times New Roman" panose="02020603050405020304" pitchFamily="18" charset="0"/>
              </a:rPr>
              <a:t>Hunt v. Dental Dep’t</a:t>
            </a:r>
            <a:r>
              <a:rPr lang="en-US" sz="2200" b="1" kern="100" dirty="0">
                <a:effectLst/>
                <a:latin typeface="Franklin Gothic Medium" panose="020B0603020102020204" pitchFamily="34" charset="0"/>
                <a:ea typeface="Calibri" panose="020F0502020204030204" pitchFamily="34" charset="0"/>
                <a:cs typeface="Times New Roman" panose="02020603050405020304" pitchFamily="18" charset="0"/>
              </a:rPr>
              <a:t>, 865 F.2d 198, 200 (9th Cir. 1989). </a:t>
            </a:r>
          </a:p>
          <a:p>
            <a:pPr marR="0" algn="just">
              <a:lnSpc>
                <a:spcPts val="2300"/>
              </a:lnSpc>
              <a:spcBef>
                <a:spcPts val="0"/>
              </a:spcBef>
              <a:spcAft>
                <a:spcPts val="0"/>
              </a:spcAft>
            </a:pPr>
            <a:endParaRPr lang="en-US" sz="2200" b="1" kern="100" dirty="0">
              <a:effectLst/>
              <a:latin typeface="Franklin Gothic Medium" panose="020B0603020102020204" pitchFamily="34" charset="0"/>
              <a:ea typeface="Calibri" panose="020F0502020204030204" pitchFamily="34" charset="0"/>
              <a:cs typeface="Times New Roman" panose="02020603050405020304" pitchFamily="18" charset="0"/>
            </a:endParaRPr>
          </a:p>
          <a:p>
            <a:pPr marL="342900" marR="0" indent="-342900" algn="just">
              <a:lnSpc>
                <a:spcPts val="2300"/>
              </a:lnSpc>
              <a:spcBef>
                <a:spcPts val="0"/>
              </a:spcBef>
              <a:spcAft>
                <a:spcPts val="0"/>
              </a:spcAft>
              <a:buFont typeface="Arial" panose="020B0604020202020204" pitchFamily="34" charset="0"/>
              <a:buChar char="•"/>
            </a:pPr>
            <a:r>
              <a:rPr lang="en-US" sz="2200" b="1" kern="100" dirty="0">
                <a:effectLst/>
                <a:latin typeface="Franklin Gothic Medium" panose="020B0603020102020204" pitchFamily="34" charset="0"/>
                <a:ea typeface="Calibri" panose="020F0502020204030204" pitchFamily="34" charset="0"/>
                <a:cs typeface="Times New Roman" panose="02020603050405020304" pitchFamily="18" charset="0"/>
              </a:rPr>
              <a:t>But supervisors are liable for their own conduct.  </a:t>
            </a:r>
            <a:r>
              <a:rPr lang="en-US" sz="2200" b="1" i="1" kern="100" dirty="0">
                <a:solidFill>
                  <a:srgbClr val="FFC000"/>
                </a:solidFill>
                <a:effectLst/>
                <a:latin typeface="Franklin Gothic Medium" panose="020B0603020102020204" pitchFamily="34" charset="0"/>
                <a:ea typeface="Calibri" panose="020F0502020204030204" pitchFamily="34" charset="0"/>
                <a:cs typeface="Times New Roman" panose="02020603050405020304" pitchFamily="18" charset="0"/>
              </a:rPr>
              <a:t>Redman v. </a:t>
            </a:r>
            <a:r>
              <a:rPr lang="en-US" sz="2200" b="1" i="1" kern="100" dirty="0" err="1">
                <a:solidFill>
                  <a:srgbClr val="FFC000"/>
                </a:solidFill>
                <a:effectLst/>
                <a:latin typeface="Franklin Gothic Medium" panose="020B0603020102020204" pitchFamily="34" charset="0"/>
                <a:ea typeface="Calibri" panose="020F0502020204030204" pitchFamily="34" charset="0"/>
                <a:cs typeface="Times New Roman" panose="02020603050405020304" pitchFamily="18" charset="0"/>
              </a:rPr>
              <a:t>Cnty</a:t>
            </a:r>
            <a:r>
              <a:rPr lang="en-US" sz="2200" b="1" i="1" kern="100" dirty="0">
                <a:solidFill>
                  <a:srgbClr val="FFC000"/>
                </a:solidFill>
                <a:effectLst/>
                <a:latin typeface="Franklin Gothic Medium" panose="020B0603020102020204" pitchFamily="34" charset="0"/>
                <a:ea typeface="Calibri" panose="020F0502020204030204" pitchFamily="34" charset="0"/>
                <a:cs typeface="Times New Roman" panose="02020603050405020304" pitchFamily="18" charset="0"/>
              </a:rPr>
              <a:t>. of San Diego</a:t>
            </a:r>
            <a:r>
              <a:rPr lang="en-US" sz="2200" b="1" kern="100" dirty="0">
                <a:effectLst/>
                <a:latin typeface="Franklin Gothic Medium" panose="020B0603020102020204" pitchFamily="34" charset="0"/>
                <a:ea typeface="Calibri" panose="020F0502020204030204" pitchFamily="34" charset="0"/>
                <a:cs typeface="Times New Roman" panose="02020603050405020304" pitchFamily="18" charset="0"/>
              </a:rPr>
              <a:t>, 942 F.2d 1435, 1445–46 (9th Cir.1991) (en banc), </a:t>
            </a:r>
            <a:r>
              <a:rPr lang="en-US" sz="2200" b="1" i="1" kern="100" dirty="0">
                <a:effectLst/>
                <a:latin typeface="Franklin Gothic Medium" panose="020B0603020102020204" pitchFamily="34" charset="0"/>
                <a:ea typeface="Calibri" panose="020F0502020204030204" pitchFamily="34" charset="0"/>
                <a:cs typeface="Times New Roman" panose="02020603050405020304" pitchFamily="18" charset="0"/>
              </a:rPr>
              <a:t>abrogated on other grounds by </a:t>
            </a:r>
            <a:r>
              <a:rPr lang="en-US" sz="2200" b="1" i="1" kern="100" dirty="0">
                <a:solidFill>
                  <a:srgbClr val="FFC000"/>
                </a:solidFill>
                <a:effectLst/>
                <a:latin typeface="Franklin Gothic Medium" panose="020B0603020102020204" pitchFamily="34" charset="0"/>
                <a:ea typeface="Calibri" panose="020F0502020204030204" pitchFamily="34" charset="0"/>
                <a:cs typeface="Times New Roman" panose="02020603050405020304" pitchFamily="18" charset="0"/>
              </a:rPr>
              <a:t>Farmer v. Brennan</a:t>
            </a:r>
            <a:r>
              <a:rPr lang="en-US" sz="2200" b="1" kern="100" dirty="0">
                <a:effectLst/>
                <a:latin typeface="Franklin Gothic Medium" panose="020B0603020102020204" pitchFamily="34" charset="0"/>
                <a:ea typeface="Calibri" panose="020F0502020204030204" pitchFamily="34" charset="0"/>
                <a:cs typeface="Times New Roman" panose="02020603050405020304" pitchFamily="18" charset="0"/>
              </a:rPr>
              <a:t>, 511 U.S. 825 (1994).  </a:t>
            </a:r>
          </a:p>
          <a:p>
            <a:pPr marL="342900" marR="0" indent="-342900" algn="just">
              <a:lnSpc>
                <a:spcPts val="2300"/>
              </a:lnSpc>
              <a:spcBef>
                <a:spcPts val="0"/>
              </a:spcBef>
              <a:spcAft>
                <a:spcPts val="0"/>
              </a:spcAft>
              <a:buFont typeface="Arial" panose="020B0604020202020204" pitchFamily="34" charset="0"/>
              <a:buChar char="•"/>
            </a:pPr>
            <a:endParaRPr lang="en-US" sz="2200" b="1" kern="100" dirty="0">
              <a:effectLst/>
              <a:latin typeface="Franklin Gothic Medium" panose="020B0603020102020204" pitchFamily="34" charset="0"/>
              <a:ea typeface="Calibri" panose="020F0502020204030204" pitchFamily="34" charset="0"/>
              <a:cs typeface="Times New Roman" panose="02020603050405020304" pitchFamily="18" charset="0"/>
            </a:endParaRPr>
          </a:p>
          <a:p>
            <a:pPr marL="342900" marR="0" indent="-342900" algn="just">
              <a:lnSpc>
                <a:spcPts val="2300"/>
              </a:lnSpc>
              <a:spcBef>
                <a:spcPts val="0"/>
              </a:spcBef>
              <a:spcAft>
                <a:spcPts val="0"/>
              </a:spcAft>
              <a:buFont typeface="Arial" panose="020B0604020202020204" pitchFamily="34" charset="0"/>
              <a:buChar char="•"/>
            </a:pPr>
            <a:r>
              <a:rPr lang="en-US" sz="2200" b="1" kern="100" dirty="0">
                <a:effectLst/>
                <a:latin typeface="Franklin Gothic Medium" panose="020B0603020102020204" pitchFamily="34" charset="0"/>
                <a:ea typeface="Calibri" panose="020F0502020204030204" pitchFamily="34" charset="0"/>
                <a:cs typeface="Times New Roman" panose="02020603050405020304" pitchFamily="18" charset="0"/>
              </a:rPr>
              <a:t>A supervisor can be liable for the failure to act.  </a:t>
            </a:r>
            <a:r>
              <a:rPr lang="en-US" sz="2200" b="1" i="1" kern="100" dirty="0">
                <a:effectLst/>
                <a:latin typeface="Franklin Gothic Medium" panose="020B0603020102020204" pitchFamily="34" charset="0"/>
                <a:ea typeface="Calibri" panose="020F0502020204030204" pitchFamily="34" charset="0"/>
                <a:cs typeface="Times New Roman" panose="02020603050405020304" pitchFamily="18" charset="0"/>
              </a:rPr>
              <a:t>See </a:t>
            </a:r>
            <a:r>
              <a:rPr lang="en-US" sz="2200" b="1" i="1" kern="100" dirty="0">
                <a:solidFill>
                  <a:srgbClr val="FFC000"/>
                </a:solidFill>
                <a:effectLst/>
                <a:latin typeface="Franklin Gothic Medium" panose="020B0603020102020204" pitchFamily="34" charset="0"/>
                <a:ea typeface="Calibri" panose="020F0502020204030204" pitchFamily="34" charset="0"/>
                <a:cs typeface="Times New Roman" panose="02020603050405020304" pitchFamily="18" charset="0"/>
              </a:rPr>
              <a:t>Taylor v. List</a:t>
            </a:r>
            <a:r>
              <a:rPr lang="en-US" sz="2200" b="1" kern="100" dirty="0">
                <a:effectLst/>
                <a:latin typeface="Franklin Gothic Medium" panose="020B0603020102020204" pitchFamily="34" charset="0"/>
                <a:ea typeface="Calibri" panose="020F0502020204030204" pitchFamily="34" charset="0"/>
                <a:cs typeface="Times New Roman" panose="02020603050405020304" pitchFamily="18" charset="0"/>
              </a:rPr>
              <a:t>, 880 F.2d 1040, 1045 (9th Cir. 1989).</a:t>
            </a:r>
          </a:p>
          <a:p>
            <a:pPr marL="342900" marR="0" indent="-342900" algn="just">
              <a:lnSpc>
                <a:spcPts val="2300"/>
              </a:lnSpc>
              <a:spcBef>
                <a:spcPts val="0"/>
              </a:spcBef>
              <a:spcAft>
                <a:spcPts val="0"/>
              </a:spcAft>
              <a:buFont typeface="Arial" panose="020B0604020202020204" pitchFamily="34" charset="0"/>
              <a:buChar char="•"/>
            </a:pPr>
            <a:endParaRPr lang="en-US" sz="2200" b="1" kern="100" dirty="0">
              <a:effectLst/>
              <a:latin typeface="Franklin Gothic Medium" panose="020B0603020102020204" pitchFamily="34" charset="0"/>
              <a:ea typeface="Calibri" panose="020F0502020204030204" pitchFamily="34" charset="0"/>
              <a:cs typeface="Times New Roman" panose="02020603050405020304" pitchFamily="18" charset="0"/>
            </a:endParaRPr>
          </a:p>
          <a:p>
            <a:pPr marL="342900" marR="0" indent="-342900" algn="just">
              <a:lnSpc>
                <a:spcPts val="2300"/>
              </a:lnSpc>
              <a:spcBef>
                <a:spcPts val="0"/>
              </a:spcBef>
              <a:spcAft>
                <a:spcPts val="0"/>
              </a:spcAft>
              <a:buFont typeface="Arial" panose="020B0604020202020204" pitchFamily="34" charset="0"/>
              <a:buChar char="•"/>
            </a:pPr>
            <a:r>
              <a:rPr lang="en-US" sz="2200" b="1" kern="100" dirty="0">
                <a:effectLst/>
                <a:latin typeface="Franklin Gothic Medium" panose="020B0603020102020204" pitchFamily="34" charset="0"/>
                <a:ea typeface="Calibri" panose="020F0502020204030204" pitchFamily="34" charset="0"/>
                <a:cs typeface="Times New Roman" panose="02020603050405020304" pitchFamily="18" charset="0"/>
              </a:rPr>
              <a:t>Supervisory officials may be liable “if there exists either (1) his or her personal involvement in the constitutional deprivation, or (2) a sufficient causal connection between the supervisor’s wrongful conduct and the constitutional violation.”  </a:t>
            </a:r>
            <a:r>
              <a:rPr lang="en-US" sz="2200" b="1" i="1" kern="100" dirty="0">
                <a:solidFill>
                  <a:srgbClr val="FFC000"/>
                </a:solidFill>
                <a:effectLst/>
                <a:latin typeface="Franklin Gothic Medium" panose="020B0603020102020204" pitchFamily="34" charset="0"/>
                <a:ea typeface="Calibri" panose="020F0502020204030204" pitchFamily="34" charset="0"/>
                <a:cs typeface="Times New Roman" panose="02020603050405020304" pitchFamily="18" charset="0"/>
              </a:rPr>
              <a:t>Starr v. Baca</a:t>
            </a:r>
            <a:r>
              <a:rPr lang="en-US" sz="2200" b="1" kern="100" dirty="0">
                <a:effectLst/>
                <a:latin typeface="Franklin Gothic Medium" panose="020B0603020102020204" pitchFamily="34" charset="0"/>
                <a:ea typeface="Calibri" panose="020F0502020204030204" pitchFamily="34" charset="0"/>
                <a:cs typeface="Times New Roman" panose="02020603050405020304" pitchFamily="18" charset="0"/>
              </a:rPr>
              <a:t>, 652 F.3d 1202, 1207 (9th Cir. 2011) (internal quotation and citation omitted).</a:t>
            </a:r>
          </a:p>
        </p:txBody>
      </p:sp>
      <p:pic>
        <p:nvPicPr>
          <p:cNvPr id="5" name="Graphic 4" descr="Management with solid fill">
            <a:extLst>
              <a:ext uri="{FF2B5EF4-FFF2-40B4-BE49-F238E27FC236}">
                <a16:creationId xmlns:a16="http://schemas.microsoft.com/office/drawing/2014/main" id="{8CF45A8F-A4EF-4497-7CBB-09B70235851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2035" y="38928"/>
            <a:ext cx="914400" cy="914400"/>
          </a:xfrm>
          <a:prstGeom prst="rect">
            <a:avLst/>
          </a:prstGeom>
        </p:spPr>
      </p:pic>
    </p:spTree>
    <p:extLst>
      <p:ext uri="{BB962C8B-B14F-4D97-AF65-F5344CB8AC3E}">
        <p14:creationId xmlns:p14="http://schemas.microsoft.com/office/powerpoint/2010/main" val="36926976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A538901E-A5C3-462D-8902-EA42493325E6}"/>
              </a:ext>
            </a:extLst>
          </p:cNvPr>
          <p:cNvSpPr/>
          <p:nvPr/>
        </p:nvSpPr>
        <p:spPr>
          <a:xfrm>
            <a:off x="104774" y="76200"/>
            <a:ext cx="11934826" cy="933450"/>
          </a:xfrm>
          <a:prstGeom prst="roundRect">
            <a:avLst>
              <a:gd name="adj" fmla="val 16667"/>
            </a:avLst>
          </a:prstGeom>
          <a:gradFill>
            <a:gsLst>
              <a:gs pos="6000">
                <a:srgbClr val="9FCCD6">
                  <a:alpha val="76000"/>
                </a:srgbClr>
              </a:gs>
              <a:gs pos="100000">
                <a:srgbClr val="479CB0">
                  <a:alpha val="11000"/>
                </a:srgbClr>
              </a:gs>
              <a:gs pos="0">
                <a:schemeClr val="bg1">
                  <a:alpha val="88000"/>
                </a:schemeClr>
              </a:gs>
              <a:gs pos="100000">
                <a:srgbClr val="187FBA"/>
              </a:gs>
              <a:gs pos="100000">
                <a:srgbClr val="1167B0"/>
              </a:gs>
              <a:gs pos="100000">
                <a:srgbClr val="2D5699"/>
              </a:gs>
            </a:gsLst>
            <a:lin ang="0" scaled="1"/>
          </a:gra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lvl="1">
              <a:lnSpc>
                <a:spcPct val="80000"/>
              </a:lnSpc>
              <a:spcBef>
                <a:spcPct val="0"/>
              </a:spcBef>
              <a:spcAft>
                <a:spcPts val="600"/>
              </a:spcAft>
            </a:pPr>
            <a:r>
              <a:rPr lang="en-US" sz="4000" b="1" dirty="0">
                <a:effectLst>
                  <a:outerShdw blurRad="50800" dist="38100" dir="2700000" algn="tl" rotWithShape="0">
                    <a:prstClr val="black">
                      <a:alpha val="40000"/>
                    </a:prstClr>
                  </a:outerShdw>
                </a:effectLst>
                <a:latin typeface="Franklin Gothic Medium" panose="020B0603020102020204" pitchFamily="34" charset="0"/>
              </a:rPr>
              <a:t>   	Supervisory Liability</a:t>
            </a:r>
          </a:p>
        </p:txBody>
      </p:sp>
      <p:sp>
        <p:nvSpPr>
          <p:cNvPr id="4" name="Rectangle: Rounded Corners 3">
            <a:extLst>
              <a:ext uri="{FF2B5EF4-FFF2-40B4-BE49-F238E27FC236}">
                <a16:creationId xmlns:a16="http://schemas.microsoft.com/office/drawing/2014/main" id="{7E952EC0-FE21-D137-D3F5-FD36EFC3113D}"/>
              </a:ext>
            </a:extLst>
          </p:cNvPr>
          <p:cNvSpPr/>
          <p:nvPr/>
        </p:nvSpPr>
        <p:spPr>
          <a:xfrm>
            <a:off x="295044" y="1028700"/>
            <a:ext cx="10953750" cy="5019675"/>
          </a:xfrm>
          <a:prstGeom prst="roundRect">
            <a:avLst>
              <a:gd name="adj" fmla="val 16667"/>
            </a:avLst>
          </a:prstGeom>
          <a:solidFill>
            <a:schemeClr val="tx1">
              <a:alpha val="32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marL="457200" marR="0" indent="-457200" algn="just">
              <a:lnSpc>
                <a:spcPts val="2300"/>
              </a:lnSpc>
              <a:spcBef>
                <a:spcPts val="0"/>
              </a:spcBef>
              <a:spcAft>
                <a:spcPts val="0"/>
              </a:spcAft>
              <a:buFont typeface="Arial" panose="020B0604020202020204" pitchFamily="34" charset="0"/>
              <a:buChar char="•"/>
            </a:pPr>
            <a:r>
              <a:rPr lang="en-US" sz="2800" kern="100" dirty="0">
                <a:effectLst/>
                <a:latin typeface="Franklin Gothic Medium" panose="020B0603020102020204" pitchFamily="34" charset="0"/>
                <a:ea typeface="Calibri" panose="020F0502020204030204" pitchFamily="34" charset="0"/>
                <a:cs typeface="Times New Roman" panose="02020603050405020304" pitchFamily="18" charset="0"/>
              </a:rPr>
              <a:t>“The requisite causal connection may be established when an official sets in motion a ‘series of acts by others which the actor knows or reasonably should know would cause others to inflict’ constitutional harms.”  </a:t>
            </a:r>
            <a:r>
              <a:rPr lang="en-US" sz="2800" i="1" kern="100" dirty="0">
                <a:solidFill>
                  <a:srgbClr val="FFC000"/>
                </a:solidFill>
                <a:effectLst/>
                <a:latin typeface="Franklin Gothic Medium" panose="020B0603020102020204" pitchFamily="34" charset="0"/>
                <a:ea typeface="Calibri" panose="020F0502020204030204" pitchFamily="34" charset="0"/>
                <a:cs typeface="Times New Roman" panose="02020603050405020304" pitchFamily="18" charset="0"/>
              </a:rPr>
              <a:t>Starr</a:t>
            </a:r>
            <a:r>
              <a:rPr lang="en-US" sz="2800" kern="100" dirty="0">
                <a:effectLst/>
                <a:latin typeface="Franklin Gothic Medium" panose="020B0603020102020204" pitchFamily="34" charset="0"/>
                <a:ea typeface="Calibri" panose="020F0502020204030204" pitchFamily="34" charset="0"/>
                <a:cs typeface="Times New Roman" panose="02020603050405020304" pitchFamily="18" charset="0"/>
              </a:rPr>
              <a:t>, 652 F.3d at 1207 (quotation omitted).</a:t>
            </a:r>
          </a:p>
          <a:p>
            <a:pPr marL="457200" marR="0" indent="-457200" algn="just">
              <a:lnSpc>
                <a:spcPts val="2300"/>
              </a:lnSpc>
              <a:spcBef>
                <a:spcPts val="0"/>
              </a:spcBef>
              <a:spcAft>
                <a:spcPts val="0"/>
              </a:spcAft>
              <a:buFont typeface="Arial" panose="020B0604020202020204" pitchFamily="34" charset="0"/>
              <a:buChar char="•"/>
            </a:pPr>
            <a:endParaRPr lang="en-US" sz="2800" kern="100" dirty="0">
              <a:effectLst/>
              <a:latin typeface="Franklin Gothic Medium" panose="020B0603020102020204" pitchFamily="34" charset="0"/>
              <a:ea typeface="Calibri" panose="020F0502020204030204" pitchFamily="34" charset="0"/>
              <a:cs typeface="Times New Roman" panose="02020603050405020304" pitchFamily="18" charset="0"/>
            </a:endParaRPr>
          </a:p>
          <a:p>
            <a:pPr marL="457200" marR="0" indent="-457200" algn="just">
              <a:lnSpc>
                <a:spcPts val="2300"/>
              </a:lnSpc>
              <a:spcBef>
                <a:spcPts val="0"/>
              </a:spcBef>
              <a:spcAft>
                <a:spcPts val="0"/>
              </a:spcAft>
              <a:buFont typeface="Arial" panose="020B0604020202020204" pitchFamily="34" charset="0"/>
              <a:buChar char="•"/>
            </a:pPr>
            <a:r>
              <a:rPr lang="en-US" sz="2800" kern="100" dirty="0">
                <a:effectLst/>
                <a:latin typeface="Franklin Gothic Medium" panose="020B0603020102020204" pitchFamily="34" charset="0"/>
                <a:ea typeface="Calibri" panose="020F0502020204030204" pitchFamily="34" charset="0"/>
                <a:cs typeface="Times New Roman" panose="02020603050405020304" pitchFamily="18" charset="0"/>
              </a:rPr>
              <a:t>Causation also may be established when an official “‘knowingly refuse[s] to terminate a series of acts by others, which [the supervisor] knew or reasonably should have known would cause others to inflict a constitutional injury.’”  </a:t>
            </a:r>
            <a:r>
              <a:rPr lang="en-US" sz="2800" i="1" kern="100" dirty="0">
                <a:solidFill>
                  <a:srgbClr val="FFC000"/>
                </a:solidFill>
                <a:effectLst/>
                <a:latin typeface="Franklin Gothic Medium" panose="020B0603020102020204" pitchFamily="34" charset="0"/>
                <a:ea typeface="Calibri" panose="020F0502020204030204" pitchFamily="34" charset="0"/>
                <a:cs typeface="Times New Roman" panose="02020603050405020304" pitchFamily="18" charset="0"/>
              </a:rPr>
              <a:t>Starr</a:t>
            </a:r>
            <a:r>
              <a:rPr lang="en-US" sz="2800" kern="100" dirty="0">
                <a:effectLst/>
                <a:latin typeface="Franklin Gothic Medium" panose="020B0603020102020204" pitchFamily="34" charset="0"/>
                <a:ea typeface="Calibri" panose="020F0502020204030204" pitchFamily="34" charset="0"/>
                <a:cs typeface="Times New Roman" panose="02020603050405020304" pitchFamily="18" charset="0"/>
              </a:rPr>
              <a:t>, 652 F.3d at 1207–08.</a:t>
            </a:r>
          </a:p>
        </p:txBody>
      </p:sp>
      <p:pic>
        <p:nvPicPr>
          <p:cNvPr id="2" name="Graphic 1" descr="Management with solid fill">
            <a:extLst>
              <a:ext uri="{FF2B5EF4-FFF2-40B4-BE49-F238E27FC236}">
                <a16:creationId xmlns:a16="http://schemas.microsoft.com/office/drawing/2014/main" id="{871C9190-4CEC-78F8-5480-E171187C099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52400" y="57150"/>
            <a:ext cx="914400" cy="914400"/>
          </a:xfrm>
          <a:prstGeom prst="rect">
            <a:avLst/>
          </a:prstGeom>
        </p:spPr>
      </p:pic>
    </p:spTree>
    <p:extLst>
      <p:ext uri="{BB962C8B-B14F-4D97-AF65-F5344CB8AC3E}">
        <p14:creationId xmlns:p14="http://schemas.microsoft.com/office/powerpoint/2010/main" val="38553962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docProps/app.xml><?xml version="1.0" encoding="utf-8"?>
<Properties xmlns="http://schemas.openxmlformats.org/officeDocument/2006/extended-properties" xmlns:vt="http://schemas.openxmlformats.org/officeDocument/2006/docPropsVTypes">
  <Template>Integral</Template>
  <TotalTime>853</TotalTime>
  <Words>5519</Words>
  <Application>Microsoft Office PowerPoint</Application>
  <PresentationFormat>Widescreen</PresentationFormat>
  <Paragraphs>266</Paragraphs>
  <Slides>45</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45</vt:i4>
      </vt:variant>
    </vt:vector>
  </HeadingPairs>
  <TitlesOfParts>
    <vt:vector size="56" baseType="lpstr">
      <vt:lpstr>Arial</vt:lpstr>
      <vt:lpstr>Corbel</vt:lpstr>
      <vt:lpstr>Courier New</vt:lpstr>
      <vt:lpstr>Felix Titling</vt:lpstr>
      <vt:lpstr>Franklin Gothic Demi</vt:lpstr>
      <vt:lpstr>Franklin Gothic Demi Cond</vt:lpstr>
      <vt:lpstr>Franklin Gothic Medium</vt:lpstr>
      <vt:lpstr>Franklin Gothic Medium Cond</vt:lpstr>
      <vt:lpstr>Times New Roman</vt:lpstr>
      <vt:lpstr>Wingdings 2</vt:lpstr>
      <vt:lpstr>Frame</vt:lpstr>
      <vt:lpstr>Civil  Rights  Law  Overview           </vt:lpstr>
      <vt:lpstr>Agenda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Shana McKee</dc:creator>
  <cp:lastModifiedBy>Jodie Brown</cp:lastModifiedBy>
  <cp:revision>22</cp:revision>
  <dcterms:created xsi:type="dcterms:W3CDTF">2024-06-03T18:22:16Z</dcterms:created>
  <dcterms:modified xsi:type="dcterms:W3CDTF">2024-06-05T20:21:58Z</dcterms:modified>
</cp:coreProperties>
</file>