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57" r:id="rId2"/>
    <p:sldId id="359" r:id="rId3"/>
    <p:sldId id="319" r:id="rId4"/>
    <p:sldId id="363" r:id="rId5"/>
    <p:sldId id="321" r:id="rId6"/>
    <p:sldId id="322" r:id="rId7"/>
    <p:sldId id="323" r:id="rId8"/>
    <p:sldId id="361" r:id="rId9"/>
    <p:sldId id="362" r:id="rId10"/>
    <p:sldId id="364" r:id="rId11"/>
    <p:sldId id="372" r:id="rId12"/>
    <p:sldId id="374" r:id="rId13"/>
    <p:sldId id="373" r:id="rId14"/>
    <p:sldId id="365" r:id="rId15"/>
    <p:sldId id="370" r:id="rId16"/>
    <p:sldId id="325" r:id="rId17"/>
    <p:sldId id="324" r:id="rId18"/>
    <p:sldId id="326" r:id="rId19"/>
    <p:sldId id="327" r:id="rId20"/>
    <p:sldId id="328" r:id="rId21"/>
    <p:sldId id="332" r:id="rId22"/>
    <p:sldId id="331" r:id="rId23"/>
    <p:sldId id="330" r:id="rId24"/>
    <p:sldId id="333" r:id="rId25"/>
    <p:sldId id="340" r:id="rId26"/>
    <p:sldId id="341" r:id="rId27"/>
    <p:sldId id="379" r:id="rId28"/>
    <p:sldId id="381" r:id="rId29"/>
    <p:sldId id="383" r:id="rId30"/>
    <p:sldId id="382" r:id="rId31"/>
    <p:sldId id="403" r:id="rId32"/>
    <p:sldId id="384" r:id="rId33"/>
    <p:sldId id="411" r:id="rId34"/>
    <p:sldId id="412" r:id="rId35"/>
    <p:sldId id="413" r:id="rId36"/>
    <p:sldId id="410" r:id="rId37"/>
    <p:sldId id="392" r:id="rId38"/>
    <p:sldId id="408" r:id="rId39"/>
    <p:sldId id="334" r:id="rId40"/>
    <p:sldId id="338" r:id="rId41"/>
    <p:sldId id="339" r:id="rId42"/>
    <p:sldId id="342" r:id="rId43"/>
    <p:sldId id="343" r:id="rId44"/>
    <p:sldId id="344" r:id="rId45"/>
    <p:sldId id="345" r:id="rId46"/>
    <p:sldId id="335" r:id="rId47"/>
    <p:sldId id="346" r:id="rId48"/>
    <p:sldId id="347" r:id="rId49"/>
    <p:sldId id="371" r:id="rId50"/>
    <p:sldId id="348" r:id="rId51"/>
    <p:sldId id="349" r:id="rId52"/>
    <p:sldId id="350" r:id="rId53"/>
    <p:sldId id="351" r:id="rId54"/>
    <p:sldId id="375" r:id="rId55"/>
    <p:sldId id="376" r:id="rId56"/>
    <p:sldId id="377" r:id="rId57"/>
    <p:sldId id="337" r:id="rId58"/>
    <p:sldId id="354" r:id="rId59"/>
    <p:sldId id="355" r:id="rId60"/>
    <p:sldId id="356" r:id="rId61"/>
    <p:sldId id="357" r:id="rId62"/>
    <p:sldId id="358" r:id="rId63"/>
    <p:sldId id="409" r:id="rId64"/>
    <p:sldId id="394" r:id="rId65"/>
    <p:sldId id="395" r:id="rId66"/>
    <p:sldId id="396" r:id="rId67"/>
    <p:sldId id="397" r:id="rId68"/>
    <p:sldId id="398" r:id="rId69"/>
    <p:sldId id="399" r:id="rId70"/>
    <p:sldId id="407" r:id="rId71"/>
    <p:sldId id="400" r:id="rId72"/>
    <p:sldId id="401" r:id="rId73"/>
    <p:sldId id="402" r:id="rId74"/>
    <p:sldId id="366" r:id="rId75"/>
    <p:sldId id="367" r:id="rId76"/>
    <p:sldId id="404" r:id="rId77"/>
    <p:sldId id="406" r:id="rId78"/>
    <p:sldId id="405" r:id="rId79"/>
    <p:sldId id="360" r:id="rId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F4CA7D3-CD3B-CD70-649E-285201D3709A}" name="Kristi Beaver" initials="KB" userId="S::kristi_beaver@azd.uscourts.gov::d909c372-86c9-4296-aba6-eef49fe2ea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7CBB"/>
    <a:srgbClr val="479CB0"/>
    <a:srgbClr val="215DA3"/>
    <a:srgbClr val="2D5699"/>
    <a:srgbClr val="1167B0"/>
    <a:srgbClr val="187FBA"/>
    <a:srgbClr val="1565AE"/>
    <a:srgbClr val="086CB8"/>
    <a:srgbClr val="2C5799"/>
    <a:srgbClr val="E37F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7697" autoAdjust="0"/>
  </p:normalViewPr>
  <p:slideViewPr>
    <p:cSldViewPr snapToGrid="0">
      <p:cViewPr varScale="1">
        <p:scale>
          <a:sx n="155" d="100"/>
          <a:sy n="155" d="100"/>
        </p:scale>
        <p:origin x="174" y="78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microsoft.com/office/2018/10/relationships/authors" Targe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425DD25-17A2-4C50-92F7-4C4C1871113F}"/>
              </a:ext>
            </a:extLst>
          </p:cNvPr>
          <p:cNvSpPr/>
          <p:nvPr userDrawn="1"/>
        </p:nvSpPr>
        <p:spPr>
          <a:xfrm>
            <a:off x="-1" y="-47565"/>
            <a:ext cx="12192001" cy="1169928"/>
          </a:xfrm>
          <a:prstGeom prst="rect">
            <a:avLst/>
          </a:prstGeom>
          <a:gradFill>
            <a:gsLst>
              <a:gs pos="0">
                <a:schemeClr val="accent2">
                  <a:lumMod val="60000"/>
                  <a:lumOff val="40000"/>
                </a:schemeClr>
              </a:gs>
              <a:gs pos="100000">
                <a:schemeClr val="accent5">
                  <a:lumMod val="75000"/>
                </a:schemeClr>
              </a:gs>
              <a:gs pos="38000">
                <a:srgbClr val="0071BF"/>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0B32E6C6-63AE-4FA2-8777-3A794A31C51A}" type="slidenum">
              <a:rPr lang="en-US" smtClean="0"/>
              <a:t>‹#›</a:t>
            </a:fld>
            <a:endParaRPr lang="en-US"/>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29075" y="18511"/>
            <a:ext cx="4026253" cy="1011777"/>
          </a:xfrm>
          <a:prstGeom prst="rect">
            <a:avLst/>
          </a:prstGeom>
        </p:spPr>
      </p:pic>
      <p:sp>
        <p:nvSpPr>
          <p:cNvPr id="15" name="Footer Placeholder 4">
            <a:extLst>
              <a:ext uri="{FF2B5EF4-FFF2-40B4-BE49-F238E27FC236}">
                <a16:creationId xmlns:a16="http://schemas.microsoft.com/office/drawing/2014/main" id="{A31236DE-941F-4AD7-AAAE-28753A127462}"/>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1073481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B32E6C6-63AE-4FA2-8777-3A794A31C51A}" type="slidenum">
              <a:rPr lang="en-US" smtClean="0"/>
              <a:t>‹#›</a:t>
            </a:fld>
            <a:endParaRPr lang="en-US"/>
          </a:p>
        </p:txBody>
      </p:sp>
      <p:sp>
        <p:nvSpPr>
          <p:cNvPr id="8" name="Rectangle 7">
            <a:extLst>
              <a:ext uri="{FF2B5EF4-FFF2-40B4-BE49-F238E27FC236}">
                <a16:creationId xmlns:a16="http://schemas.microsoft.com/office/drawing/2014/main" id="{6E0756B6-E35C-4CC4-87C2-01590648AB5E}"/>
              </a:ext>
            </a:extLst>
          </p:cNvPr>
          <p:cNvSpPr/>
          <p:nvPr userDrawn="1"/>
        </p:nvSpPr>
        <p:spPr>
          <a:xfrm>
            <a:off x="-1" y="-47565"/>
            <a:ext cx="12192001" cy="1169928"/>
          </a:xfrm>
          <a:prstGeom prst="rect">
            <a:avLst/>
          </a:prstGeom>
          <a:gradFill>
            <a:gsLst>
              <a:gs pos="47000">
                <a:schemeClr val="accent2">
                  <a:lumMod val="60000"/>
                  <a:lumOff val="40000"/>
                </a:schemeClr>
              </a:gs>
              <a:gs pos="100000">
                <a:schemeClr val="accent5">
                  <a:lumMod val="75000"/>
                </a:schemeClr>
              </a:gs>
              <a:gs pos="77000">
                <a:srgbClr val="0071BF"/>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DBA21E2C-C774-4091-ADC0-A5D203A945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496301" y="106611"/>
            <a:ext cx="3486150" cy="876052"/>
          </a:xfrm>
          <a:prstGeom prst="rect">
            <a:avLst/>
          </a:prstGeom>
        </p:spPr>
      </p:pic>
      <p:sp>
        <p:nvSpPr>
          <p:cNvPr id="10" name="Rectangle 1">
            <a:extLst>
              <a:ext uri="{FF2B5EF4-FFF2-40B4-BE49-F238E27FC236}">
                <a16:creationId xmlns:a16="http://schemas.microsoft.com/office/drawing/2014/main" id="{623360BF-9C9A-4BAD-87AD-9B331DF8E36A}"/>
              </a:ext>
            </a:extLst>
          </p:cNvPr>
          <p:cNvSpPr/>
          <p:nvPr userDrawn="1"/>
        </p:nvSpPr>
        <p:spPr>
          <a:xfrm>
            <a:off x="-1475" y="-47565"/>
            <a:ext cx="8497776" cy="1169928"/>
          </a:xfrm>
          <a:custGeom>
            <a:avLst/>
            <a:gdLst>
              <a:gd name="connsiteX0" fmla="*/ 0 w 8028228"/>
              <a:gd name="connsiteY0" fmla="*/ 0 h 1325563"/>
              <a:gd name="connsiteX1" fmla="*/ 8028228 w 8028228"/>
              <a:gd name="connsiteY1" fmla="*/ 0 h 1325563"/>
              <a:gd name="connsiteX2" fmla="*/ 8028228 w 8028228"/>
              <a:gd name="connsiteY2" fmla="*/ 1325563 h 1325563"/>
              <a:gd name="connsiteX3" fmla="*/ 0 w 8028228"/>
              <a:gd name="connsiteY3" fmla="*/ 1325563 h 1325563"/>
              <a:gd name="connsiteX4" fmla="*/ 0 w 8028228"/>
              <a:gd name="connsiteY4" fmla="*/ 0 h 1325563"/>
              <a:gd name="connsiteX0" fmla="*/ 0 w 8028228"/>
              <a:gd name="connsiteY0" fmla="*/ 0 h 1325563"/>
              <a:gd name="connsiteX1" fmla="*/ 8028228 w 8028228"/>
              <a:gd name="connsiteY1" fmla="*/ 0 h 1325563"/>
              <a:gd name="connsiteX2" fmla="*/ 7161453 w 8028228"/>
              <a:gd name="connsiteY2" fmla="*/ 1325563 h 1325563"/>
              <a:gd name="connsiteX3" fmla="*/ 0 w 8028228"/>
              <a:gd name="connsiteY3" fmla="*/ 1325563 h 1325563"/>
              <a:gd name="connsiteX4" fmla="*/ 0 w 8028228"/>
              <a:gd name="connsiteY4" fmla="*/ 0 h 132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8228" h="1325563">
                <a:moveTo>
                  <a:pt x="0" y="0"/>
                </a:moveTo>
                <a:lnTo>
                  <a:pt x="8028228" y="0"/>
                </a:lnTo>
                <a:lnTo>
                  <a:pt x="7161453" y="1325563"/>
                </a:lnTo>
                <a:lnTo>
                  <a:pt x="0" y="1325563"/>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p:nvPr>
        </p:nvSpPr>
        <p:spPr>
          <a:xfrm>
            <a:off x="238125" y="-92075"/>
            <a:ext cx="10515600" cy="1325563"/>
          </a:xfrm>
        </p:spPr>
        <p:txBody>
          <a:bodyPr/>
          <a:lstStyle>
            <a:lvl1pPr algn="l">
              <a:defRPr>
                <a:solidFill>
                  <a:schemeClr val="bg1"/>
                </a:solidFill>
              </a:defRPr>
            </a:lvl1pPr>
          </a:lstStyle>
          <a:p>
            <a:r>
              <a:rPr lang="en-US" dirty="0"/>
              <a:t>Click to edit Master title style</a:t>
            </a:r>
          </a:p>
        </p:txBody>
      </p:sp>
      <p:sp>
        <p:nvSpPr>
          <p:cNvPr id="15" name="Footer Placeholder 4">
            <a:extLst>
              <a:ext uri="{FF2B5EF4-FFF2-40B4-BE49-F238E27FC236}">
                <a16:creationId xmlns:a16="http://schemas.microsoft.com/office/drawing/2014/main" id="{4B4E8BB7-E9BE-4D28-9FAD-8004BEE984CC}"/>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4059388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B32E6C6-63AE-4FA2-8777-3A794A31C51A}" type="slidenum">
              <a:rPr lang="en-US" smtClean="0"/>
              <a:t>‹#›</a:t>
            </a:fld>
            <a:endParaRPr lang="en-US"/>
          </a:p>
        </p:txBody>
      </p:sp>
      <p:sp>
        <p:nvSpPr>
          <p:cNvPr id="9" name="Rectangle 8">
            <a:extLst>
              <a:ext uri="{FF2B5EF4-FFF2-40B4-BE49-F238E27FC236}">
                <a16:creationId xmlns:a16="http://schemas.microsoft.com/office/drawing/2014/main" id="{D9F4AB78-4DA5-43F1-A6FE-543903941C77}"/>
              </a:ext>
            </a:extLst>
          </p:cNvPr>
          <p:cNvSpPr/>
          <p:nvPr userDrawn="1"/>
        </p:nvSpPr>
        <p:spPr>
          <a:xfrm>
            <a:off x="-1" y="-47565"/>
            <a:ext cx="12192001" cy="1169928"/>
          </a:xfrm>
          <a:prstGeom prst="rect">
            <a:avLst/>
          </a:prstGeom>
          <a:gradFill>
            <a:gsLst>
              <a:gs pos="47000">
                <a:schemeClr val="accent2">
                  <a:lumMod val="60000"/>
                  <a:lumOff val="40000"/>
                </a:schemeClr>
              </a:gs>
              <a:gs pos="100000">
                <a:schemeClr val="accent5">
                  <a:lumMod val="75000"/>
                </a:schemeClr>
              </a:gs>
              <a:gs pos="77000">
                <a:srgbClr val="0071BF"/>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6D9F195-9AE9-4580-B601-B32AB2E4D6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496301" y="106611"/>
            <a:ext cx="3486150" cy="876052"/>
          </a:xfrm>
          <a:prstGeom prst="rect">
            <a:avLst/>
          </a:prstGeom>
        </p:spPr>
      </p:pic>
      <p:sp>
        <p:nvSpPr>
          <p:cNvPr id="11" name="Rectangle 1">
            <a:extLst>
              <a:ext uri="{FF2B5EF4-FFF2-40B4-BE49-F238E27FC236}">
                <a16:creationId xmlns:a16="http://schemas.microsoft.com/office/drawing/2014/main" id="{E5EFC8C2-705D-4A23-A8B3-0F949A4B82B7}"/>
              </a:ext>
            </a:extLst>
          </p:cNvPr>
          <p:cNvSpPr/>
          <p:nvPr userDrawn="1"/>
        </p:nvSpPr>
        <p:spPr>
          <a:xfrm>
            <a:off x="-1475" y="-47565"/>
            <a:ext cx="8497776" cy="1169928"/>
          </a:xfrm>
          <a:custGeom>
            <a:avLst/>
            <a:gdLst>
              <a:gd name="connsiteX0" fmla="*/ 0 w 8028228"/>
              <a:gd name="connsiteY0" fmla="*/ 0 h 1325563"/>
              <a:gd name="connsiteX1" fmla="*/ 8028228 w 8028228"/>
              <a:gd name="connsiteY1" fmla="*/ 0 h 1325563"/>
              <a:gd name="connsiteX2" fmla="*/ 8028228 w 8028228"/>
              <a:gd name="connsiteY2" fmla="*/ 1325563 h 1325563"/>
              <a:gd name="connsiteX3" fmla="*/ 0 w 8028228"/>
              <a:gd name="connsiteY3" fmla="*/ 1325563 h 1325563"/>
              <a:gd name="connsiteX4" fmla="*/ 0 w 8028228"/>
              <a:gd name="connsiteY4" fmla="*/ 0 h 1325563"/>
              <a:gd name="connsiteX0" fmla="*/ 0 w 8028228"/>
              <a:gd name="connsiteY0" fmla="*/ 0 h 1325563"/>
              <a:gd name="connsiteX1" fmla="*/ 8028228 w 8028228"/>
              <a:gd name="connsiteY1" fmla="*/ 0 h 1325563"/>
              <a:gd name="connsiteX2" fmla="*/ 7161453 w 8028228"/>
              <a:gd name="connsiteY2" fmla="*/ 1325563 h 1325563"/>
              <a:gd name="connsiteX3" fmla="*/ 0 w 8028228"/>
              <a:gd name="connsiteY3" fmla="*/ 1325563 h 1325563"/>
              <a:gd name="connsiteX4" fmla="*/ 0 w 8028228"/>
              <a:gd name="connsiteY4" fmla="*/ 0 h 132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8228" h="1325563">
                <a:moveTo>
                  <a:pt x="0" y="0"/>
                </a:moveTo>
                <a:lnTo>
                  <a:pt x="8028228" y="0"/>
                </a:lnTo>
                <a:lnTo>
                  <a:pt x="7161453" y="1325563"/>
                </a:lnTo>
                <a:lnTo>
                  <a:pt x="0" y="1325563"/>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p:nvPr>
        </p:nvSpPr>
        <p:spPr>
          <a:xfrm>
            <a:off x="238125" y="-92075"/>
            <a:ext cx="10515600" cy="1325563"/>
          </a:xfrm>
        </p:spPr>
        <p:txBody>
          <a:bodyPr/>
          <a:lstStyle>
            <a:lvl1pPr algn="l">
              <a:defRPr>
                <a:solidFill>
                  <a:schemeClr val="bg1"/>
                </a:solidFill>
              </a:defRPr>
            </a:lvl1pPr>
          </a:lstStyle>
          <a:p>
            <a:r>
              <a:rPr lang="en-US" dirty="0"/>
              <a:t>Click to edit Master title style</a:t>
            </a:r>
          </a:p>
        </p:txBody>
      </p:sp>
      <p:sp>
        <p:nvSpPr>
          <p:cNvPr id="12" name="Footer Placeholder 4">
            <a:extLst>
              <a:ext uri="{FF2B5EF4-FFF2-40B4-BE49-F238E27FC236}">
                <a16:creationId xmlns:a16="http://schemas.microsoft.com/office/drawing/2014/main" id="{2AFF7AA9-1362-45DE-BF40-FF8DA69A80C0}"/>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13730584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B32E6C6-63AE-4FA2-8777-3A794A31C51A}" type="slidenum">
              <a:rPr lang="en-US" smtClean="0"/>
              <a:t>‹#›</a:t>
            </a:fld>
            <a:endParaRPr lang="en-US"/>
          </a:p>
        </p:txBody>
      </p:sp>
      <p:sp>
        <p:nvSpPr>
          <p:cNvPr id="9" name="Rectangle 8">
            <a:extLst>
              <a:ext uri="{FF2B5EF4-FFF2-40B4-BE49-F238E27FC236}">
                <a16:creationId xmlns:a16="http://schemas.microsoft.com/office/drawing/2014/main" id="{D5AA613A-8319-4FF3-B99B-C75D7AFF63D1}"/>
              </a:ext>
            </a:extLst>
          </p:cNvPr>
          <p:cNvSpPr/>
          <p:nvPr userDrawn="1"/>
        </p:nvSpPr>
        <p:spPr>
          <a:xfrm>
            <a:off x="-1" y="-47565"/>
            <a:ext cx="12192001" cy="1169928"/>
          </a:xfrm>
          <a:prstGeom prst="rect">
            <a:avLst/>
          </a:prstGeom>
          <a:gradFill>
            <a:gsLst>
              <a:gs pos="47000">
                <a:schemeClr val="accent2">
                  <a:lumMod val="60000"/>
                  <a:lumOff val="40000"/>
                </a:schemeClr>
              </a:gs>
              <a:gs pos="100000">
                <a:schemeClr val="accent5">
                  <a:lumMod val="75000"/>
                </a:schemeClr>
              </a:gs>
              <a:gs pos="77000">
                <a:srgbClr val="0071BF"/>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09F119D-7BFC-43FA-BA57-7FAC85ED145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496301" y="106611"/>
            <a:ext cx="3486150" cy="876052"/>
          </a:xfrm>
          <a:prstGeom prst="rect">
            <a:avLst/>
          </a:prstGeom>
        </p:spPr>
      </p:pic>
      <p:sp>
        <p:nvSpPr>
          <p:cNvPr id="11" name="Rectangle 1">
            <a:extLst>
              <a:ext uri="{FF2B5EF4-FFF2-40B4-BE49-F238E27FC236}">
                <a16:creationId xmlns:a16="http://schemas.microsoft.com/office/drawing/2014/main" id="{851CC473-603F-4F97-8986-266734F062D9}"/>
              </a:ext>
            </a:extLst>
          </p:cNvPr>
          <p:cNvSpPr/>
          <p:nvPr userDrawn="1"/>
        </p:nvSpPr>
        <p:spPr>
          <a:xfrm>
            <a:off x="-1475" y="-47565"/>
            <a:ext cx="8497776" cy="1169928"/>
          </a:xfrm>
          <a:custGeom>
            <a:avLst/>
            <a:gdLst>
              <a:gd name="connsiteX0" fmla="*/ 0 w 8028228"/>
              <a:gd name="connsiteY0" fmla="*/ 0 h 1325563"/>
              <a:gd name="connsiteX1" fmla="*/ 8028228 w 8028228"/>
              <a:gd name="connsiteY1" fmla="*/ 0 h 1325563"/>
              <a:gd name="connsiteX2" fmla="*/ 8028228 w 8028228"/>
              <a:gd name="connsiteY2" fmla="*/ 1325563 h 1325563"/>
              <a:gd name="connsiteX3" fmla="*/ 0 w 8028228"/>
              <a:gd name="connsiteY3" fmla="*/ 1325563 h 1325563"/>
              <a:gd name="connsiteX4" fmla="*/ 0 w 8028228"/>
              <a:gd name="connsiteY4" fmla="*/ 0 h 1325563"/>
              <a:gd name="connsiteX0" fmla="*/ 0 w 8028228"/>
              <a:gd name="connsiteY0" fmla="*/ 0 h 1325563"/>
              <a:gd name="connsiteX1" fmla="*/ 8028228 w 8028228"/>
              <a:gd name="connsiteY1" fmla="*/ 0 h 1325563"/>
              <a:gd name="connsiteX2" fmla="*/ 7161453 w 8028228"/>
              <a:gd name="connsiteY2" fmla="*/ 1325563 h 1325563"/>
              <a:gd name="connsiteX3" fmla="*/ 0 w 8028228"/>
              <a:gd name="connsiteY3" fmla="*/ 1325563 h 1325563"/>
              <a:gd name="connsiteX4" fmla="*/ 0 w 8028228"/>
              <a:gd name="connsiteY4" fmla="*/ 0 h 132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8228" h="1325563">
                <a:moveTo>
                  <a:pt x="0" y="0"/>
                </a:moveTo>
                <a:lnTo>
                  <a:pt x="8028228" y="0"/>
                </a:lnTo>
                <a:lnTo>
                  <a:pt x="7161453" y="1325563"/>
                </a:lnTo>
                <a:lnTo>
                  <a:pt x="0" y="1325563"/>
                </a:lnTo>
                <a:lnTo>
                  <a:pt x="0" y="0"/>
                </a:lnTo>
                <a:close/>
              </a:path>
            </a:pathLst>
          </a:custGeom>
          <a:solidFill>
            <a:srgbClr val="E37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3D5B72C1-971C-4D33-9296-483A899A85E5}"/>
              </a:ext>
            </a:extLst>
          </p:cNvPr>
          <p:cNvSpPr>
            <a:spLocks noGrp="1"/>
          </p:cNvSpPr>
          <p:nvPr>
            <p:ph type="title"/>
          </p:nvPr>
        </p:nvSpPr>
        <p:spPr>
          <a:xfrm>
            <a:off x="238125" y="-92075"/>
            <a:ext cx="10515600" cy="1325563"/>
          </a:xfrm>
        </p:spPr>
        <p:txBody>
          <a:bodyPr/>
          <a:lstStyle>
            <a:lvl1pPr algn="l">
              <a:defRPr>
                <a:solidFill>
                  <a:schemeClr val="bg1"/>
                </a:solidFill>
              </a:defRPr>
            </a:lvl1pPr>
          </a:lstStyle>
          <a:p>
            <a:r>
              <a:rPr lang="en-US" dirty="0"/>
              <a:t>Click to edit Master title style</a:t>
            </a:r>
          </a:p>
        </p:txBody>
      </p:sp>
      <p:sp>
        <p:nvSpPr>
          <p:cNvPr id="13" name="Footer Placeholder 4">
            <a:extLst>
              <a:ext uri="{FF2B5EF4-FFF2-40B4-BE49-F238E27FC236}">
                <a16:creationId xmlns:a16="http://schemas.microsoft.com/office/drawing/2014/main" id="{895502B7-34AA-470A-8F06-30F07FEFD6AA}"/>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25930559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2395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65417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72415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0B32E6C6-63AE-4FA2-8777-3A794A31C51A}" type="slidenum">
              <a:rPr lang="en-US" smtClean="0"/>
              <a:t>‹#›</a:t>
            </a:fld>
            <a:endParaRPr lang="en-US"/>
          </a:p>
        </p:txBody>
      </p:sp>
      <p:sp>
        <p:nvSpPr>
          <p:cNvPr id="8" name="Footer Placeholder 4">
            <a:extLst>
              <a:ext uri="{FF2B5EF4-FFF2-40B4-BE49-F238E27FC236}">
                <a16:creationId xmlns:a16="http://schemas.microsoft.com/office/drawing/2014/main" id="{7775CC8A-EF3D-4DE8-BEFA-2F31C320B718}"/>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15456610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33475"/>
            <a:ext cx="3932237"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166370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73367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0B32E6C6-63AE-4FA2-8777-3A794A31C51A}" type="slidenum">
              <a:rPr lang="en-US" smtClean="0"/>
              <a:t>‹#›</a:t>
            </a:fld>
            <a:endParaRPr lang="en-US"/>
          </a:p>
        </p:txBody>
      </p:sp>
      <p:sp>
        <p:nvSpPr>
          <p:cNvPr id="8" name="Footer Placeholder 4">
            <a:extLst>
              <a:ext uri="{FF2B5EF4-FFF2-40B4-BE49-F238E27FC236}">
                <a16:creationId xmlns:a16="http://schemas.microsoft.com/office/drawing/2014/main" id="{769C95DD-29C1-48BC-A120-554B4FE37A5B}"/>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8120656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1155700"/>
            <a:ext cx="10515600" cy="1325563"/>
          </a:xfrm>
        </p:spPr>
        <p:txBody>
          <a:bodyPr/>
          <a:lstStyle/>
          <a:p>
            <a:r>
              <a:rPr lang="en-US"/>
              <a:t>Click to edit Master title style</a:t>
            </a:r>
          </a:p>
        </p:txBody>
      </p:sp>
      <p:sp>
        <p:nvSpPr>
          <p:cNvPr id="3" name="Vertical Text Placeholder 2"/>
          <p:cNvSpPr>
            <a:spLocks noGrp="1"/>
          </p:cNvSpPr>
          <p:nvPr>
            <p:ph type="body" orient="vert" idx="1"/>
          </p:nvPr>
        </p:nvSpPr>
        <p:spPr>
          <a:xfrm>
            <a:off x="838200" y="2481262"/>
            <a:ext cx="10515600" cy="3895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B32E6C6-63AE-4FA2-8777-3A794A31C51A}" type="slidenum">
              <a:rPr lang="en-US" smtClean="0"/>
              <a:t>‹#›</a:t>
            </a:fld>
            <a:endParaRPr lang="en-US"/>
          </a:p>
        </p:txBody>
      </p:sp>
      <p:sp>
        <p:nvSpPr>
          <p:cNvPr id="7" name="Footer Placeholder 4">
            <a:extLst>
              <a:ext uri="{FF2B5EF4-FFF2-40B4-BE49-F238E27FC236}">
                <a16:creationId xmlns:a16="http://schemas.microsoft.com/office/drawing/2014/main" id="{5F656C91-28D5-4BC8-AC69-681F84936AF1}"/>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41418892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200149"/>
            <a:ext cx="2628900" cy="4976813"/>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1200149"/>
            <a:ext cx="7734300" cy="49768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B32E6C6-63AE-4FA2-8777-3A794A31C51A}" type="slidenum">
              <a:rPr lang="en-US" smtClean="0"/>
              <a:t>‹#›</a:t>
            </a:fld>
            <a:endParaRPr lang="en-US"/>
          </a:p>
        </p:txBody>
      </p:sp>
      <p:sp>
        <p:nvSpPr>
          <p:cNvPr id="7" name="Footer Placeholder 4">
            <a:extLst>
              <a:ext uri="{FF2B5EF4-FFF2-40B4-BE49-F238E27FC236}">
                <a16:creationId xmlns:a16="http://schemas.microsoft.com/office/drawing/2014/main" id="{F1459060-DEDC-4D36-BF8D-16BD4C15DD19}"/>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35309632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B32E6C6-63AE-4FA2-8777-3A794A31C51A}" type="slidenum">
              <a:rPr lang="en-US" smtClean="0"/>
              <a:t>‹#›</a:t>
            </a:fld>
            <a:endParaRPr lang="en-US"/>
          </a:p>
        </p:txBody>
      </p:sp>
      <p:sp>
        <p:nvSpPr>
          <p:cNvPr id="16" name="Rectangle 15">
            <a:extLst>
              <a:ext uri="{FF2B5EF4-FFF2-40B4-BE49-F238E27FC236}">
                <a16:creationId xmlns:a16="http://schemas.microsoft.com/office/drawing/2014/main" id="{5C998E58-B7D0-41E7-BAAE-1EBABFFDD9D8}"/>
              </a:ext>
            </a:extLst>
          </p:cNvPr>
          <p:cNvSpPr/>
          <p:nvPr userDrawn="1"/>
        </p:nvSpPr>
        <p:spPr>
          <a:xfrm>
            <a:off x="-1" y="-47565"/>
            <a:ext cx="12192001" cy="1169928"/>
          </a:xfrm>
          <a:prstGeom prst="rect">
            <a:avLst/>
          </a:prstGeom>
          <a:gradFill flip="none" rotWithShape="1">
            <a:gsLst>
              <a:gs pos="0">
                <a:schemeClr val="accent2">
                  <a:lumMod val="60000"/>
                  <a:lumOff val="40000"/>
                </a:schemeClr>
              </a:gs>
              <a:gs pos="100000">
                <a:schemeClr val="accent5">
                  <a:lumMod val="75000"/>
                </a:schemeClr>
              </a:gs>
              <a:gs pos="47000">
                <a:srgbClr val="0071BF"/>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a:extLst>
              <a:ext uri="{FF2B5EF4-FFF2-40B4-BE49-F238E27FC236}">
                <a16:creationId xmlns:a16="http://schemas.microsoft.com/office/drawing/2014/main" id="{966C145B-28E4-4149-8658-D2BBFA6E0830}"/>
              </a:ext>
            </a:extLst>
          </p:cNvPr>
          <p:cNvSpPr>
            <a:spLocks noGrp="1"/>
          </p:cNvSpPr>
          <p:nvPr>
            <p:ph type="title"/>
          </p:nvPr>
        </p:nvSpPr>
        <p:spPr>
          <a:xfrm>
            <a:off x="238125" y="-92075"/>
            <a:ext cx="10515600" cy="1325563"/>
          </a:xfrm>
        </p:spPr>
        <p:txBody>
          <a:bodyPr/>
          <a:lstStyle>
            <a:lvl1pPr algn="l">
              <a:defRPr>
                <a:solidFill>
                  <a:schemeClr val="bg1"/>
                </a:solidFill>
              </a:defRPr>
            </a:lvl1pPr>
          </a:lstStyle>
          <a:p>
            <a:r>
              <a:rPr lang="en-US" dirty="0"/>
              <a:t>Click to edit Master title style</a:t>
            </a:r>
          </a:p>
        </p:txBody>
      </p:sp>
      <p:pic>
        <p:nvPicPr>
          <p:cNvPr id="18" name="Picture 17">
            <a:extLst>
              <a:ext uri="{FF2B5EF4-FFF2-40B4-BE49-F238E27FC236}">
                <a16:creationId xmlns:a16="http://schemas.microsoft.com/office/drawing/2014/main" id="{AF967E1D-138F-4AE2-80EA-6DC97F00529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486899" y="6251729"/>
            <a:ext cx="2514601" cy="470336"/>
          </a:xfrm>
          <a:prstGeom prst="rect">
            <a:avLst/>
          </a:prstGeom>
        </p:spPr>
      </p:pic>
      <p:sp>
        <p:nvSpPr>
          <p:cNvPr id="19" name="Footer Placeholder 4">
            <a:extLst>
              <a:ext uri="{FF2B5EF4-FFF2-40B4-BE49-F238E27FC236}">
                <a16:creationId xmlns:a16="http://schemas.microsoft.com/office/drawing/2014/main" id="{1F71C69B-3669-4C8F-8AAD-E2C658681E50}"/>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11019454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B32E6C6-63AE-4FA2-8777-3A794A31C51A}" type="slidenum">
              <a:rPr lang="en-US" smtClean="0"/>
              <a:t>‹#›</a:t>
            </a:fld>
            <a:endParaRPr lang="en-US"/>
          </a:p>
        </p:txBody>
      </p:sp>
      <p:sp>
        <p:nvSpPr>
          <p:cNvPr id="16" name="Rectangle 15">
            <a:extLst>
              <a:ext uri="{FF2B5EF4-FFF2-40B4-BE49-F238E27FC236}">
                <a16:creationId xmlns:a16="http://schemas.microsoft.com/office/drawing/2014/main" id="{E9721605-6BDA-45D9-B9F0-7B881C17DBC9}"/>
              </a:ext>
            </a:extLst>
          </p:cNvPr>
          <p:cNvSpPr/>
          <p:nvPr userDrawn="1"/>
        </p:nvSpPr>
        <p:spPr>
          <a:xfrm>
            <a:off x="-1" y="-47565"/>
            <a:ext cx="12192001" cy="1169928"/>
          </a:xfrm>
          <a:prstGeom prst="rect">
            <a:avLst/>
          </a:prstGeom>
          <a:gradFill>
            <a:gsLst>
              <a:gs pos="47000">
                <a:schemeClr val="accent2">
                  <a:lumMod val="60000"/>
                  <a:lumOff val="40000"/>
                </a:schemeClr>
              </a:gs>
              <a:gs pos="100000">
                <a:schemeClr val="accent5">
                  <a:lumMod val="75000"/>
                </a:schemeClr>
              </a:gs>
              <a:gs pos="77000">
                <a:srgbClr val="0071BF"/>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5171E3EE-DF20-4DBE-9A57-914ECCDFE36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496301" y="106611"/>
            <a:ext cx="3486150" cy="876052"/>
          </a:xfrm>
          <a:prstGeom prst="rect">
            <a:avLst/>
          </a:prstGeom>
        </p:spPr>
      </p:pic>
      <p:sp>
        <p:nvSpPr>
          <p:cNvPr id="18" name="Rectangle 1">
            <a:extLst>
              <a:ext uri="{FF2B5EF4-FFF2-40B4-BE49-F238E27FC236}">
                <a16:creationId xmlns:a16="http://schemas.microsoft.com/office/drawing/2014/main" id="{BD981144-945B-4DB6-B6BE-708C5BFD7830}"/>
              </a:ext>
            </a:extLst>
          </p:cNvPr>
          <p:cNvSpPr/>
          <p:nvPr userDrawn="1"/>
        </p:nvSpPr>
        <p:spPr>
          <a:xfrm>
            <a:off x="-1475" y="-47565"/>
            <a:ext cx="8497776" cy="1169928"/>
          </a:xfrm>
          <a:custGeom>
            <a:avLst/>
            <a:gdLst>
              <a:gd name="connsiteX0" fmla="*/ 0 w 8028228"/>
              <a:gd name="connsiteY0" fmla="*/ 0 h 1325563"/>
              <a:gd name="connsiteX1" fmla="*/ 8028228 w 8028228"/>
              <a:gd name="connsiteY1" fmla="*/ 0 h 1325563"/>
              <a:gd name="connsiteX2" fmla="*/ 8028228 w 8028228"/>
              <a:gd name="connsiteY2" fmla="*/ 1325563 h 1325563"/>
              <a:gd name="connsiteX3" fmla="*/ 0 w 8028228"/>
              <a:gd name="connsiteY3" fmla="*/ 1325563 h 1325563"/>
              <a:gd name="connsiteX4" fmla="*/ 0 w 8028228"/>
              <a:gd name="connsiteY4" fmla="*/ 0 h 1325563"/>
              <a:gd name="connsiteX0" fmla="*/ 0 w 8028228"/>
              <a:gd name="connsiteY0" fmla="*/ 0 h 1325563"/>
              <a:gd name="connsiteX1" fmla="*/ 8028228 w 8028228"/>
              <a:gd name="connsiteY1" fmla="*/ 0 h 1325563"/>
              <a:gd name="connsiteX2" fmla="*/ 7161453 w 8028228"/>
              <a:gd name="connsiteY2" fmla="*/ 1325563 h 1325563"/>
              <a:gd name="connsiteX3" fmla="*/ 0 w 8028228"/>
              <a:gd name="connsiteY3" fmla="*/ 1325563 h 1325563"/>
              <a:gd name="connsiteX4" fmla="*/ 0 w 8028228"/>
              <a:gd name="connsiteY4" fmla="*/ 0 h 132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8228" h="1325563">
                <a:moveTo>
                  <a:pt x="0" y="0"/>
                </a:moveTo>
                <a:lnTo>
                  <a:pt x="8028228" y="0"/>
                </a:lnTo>
                <a:lnTo>
                  <a:pt x="7161453" y="1325563"/>
                </a:lnTo>
                <a:lnTo>
                  <a:pt x="0" y="1325563"/>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1">
            <a:extLst>
              <a:ext uri="{FF2B5EF4-FFF2-40B4-BE49-F238E27FC236}">
                <a16:creationId xmlns:a16="http://schemas.microsoft.com/office/drawing/2014/main" id="{6971E394-E22A-44CF-BBC6-FC4F42BDFD34}"/>
              </a:ext>
            </a:extLst>
          </p:cNvPr>
          <p:cNvSpPr>
            <a:spLocks noGrp="1"/>
          </p:cNvSpPr>
          <p:nvPr userDrawn="1">
            <p:ph type="title"/>
          </p:nvPr>
        </p:nvSpPr>
        <p:spPr>
          <a:xfrm>
            <a:off x="180974" y="-92075"/>
            <a:ext cx="10515600" cy="1325563"/>
          </a:xfrm>
        </p:spPr>
        <p:txBody>
          <a:bodyPr/>
          <a:lstStyle>
            <a:lvl1pPr algn="l">
              <a:defRPr>
                <a:solidFill>
                  <a:schemeClr val="bg1"/>
                </a:solidFill>
              </a:defRPr>
            </a:lvl1pPr>
          </a:lstStyle>
          <a:p>
            <a:r>
              <a:rPr lang="en-US" dirty="0"/>
              <a:t>Click to edit Master title style</a:t>
            </a:r>
          </a:p>
        </p:txBody>
      </p:sp>
      <p:sp>
        <p:nvSpPr>
          <p:cNvPr id="20" name="Footer Placeholder 4">
            <a:extLst>
              <a:ext uri="{FF2B5EF4-FFF2-40B4-BE49-F238E27FC236}">
                <a16:creationId xmlns:a16="http://schemas.microsoft.com/office/drawing/2014/main" id="{08C841A8-0348-4016-8FFB-5C8BDDDEB1B8}"/>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21420229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B32E6C6-63AE-4FA2-8777-3A794A31C51A}" type="slidenum">
              <a:rPr lang="en-US" smtClean="0"/>
              <a:t>‹#›</a:t>
            </a:fld>
            <a:endParaRPr lang="en-US"/>
          </a:p>
        </p:txBody>
      </p:sp>
      <p:sp>
        <p:nvSpPr>
          <p:cNvPr id="11" name="Rectangle 10">
            <a:extLst>
              <a:ext uri="{FF2B5EF4-FFF2-40B4-BE49-F238E27FC236}">
                <a16:creationId xmlns:a16="http://schemas.microsoft.com/office/drawing/2014/main" id="{9E124C9A-1645-4346-A87E-062F5E06B584}"/>
              </a:ext>
            </a:extLst>
          </p:cNvPr>
          <p:cNvSpPr/>
          <p:nvPr userDrawn="1"/>
        </p:nvSpPr>
        <p:spPr>
          <a:xfrm>
            <a:off x="-1" y="-47565"/>
            <a:ext cx="12192001" cy="1169928"/>
          </a:xfrm>
          <a:prstGeom prst="rect">
            <a:avLst/>
          </a:prstGeom>
          <a:gradFill>
            <a:gsLst>
              <a:gs pos="47000">
                <a:schemeClr val="accent2">
                  <a:lumMod val="60000"/>
                  <a:lumOff val="40000"/>
                </a:schemeClr>
              </a:gs>
              <a:gs pos="100000">
                <a:schemeClr val="accent5">
                  <a:lumMod val="75000"/>
                </a:schemeClr>
              </a:gs>
              <a:gs pos="77000">
                <a:srgbClr val="0071BF"/>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B0B0FAE-CC9B-4F27-A209-E8D719D50D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496301" y="106611"/>
            <a:ext cx="3486150" cy="876052"/>
          </a:xfrm>
          <a:prstGeom prst="rect">
            <a:avLst/>
          </a:prstGeom>
        </p:spPr>
      </p:pic>
      <p:sp>
        <p:nvSpPr>
          <p:cNvPr id="14" name="Rectangle 1">
            <a:extLst>
              <a:ext uri="{FF2B5EF4-FFF2-40B4-BE49-F238E27FC236}">
                <a16:creationId xmlns:a16="http://schemas.microsoft.com/office/drawing/2014/main" id="{D3652A2E-25F1-40B9-9CE1-F840A0577998}"/>
              </a:ext>
            </a:extLst>
          </p:cNvPr>
          <p:cNvSpPr/>
          <p:nvPr userDrawn="1"/>
        </p:nvSpPr>
        <p:spPr>
          <a:xfrm>
            <a:off x="-1475" y="-47565"/>
            <a:ext cx="8497776" cy="1169928"/>
          </a:xfrm>
          <a:custGeom>
            <a:avLst/>
            <a:gdLst>
              <a:gd name="connsiteX0" fmla="*/ 0 w 8028228"/>
              <a:gd name="connsiteY0" fmla="*/ 0 h 1325563"/>
              <a:gd name="connsiteX1" fmla="*/ 8028228 w 8028228"/>
              <a:gd name="connsiteY1" fmla="*/ 0 h 1325563"/>
              <a:gd name="connsiteX2" fmla="*/ 8028228 w 8028228"/>
              <a:gd name="connsiteY2" fmla="*/ 1325563 h 1325563"/>
              <a:gd name="connsiteX3" fmla="*/ 0 w 8028228"/>
              <a:gd name="connsiteY3" fmla="*/ 1325563 h 1325563"/>
              <a:gd name="connsiteX4" fmla="*/ 0 w 8028228"/>
              <a:gd name="connsiteY4" fmla="*/ 0 h 1325563"/>
              <a:gd name="connsiteX0" fmla="*/ 0 w 8028228"/>
              <a:gd name="connsiteY0" fmla="*/ 0 h 1325563"/>
              <a:gd name="connsiteX1" fmla="*/ 8028228 w 8028228"/>
              <a:gd name="connsiteY1" fmla="*/ 0 h 1325563"/>
              <a:gd name="connsiteX2" fmla="*/ 7161453 w 8028228"/>
              <a:gd name="connsiteY2" fmla="*/ 1325563 h 1325563"/>
              <a:gd name="connsiteX3" fmla="*/ 0 w 8028228"/>
              <a:gd name="connsiteY3" fmla="*/ 1325563 h 1325563"/>
              <a:gd name="connsiteX4" fmla="*/ 0 w 8028228"/>
              <a:gd name="connsiteY4" fmla="*/ 0 h 132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8228" h="1325563">
                <a:moveTo>
                  <a:pt x="0" y="0"/>
                </a:moveTo>
                <a:lnTo>
                  <a:pt x="8028228" y="0"/>
                </a:lnTo>
                <a:lnTo>
                  <a:pt x="7161453" y="1325563"/>
                </a:lnTo>
                <a:lnTo>
                  <a:pt x="0" y="1325563"/>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userDrawn="1">
            <p:ph type="title"/>
          </p:nvPr>
        </p:nvSpPr>
        <p:spPr>
          <a:xfrm>
            <a:off x="180974" y="-92075"/>
            <a:ext cx="10515600" cy="1325563"/>
          </a:xfrm>
        </p:spPr>
        <p:txBody>
          <a:bodyPr/>
          <a:lstStyle>
            <a:lvl1pPr algn="l">
              <a:defRPr>
                <a:solidFill>
                  <a:schemeClr val="bg1"/>
                </a:solidFill>
              </a:defRPr>
            </a:lvl1pPr>
          </a:lstStyle>
          <a:p>
            <a:r>
              <a:rPr lang="en-US" dirty="0"/>
              <a:t>Click to edit Master title style</a:t>
            </a:r>
          </a:p>
        </p:txBody>
      </p:sp>
      <p:sp>
        <p:nvSpPr>
          <p:cNvPr id="17" name="Footer Placeholder 4">
            <a:extLst>
              <a:ext uri="{FF2B5EF4-FFF2-40B4-BE49-F238E27FC236}">
                <a16:creationId xmlns:a16="http://schemas.microsoft.com/office/drawing/2014/main" id="{BF7D25BF-B2FB-4E82-B04A-033EE1D36C0B}"/>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2963081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B32E6C6-63AE-4FA2-8777-3A794A31C51A}" type="slidenum">
              <a:rPr lang="en-US" smtClean="0"/>
              <a:t>‹#›</a:t>
            </a:fld>
            <a:endParaRPr lang="en-US"/>
          </a:p>
        </p:txBody>
      </p:sp>
      <p:sp>
        <p:nvSpPr>
          <p:cNvPr id="11" name="Rectangle 10">
            <a:extLst>
              <a:ext uri="{FF2B5EF4-FFF2-40B4-BE49-F238E27FC236}">
                <a16:creationId xmlns:a16="http://schemas.microsoft.com/office/drawing/2014/main" id="{80E5D5A1-A612-468D-B409-8B781883AC45}"/>
              </a:ext>
            </a:extLst>
          </p:cNvPr>
          <p:cNvSpPr/>
          <p:nvPr userDrawn="1"/>
        </p:nvSpPr>
        <p:spPr>
          <a:xfrm>
            <a:off x="-1" y="-47565"/>
            <a:ext cx="12192001" cy="1169928"/>
          </a:xfrm>
          <a:prstGeom prst="rect">
            <a:avLst/>
          </a:prstGeom>
          <a:gradFill>
            <a:gsLst>
              <a:gs pos="47000">
                <a:schemeClr val="accent2">
                  <a:lumMod val="60000"/>
                  <a:lumOff val="40000"/>
                </a:schemeClr>
              </a:gs>
              <a:gs pos="100000">
                <a:schemeClr val="accent5">
                  <a:lumMod val="75000"/>
                </a:schemeClr>
              </a:gs>
              <a:gs pos="77000">
                <a:srgbClr val="0071BF"/>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FE9BD9E8-99C6-416A-8AB3-E206216156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496301" y="106611"/>
            <a:ext cx="3486150" cy="876052"/>
          </a:xfrm>
          <a:prstGeom prst="rect">
            <a:avLst/>
          </a:prstGeom>
        </p:spPr>
      </p:pic>
      <p:sp>
        <p:nvSpPr>
          <p:cNvPr id="14" name="Rectangle 1">
            <a:extLst>
              <a:ext uri="{FF2B5EF4-FFF2-40B4-BE49-F238E27FC236}">
                <a16:creationId xmlns:a16="http://schemas.microsoft.com/office/drawing/2014/main" id="{E001C6DF-3FFE-4E48-BC78-FF3D11668E58}"/>
              </a:ext>
            </a:extLst>
          </p:cNvPr>
          <p:cNvSpPr/>
          <p:nvPr userDrawn="1"/>
        </p:nvSpPr>
        <p:spPr>
          <a:xfrm>
            <a:off x="-1475" y="-47565"/>
            <a:ext cx="8497776" cy="1169928"/>
          </a:xfrm>
          <a:custGeom>
            <a:avLst/>
            <a:gdLst>
              <a:gd name="connsiteX0" fmla="*/ 0 w 8028228"/>
              <a:gd name="connsiteY0" fmla="*/ 0 h 1325563"/>
              <a:gd name="connsiteX1" fmla="*/ 8028228 w 8028228"/>
              <a:gd name="connsiteY1" fmla="*/ 0 h 1325563"/>
              <a:gd name="connsiteX2" fmla="*/ 8028228 w 8028228"/>
              <a:gd name="connsiteY2" fmla="*/ 1325563 h 1325563"/>
              <a:gd name="connsiteX3" fmla="*/ 0 w 8028228"/>
              <a:gd name="connsiteY3" fmla="*/ 1325563 h 1325563"/>
              <a:gd name="connsiteX4" fmla="*/ 0 w 8028228"/>
              <a:gd name="connsiteY4" fmla="*/ 0 h 1325563"/>
              <a:gd name="connsiteX0" fmla="*/ 0 w 8028228"/>
              <a:gd name="connsiteY0" fmla="*/ 0 h 1325563"/>
              <a:gd name="connsiteX1" fmla="*/ 8028228 w 8028228"/>
              <a:gd name="connsiteY1" fmla="*/ 0 h 1325563"/>
              <a:gd name="connsiteX2" fmla="*/ 7161453 w 8028228"/>
              <a:gd name="connsiteY2" fmla="*/ 1325563 h 1325563"/>
              <a:gd name="connsiteX3" fmla="*/ 0 w 8028228"/>
              <a:gd name="connsiteY3" fmla="*/ 1325563 h 1325563"/>
              <a:gd name="connsiteX4" fmla="*/ 0 w 8028228"/>
              <a:gd name="connsiteY4" fmla="*/ 0 h 132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8228" h="1325563">
                <a:moveTo>
                  <a:pt x="0" y="0"/>
                </a:moveTo>
                <a:lnTo>
                  <a:pt x="8028228" y="0"/>
                </a:lnTo>
                <a:lnTo>
                  <a:pt x="7161453" y="1325563"/>
                </a:lnTo>
                <a:lnTo>
                  <a:pt x="0" y="1325563"/>
                </a:lnTo>
                <a:lnTo>
                  <a:pt x="0" y="0"/>
                </a:lnTo>
                <a:close/>
              </a:path>
            </a:pathLst>
          </a:custGeom>
          <a:solidFill>
            <a:srgbClr val="E37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BE11ACEF-0DBA-4EBD-B5DF-260169F01119}"/>
              </a:ext>
            </a:extLst>
          </p:cNvPr>
          <p:cNvSpPr>
            <a:spLocks noGrp="1"/>
          </p:cNvSpPr>
          <p:nvPr userDrawn="1">
            <p:ph type="title"/>
          </p:nvPr>
        </p:nvSpPr>
        <p:spPr>
          <a:xfrm>
            <a:off x="180974" y="-92075"/>
            <a:ext cx="10515600" cy="1325563"/>
          </a:xfrm>
        </p:spPr>
        <p:txBody>
          <a:bodyPr/>
          <a:lstStyle>
            <a:lvl1pPr algn="l">
              <a:defRPr>
                <a:solidFill>
                  <a:schemeClr val="bg1"/>
                </a:solidFill>
              </a:defRPr>
            </a:lvl1pPr>
          </a:lstStyle>
          <a:p>
            <a:r>
              <a:rPr lang="en-US" dirty="0"/>
              <a:t>Click to edit Master title style</a:t>
            </a:r>
          </a:p>
        </p:txBody>
      </p:sp>
      <p:sp>
        <p:nvSpPr>
          <p:cNvPr id="16" name="Footer Placeholder 4">
            <a:extLst>
              <a:ext uri="{FF2B5EF4-FFF2-40B4-BE49-F238E27FC236}">
                <a16:creationId xmlns:a16="http://schemas.microsoft.com/office/drawing/2014/main" id="{F8CAA656-3FB4-47A5-A515-A2D88ACE8CF5}"/>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1315788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97FDE43-EA17-456A-AE51-6B3AFC1E1148}"/>
              </a:ext>
            </a:extLst>
          </p:cNvPr>
          <p:cNvSpPr/>
          <p:nvPr userDrawn="1"/>
        </p:nvSpPr>
        <p:spPr>
          <a:xfrm rot="10800000">
            <a:off x="-142875" y="-133290"/>
            <a:ext cx="12334874" cy="6991290"/>
          </a:xfrm>
          <a:prstGeom prst="rect">
            <a:avLst/>
          </a:prstGeom>
          <a:gradFill flip="none" rotWithShape="1">
            <a:gsLst>
              <a:gs pos="0">
                <a:schemeClr val="accent2">
                  <a:lumMod val="60000"/>
                  <a:lumOff val="40000"/>
                </a:schemeClr>
              </a:gs>
              <a:gs pos="100000">
                <a:schemeClr val="accent5">
                  <a:lumMod val="75000"/>
                </a:schemeClr>
              </a:gs>
              <a:gs pos="38000">
                <a:srgbClr val="0071BF"/>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10" name="Picture 9">
            <a:extLst>
              <a:ext uri="{FF2B5EF4-FFF2-40B4-BE49-F238E27FC236}">
                <a16:creationId xmlns:a16="http://schemas.microsoft.com/office/drawing/2014/main" id="{AC7D5554-E5B9-4F51-B406-52A9B2C10C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352925" y="5845423"/>
            <a:ext cx="3486150" cy="876052"/>
          </a:xfrm>
          <a:prstGeom prst="rect">
            <a:avLst/>
          </a:prstGeom>
        </p:spPr>
      </p:pic>
    </p:spTree>
    <p:extLst>
      <p:ext uri="{BB962C8B-B14F-4D97-AF65-F5344CB8AC3E}">
        <p14:creationId xmlns:p14="http://schemas.microsoft.com/office/powerpoint/2010/main" val="2148610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281237"/>
            <a:ext cx="5181600" cy="38957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2281237"/>
            <a:ext cx="5181600" cy="3895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0B32E6C6-63AE-4FA2-8777-3A794A31C51A}" type="slidenum">
              <a:rPr lang="en-US" smtClean="0"/>
              <a:t>‹#›</a:t>
            </a:fld>
            <a:endParaRPr lang="en-US"/>
          </a:p>
        </p:txBody>
      </p:sp>
      <p:sp>
        <p:nvSpPr>
          <p:cNvPr id="8" name="Footer Placeholder 4">
            <a:extLst>
              <a:ext uri="{FF2B5EF4-FFF2-40B4-BE49-F238E27FC236}">
                <a16:creationId xmlns:a16="http://schemas.microsoft.com/office/drawing/2014/main" id="{C6B5140C-AB37-4810-AAC1-21E54930170A}"/>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10978674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2795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2447925"/>
            <a:ext cx="5157787"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3057525"/>
            <a:ext cx="5157787" cy="31321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2447925"/>
            <a:ext cx="5183188"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3057525"/>
            <a:ext cx="5183188" cy="31321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0B32E6C6-63AE-4FA2-8777-3A794A31C51A}" type="slidenum">
              <a:rPr lang="en-US" smtClean="0"/>
              <a:t>‹#›</a:t>
            </a:fld>
            <a:endParaRPr lang="en-US"/>
          </a:p>
        </p:txBody>
      </p:sp>
      <p:sp>
        <p:nvSpPr>
          <p:cNvPr id="10" name="Footer Placeholder 4">
            <a:extLst>
              <a:ext uri="{FF2B5EF4-FFF2-40B4-BE49-F238E27FC236}">
                <a16:creationId xmlns:a16="http://schemas.microsoft.com/office/drawing/2014/main" id="{02400618-4114-49F6-B1EF-318F4A9851C7}"/>
              </a:ext>
            </a:extLst>
          </p:cNvPr>
          <p:cNvSpPr>
            <a:spLocks noGrp="1"/>
          </p:cNvSpPr>
          <p:nvPr>
            <p:ph type="ftr" sz="quarter" idx="1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29066145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5DA0777-BDFC-411F-9B8A-619BF0F3B971}"/>
              </a:ext>
            </a:extLst>
          </p:cNvPr>
          <p:cNvSpPr/>
          <p:nvPr userDrawn="1"/>
        </p:nvSpPr>
        <p:spPr>
          <a:xfrm>
            <a:off x="-1" y="-47565"/>
            <a:ext cx="12192001" cy="1169928"/>
          </a:xfrm>
          <a:prstGeom prst="rect">
            <a:avLst/>
          </a:prstGeom>
          <a:gradFill flip="none" rotWithShape="1">
            <a:gsLst>
              <a:gs pos="0">
                <a:schemeClr val="accent2">
                  <a:lumMod val="60000"/>
                  <a:lumOff val="40000"/>
                </a:schemeClr>
              </a:gs>
              <a:gs pos="100000">
                <a:schemeClr val="accent5">
                  <a:lumMod val="75000"/>
                </a:schemeClr>
              </a:gs>
              <a:gs pos="47000">
                <a:srgbClr val="0071BF"/>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4457D0AC-F35D-403B-AF66-2BC2C3E37E06}"/>
              </a:ext>
            </a:extLst>
          </p:cNvPr>
          <p:cNvSpPr>
            <a:spLocks noGrp="1"/>
          </p:cNvSpPr>
          <p:nvPr>
            <p:ph type="title"/>
          </p:nvPr>
        </p:nvSpPr>
        <p:spPr>
          <a:xfrm>
            <a:off x="238125" y="-92075"/>
            <a:ext cx="10515600" cy="1325563"/>
          </a:xfrm>
        </p:spPr>
        <p:txBody>
          <a:bodyPr/>
          <a:lstStyle>
            <a:lvl1pPr algn="l">
              <a:defRPr>
                <a:solidFill>
                  <a:schemeClr val="bg1"/>
                </a:solidFill>
              </a:defRPr>
            </a:lvl1pPr>
          </a:lstStyle>
          <a:p>
            <a:r>
              <a:rPr lang="en-US" dirty="0"/>
              <a:t>Click to edit Master title style</a:t>
            </a:r>
          </a:p>
        </p:txBody>
      </p:sp>
      <p:pic>
        <p:nvPicPr>
          <p:cNvPr id="13" name="Picture 12">
            <a:extLst>
              <a:ext uri="{FF2B5EF4-FFF2-40B4-BE49-F238E27FC236}">
                <a16:creationId xmlns:a16="http://schemas.microsoft.com/office/drawing/2014/main" id="{F1360F51-17CB-4EB6-942F-2DF02FA3B88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486899" y="6251729"/>
            <a:ext cx="2514601" cy="470336"/>
          </a:xfrm>
          <a:prstGeom prst="rect">
            <a:avLst/>
          </a:prstGeom>
        </p:spPr>
      </p:pic>
      <p:sp>
        <p:nvSpPr>
          <p:cNvPr id="14" name="Footer Placeholder 4">
            <a:extLst>
              <a:ext uri="{FF2B5EF4-FFF2-40B4-BE49-F238E27FC236}">
                <a16:creationId xmlns:a16="http://schemas.microsoft.com/office/drawing/2014/main" id="{2F92F29D-4A79-4417-B311-0EDF4277519D}"/>
              </a:ext>
            </a:extLst>
          </p:cNvPr>
          <p:cNvSpPr>
            <a:spLocks noGrp="1"/>
          </p:cNvSpPr>
          <p:nvPr>
            <p:ph type="ftr" sz="quarter" idx="3"/>
          </p:nvPr>
        </p:nvSpPr>
        <p:spPr>
          <a:xfrm>
            <a:off x="5238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Tree>
    <p:extLst>
      <p:ext uri="{BB962C8B-B14F-4D97-AF65-F5344CB8AC3E}">
        <p14:creationId xmlns:p14="http://schemas.microsoft.com/office/powerpoint/2010/main" val="23357903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5567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281237"/>
            <a:ext cx="10515600" cy="38957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85775" y="635000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azbar.org/convention</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2E6C6-63AE-4FA2-8777-3A794A31C51A}" type="slidenum">
              <a:rPr lang="en-US" smtClean="0"/>
              <a:t>‹#›</a:t>
            </a:fld>
            <a:endParaRPr lang="en-US"/>
          </a:p>
        </p:txBody>
      </p:sp>
      <p:sp>
        <p:nvSpPr>
          <p:cNvPr id="7" name="Rectangle 6">
            <a:extLst>
              <a:ext uri="{FF2B5EF4-FFF2-40B4-BE49-F238E27FC236}">
                <a16:creationId xmlns:a16="http://schemas.microsoft.com/office/drawing/2014/main" id="{6B66357C-F51F-429A-8FE6-5ED1084F289D}"/>
              </a:ext>
            </a:extLst>
          </p:cNvPr>
          <p:cNvSpPr/>
          <p:nvPr userDrawn="1"/>
        </p:nvSpPr>
        <p:spPr>
          <a:xfrm>
            <a:off x="-1" y="-47565"/>
            <a:ext cx="12192001" cy="1169928"/>
          </a:xfrm>
          <a:prstGeom prst="rect">
            <a:avLst/>
          </a:prstGeom>
          <a:gradFill>
            <a:gsLst>
              <a:gs pos="0">
                <a:schemeClr val="accent2">
                  <a:lumMod val="60000"/>
                  <a:lumOff val="40000"/>
                </a:schemeClr>
              </a:gs>
              <a:gs pos="100000">
                <a:schemeClr val="accent5">
                  <a:lumMod val="75000"/>
                </a:schemeClr>
              </a:gs>
              <a:gs pos="38000">
                <a:srgbClr val="0071BF"/>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5D9C6F84-BE01-4C97-944E-F245CB4BDF46}"/>
              </a:ext>
            </a:extLst>
          </p:cNvPr>
          <p:cNvPicPr>
            <a:picLocks noChangeAspect="1"/>
          </p:cNvPicPr>
          <p:nvPr userDrawn="1"/>
        </p:nvPicPr>
        <p:blipFill>
          <a:blip r:embed="rId18">
            <a:extLst>
              <a:ext uri="{28A0092B-C50C-407E-A947-70E740481C1C}">
                <a14:useLocalDpi xmlns:a14="http://schemas.microsoft.com/office/drawing/2010/main" val="0"/>
              </a:ext>
            </a:extLst>
          </a:blip>
          <a:srcRect/>
          <a:stretch/>
        </p:blipFill>
        <p:spPr>
          <a:xfrm>
            <a:off x="4029075" y="18511"/>
            <a:ext cx="4026253" cy="1011777"/>
          </a:xfrm>
          <a:prstGeom prst="rect">
            <a:avLst/>
          </a:prstGeom>
        </p:spPr>
      </p:pic>
    </p:spTree>
    <p:extLst>
      <p:ext uri="{BB962C8B-B14F-4D97-AF65-F5344CB8AC3E}">
        <p14:creationId xmlns:p14="http://schemas.microsoft.com/office/powerpoint/2010/main" val="4247159688"/>
      </p:ext>
    </p:extLst>
  </p:cSld>
  <p:clrMap bg1="lt1" tx1="dk1" bg2="lt2" tx2="dk2" accent1="accent1" accent2="accent2" accent3="accent3" accent4="accent4" accent5="accent5" accent6="accent6" hlink="hlink" folHlink="folHlink"/>
  <p:sldLayoutIdLst>
    <p:sldLayoutId id="2147483656" r:id="rId1"/>
    <p:sldLayoutId id="2147483670" r:id="rId2"/>
    <p:sldLayoutId id="2147483657" r:id="rId3"/>
    <p:sldLayoutId id="2147483669" r:id="rId4"/>
    <p:sldLayoutId id="2147483671" r:id="rId5"/>
    <p:sldLayoutId id="2147483658" r:id="rId6"/>
    <p:sldLayoutId id="2147483659" r:id="rId7"/>
    <p:sldLayoutId id="2147483660" r:id="rId8"/>
    <p:sldLayoutId id="2147483667" r:id="rId9"/>
    <p:sldLayoutId id="2147483661" r:id="rId10"/>
    <p:sldLayoutId id="2147483662" r:id="rId11"/>
    <p:sldLayoutId id="2147483668" r:id="rId12"/>
    <p:sldLayoutId id="2147483663" r:id="rId13"/>
    <p:sldLayoutId id="2147483664" r:id="rId14"/>
    <p:sldLayoutId id="2147483665" r:id="rId15"/>
    <p:sldLayoutId id="2147483666" r:id="rId16"/>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3.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3.sv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5.sv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5.sv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7.sv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9.sv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9.sv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1.sv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6.svg"/></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6.sv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6.svg"/></Relationships>
</file>

<file path=ppt/slides/_rels/slide3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3.svg"/></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5.svg"/></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9.svg"/></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9.svg"/></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9.svg"/></Relationships>
</file>

<file path=ppt/slides/_rels/slide3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9.svg"/></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9.svg"/></Relationships>
</file>

<file path=ppt/slides/_rels/slide3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9.svg"/></Relationships>
</file>

<file path=ppt/slides/_rels/slide3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9.svg"/></Relationships>
</file>

<file path=ppt/slides/_rels/slide3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6.svg"/></Relationships>
</file>

<file path=ppt/slides/_rels/slide4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5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6.svg"/></Relationships>
</file>

<file path=ppt/slides/_rels/slide5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6.svg"/></Relationships>
</file>

<file path=ppt/slides/_rels/slide5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6.svg"/></Relationships>
</file>

<file path=ppt/slides/_rels/slide5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7.svg"/></Relationships>
</file>

<file path=ppt/slides/_rels/slide5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7.svg"/></Relationships>
</file>

<file path=ppt/slides/_rels/slide5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7.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9.svg"/></Relationships>
</file>

<file path=ppt/slides/_rels/slide6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7.svg"/></Relationships>
</file>

<file path=ppt/slides/_rels/slide6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7.svg"/></Relationships>
</file>

<file path=ppt/slides/_rels/slide6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7.svg"/></Relationships>
</file>

<file path=ppt/slides/_rels/slide6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7.svg"/></Relationships>
</file>

<file path=ppt/slides/_rels/slide6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6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6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6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6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6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7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7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7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7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28.svg"/></Relationships>
</file>

<file path=ppt/slides/_rels/slide7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30.svg"/></Relationships>
</file>

<file path=ppt/slides/_rels/slide7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30.svg"/></Relationships>
</file>

<file path=ppt/slides/_rels/slide7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30.svg"/></Relationships>
</file>

<file path=ppt/slides/_rels/slide7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30.svg"/></Relationships>
</file>

<file path=ppt/slides/_rels/slide7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30.svg"/></Relationships>
</file>

<file path=ppt/slides/_rels/slide7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4A86428F-FC33-4312-8950-2006E1BC1893}"/>
              </a:ext>
            </a:extLst>
          </p:cNvPr>
          <p:cNvSpPr/>
          <p:nvPr/>
        </p:nvSpPr>
        <p:spPr>
          <a:xfrm>
            <a:off x="1184432" y="944342"/>
            <a:ext cx="9685970" cy="4969315"/>
          </a:xfrm>
          <a:prstGeom prst="roundRect">
            <a:avLst>
              <a:gd name="adj" fmla="val 16667"/>
            </a:avLst>
          </a:prstGeom>
          <a:solidFill>
            <a:schemeClr val="tx1">
              <a:alpha val="40000"/>
            </a:schemeClr>
          </a:solidFill>
          <a:ln w="38100">
            <a:noFill/>
          </a:ln>
          <a:effectLst>
            <a:outerShdw blurRad="952500" dist="50800" dir="5400000" algn="ctr" rotWithShape="0">
              <a:srgbClr val="000000">
                <a:alpha val="70000"/>
              </a:srgb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2860675" algn="ctr">
              <a:lnSpc>
                <a:spcPct val="80000"/>
              </a:lnSpc>
              <a:spcBef>
                <a:spcPct val="0"/>
              </a:spcBef>
              <a:spcAft>
                <a:spcPts val="600"/>
              </a:spcAft>
            </a:pPr>
            <a:endParaRPr lang="en-US" sz="2400" b="1" dirty="0">
              <a:effectLst>
                <a:outerShdw blurRad="50800" dist="38100" dir="2700000" algn="tl" rotWithShape="0">
                  <a:prstClr val="black">
                    <a:alpha val="72000"/>
                  </a:prstClr>
                </a:outerShdw>
              </a:effectLst>
              <a:latin typeface="Franklin Gothic Medium" panose="020B0603020102020204" pitchFamily="34" charset="0"/>
            </a:endParaRPr>
          </a:p>
          <a:p>
            <a:pPr marL="2860675" lvl="5">
              <a:lnSpc>
                <a:spcPct val="80000"/>
              </a:lnSpc>
              <a:spcBef>
                <a:spcPct val="0"/>
              </a:spcBef>
              <a:spcAft>
                <a:spcPts val="600"/>
              </a:spcAft>
            </a:pPr>
            <a:endParaRPr lang="en-US" sz="3000" b="1" kern="1000" dirty="0">
              <a:effectLst>
                <a:outerShdw blurRad="50800" dist="38100" dir="2700000" algn="tl" rotWithShape="0">
                  <a:prstClr val="black">
                    <a:alpha val="72000"/>
                  </a:prstClr>
                </a:outerShdw>
              </a:effectLst>
              <a:latin typeface="Franklin Gothic Medium" panose="020B0603020102020204" pitchFamily="34" charset="0"/>
            </a:endParaRPr>
          </a:p>
          <a:p>
            <a:pPr marL="2860675" lvl="5">
              <a:lnSpc>
                <a:spcPct val="80000"/>
              </a:lnSpc>
              <a:spcBef>
                <a:spcPct val="0"/>
              </a:spcBef>
              <a:spcAft>
                <a:spcPts val="600"/>
              </a:spcAft>
            </a:pPr>
            <a:r>
              <a:rPr lang="en-US" sz="3000" b="1" kern="1000" dirty="0">
                <a:effectLst>
                  <a:outerShdw blurRad="50800" dist="38100" dir="2700000" algn="tl" rotWithShape="0">
                    <a:prstClr val="black">
                      <a:alpha val="72000"/>
                    </a:prstClr>
                  </a:outerShdw>
                </a:effectLst>
                <a:latin typeface="Franklin Gothic Medium" panose="020B0603020102020204" pitchFamily="34" charset="0"/>
              </a:rPr>
              <a:t>Substantive Law in Pretrial </a:t>
            </a:r>
          </a:p>
          <a:p>
            <a:pPr marL="2860675" lvl="5">
              <a:lnSpc>
                <a:spcPct val="80000"/>
              </a:lnSpc>
              <a:spcBef>
                <a:spcPct val="0"/>
              </a:spcBef>
              <a:spcAft>
                <a:spcPts val="600"/>
              </a:spcAft>
            </a:pPr>
            <a:r>
              <a:rPr lang="en-US" sz="3000" b="1" kern="1000" dirty="0">
                <a:effectLst>
                  <a:outerShdw blurRad="50800" dist="38100" dir="2700000" algn="tl" rotWithShape="0">
                    <a:prstClr val="black">
                      <a:alpha val="72000"/>
                    </a:prstClr>
                  </a:outerShdw>
                </a:effectLst>
                <a:latin typeface="Franklin Gothic Medium" panose="020B0603020102020204" pitchFamily="34" charset="0"/>
              </a:rPr>
              <a:t>Detainee and Prisoner Cases </a:t>
            </a:r>
          </a:p>
          <a:p>
            <a:pPr marL="2860675" lvl="5">
              <a:lnSpc>
                <a:spcPct val="80000"/>
              </a:lnSpc>
              <a:spcBef>
                <a:spcPct val="0"/>
              </a:spcBef>
              <a:spcAft>
                <a:spcPts val="600"/>
              </a:spcAft>
            </a:pPr>
            <a:r>
              <a:rPr lang="en-US" sz="3000" b="1" kern="1000" dirty="0">
                <a:effectLst>
                  <a:outerShdw blurRad="50800" dist="38100" dir="2700000" algn="tl" rotWithShape="0">
                    <a:prstClr val="black">
                      <a:alpha val="72000"/>
                    </a:prstClr>
                  </a:outerShdw>
                </a:effectLst>
                <a:latin typeface="Franklin Gothic Medium" panose="020B0603020102020204" pitchFamily="34" charset="0"/>
              </a:rPr>
              <a:t>that Survive Summary Judgment</a:t>
            </a:r>
          </a:p>
          <a:p>
            <a:pPr marL="2576513" algn="ctr">
              <a:lnSpc>
                <a:spcPct val="80000"/>
              </a:lnSpc>
              <a:spcBef>
                <a:spcPct val="0"/>
              </a:spcBef>
              <a:spcAft>
                <a:spcPts val="600"/>
              </a:spcAft>
            </a:pPr>
            <a:endParaRPr lang="en-US" sz="1200" b="1" dirty="0">
              <a:effectLst>
                <a:outerShdw blurRad="50800" dist="38100" dir="2700000" algn="tl" rotWithShape="0">
                  <a:prstClr val="black">
                    <a:alpha val="72000"/>
                  </a:prstClr>
                </a:outerShdw>
              </a:effectLst>
              <a:latin typeface="Franklin Gothic Medium" panose="020B0603020102020204" pitchFamily="34" charset="0"/>
            </a:endParaRPr>
          </a:p>
          <a:p>
            <a:pPr algn="ctr">
              <a:lnSpc>
                <a:spcPct val="80000"/>
              </a:lnSpc>
              <a:spcBef>
                <a:spcPct val="0"/>
              </a:spcBef>
              <a:spcAft>
                <a:spcPts val="600"/>
              </a:spcAft>
            </a:pPr>
            <a:endParaRPr lang="en-US" sz="2400" b="1" dirty="0">
              <a:effectLst>
                <a:outerShdw blurRad="50800" dist="38100" dir="2700000" algn="tl" rotWithShape="0">
                  <a:prstClr val="black">
                    <a:alpha val="72000"/>
                  </a:prstClr>
                </a:outerShdw>
              </a:effectLst>
              <a:latin typeface="Franklin Gothic Medium" panose="020B0603020102020204" pitchFamily="34" charset="0"/>
            </a:endParaRPr>
          </a:p>
          <a:p>
            <a:pPr algn="ctr">
              <a:lnSpc>
                <a:spcPct val="80000"/>
              </a:lnSpc>
              <a:spcBef>
                <a:spcPct val="0"/>
              </a:spcBef>
              <a:spcAft>
                <a:spcPts val="600"/>
              </a:spcAft>
            </a:pPr>
            <a:endParaRPr lang="en-US" sz="2400" b="1" dirty="0">
              <a:effectLst>
                <a:outerShdw blurRad="50800" dist="38100" dir="2700000" algn="tl" rotWithShape="0">
                  <a:prstClr val="black">
                    <a:alpha val="72000"/>
                  </a:prstClr>
                </a:outerShdw>
              </a:effectLst>
              <a:latin typeface="Franklin Gothic Medium" panose="020B0603020102020204" pitchFamily="34" charset="0"/>
            </a:endParaRPr>
          </a:p>
          <a:p>
            <a:pPr algn="ctr">
              <a:lnSpc>
                <a:spcPct val="80000"/>
              </a:lnSpc>
              <a:spcBef>
                <a:spcPct val="0"/>
              </a:spcBef>
              <a:spcAft>
                <a:spcPts val="600"/>
              </a:spcAft>
            </a:pPr>
            <a:r>
              <a:rPr lang="en-US" sz="2400" b="1" dirty="0">
                <a:effectLst>
                  <a:outerShdw blurRad="50800" dist="38100" dir="2700000" algn="tl" rotWithShape="0">
                    <a:prstClr val="black">
                      <a:alpha val="72000"/>
                    </a:prstClr>
                  </a:outerShdw>
                </a:effectLst>
                <a:latin typeface="Franklin Gothic Medium" panose="020B0603020102020204" pitchFamily="34" charset="0"/>
              </a:rPr>
              <a:t>Jodie Brown, Supervisory Staff Attorney</a:t>
            </a:r>
          </a:p>
          <a:p>
            <a:pPr algn="ctr">
              <a:lnSpc>
                <a:spcPct val="80000"/>
              </a:lnSpc>
              <a:spcBef>
                <a:spcPct val="0"/>
              </a:spcBef>
              <a:spcAft>
                <a:spcPts val="600"/>
              </a:spcAft>
            </a:pPr>
            <a:r>
              <a:rPr lang="en-US" sz="2400" b="1" spc="30" dirty="0">
                <a:effectLst>
                  <a:outerShdw blurRad="50800" dist="38100" dir="2700000" algn="tl" rotWithShape="0">
                    <a:prstClr val="black">
                      <a:alpha val="72000"/>
                    </a:prstClr>
                  </a:outerShdw>
                </a:effectLst>
                <a:latin typeface="Franklin Gothic Medium" panose="020B0603020102020204" pitchFamily="34" charset="0"/>
              </a:rPr>
              <a:t>United States District Court, District of Arizona</a:t>
            </a:r>
          </a:p>
          <a:p>
            <a:pPr algn="ctr">
              <a:lnSpc>
                <a:spcPct val="80000"/>
              </a:lnSpc>
              <a:spcBef>
                <a:spcPct val="0"/>
              </a:spcBef>
              <a:spcAft>
                <a:spcPts val="600"/>
              </a:spcAft>
            </a:pPr>
            <a:r>
              <a:rPr lang="en-US" sz="2400" b="1" dirty="0">
                <a:effectLst>
                  <a:outerShdw blurRad="50800" dist="38100" dir="2700000" algn="tl" rotWithShape="0">
                    <a:prstClr val="black">
                      <a:alpha val="72000"/>
                    </a:prstClr>
                  </a:outerShdw>
                </a:effectLst>
                <a:latin typeface="Franklin Gothic Medium" panose="020B0603020102020204" pitchFamily="34" charset="0"/>
              </a:rPr>
              <a:t>June 6, 2024 Phoenix</a:t>
            </a:r>
          </a:p>
          <a:p>
            <a:pPr algn="ctr">
              <a:lnSpc>
                <a:spcPct val="80000"/>
              </a:lnSpc>
              <a:spcBef>
                <a:spcPct val="0"/>
              </a:spcBef>
              <a:spcAft>
                <a:spcPts val="600"/>
              </a:spcAft>
            </a:pPr>
            <a:r>
              <a:rPr lang="en-US" sz="2400" b="1" dirty="0">
                <a:effectLst>
                  <a:outerShdw blurRad="50800" dist="38100" dir="2700000" algn="tl" rotWithShape="0">
                    <a:prstClr val="black">
                      <a:alpha val="72000"/>
                    </a:prstClr>
                  </a:outerShdw>
                </a:effectLst>
                <a:latin typeface="Franklin Gothic Medium" panose="020B0603020102020204" pitchFamily="34" charset="0"/>
              </a:rPr>
              <a:t>June 18, 2024 Tucson</a:t>
            </a:r>
          </a:p>
          <a:p>
            <a:pPr algn="ctr">
              <a:lnSpc>
                <a:spcPct val="80000"/>
              </a:lnSpc>
              <a:spcBef>
                <a:spcPct val="0"/>
              </a:spcBef>
              <a:spcAft>
                <a:spcPts val="600"/>
              </a:spcAft>
            </a:pPr>
            <a:endParaRPr lang="en-US" sz="2400" b="1" dirty="0">
              <a:effectLst>
                <a:outerShdw blurRad="50800" dist="38100" dir="2700000" algn="tl" rotWithShape="0">
                  <a:prstClr val="black">
                    <a:alpha val="72000"/>
                  </a:prstClr>
                </a:outerShdw>
              </a:effectLst>
              <a:latin typeface="Franklin Gothic Medium" panose="020B0603020102020204" pitchFamily="34" charset="0"/>
            </a:endParaRPr>
          </a:p>
        </p:txBody>
      </p:sp>
      <p:sp>
        <p:nvSpPr>
          <p:cNvPr id="8" name="Rectangle: Rounded Corners 7">
            <a:extLst>
              <a:ext uri="{FF2B5EF4-FFF2-40B4-BE49-F238E27FC236}">
                <a16:creationId xmlns:a16="http://schemas.microsoft.com/office/drawing/2014/main" id="{ED60A2B8-0CCB-456C-9180-528F0FF84B25}"/>
              </a:ext>
            </a:extLst>
          </p:cNvPr>
          <p:cNvSpPr/>
          <p:nvPr/>
        </p:nvSpPr>
        <p:spPr>
          <a:xfrm>
            <a:off x="2168921" y="1604742"/>
            <a:ext cx="7745149" cy="1980191"/>
          </a:xfrm>
          <a:prstGeom prst="roundRect">
            <a:avLst>
              <a:gd name="adj" fmla="val 16667"/>
            </a:avLst>
          </a:prstGeom>
          <a:solidFill>
            <a:schemeClr val="bg1">
              <a:alpha val="1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3000" lvl="2"/>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7" name="Picture 6">
            <a:extLst>
              <a:ext uri="{FF2B5EF4-FFF2-40B4-BE49-F238E27FC236}">
                <a16:creationId xmlns:a16="http://schemas.microsoft.com/office/drawing/2014/main" id="{24345FCE-288C-4B0F-A3C0-C120298AF269}"/>
              </a:ext>
            </a:extLst>
          </p:cNvPr>
          <p:cNvPicPr>
            <a:picLocks noChangeAspect="1"/>
          </p:cNvPicPr>
          <p:nvPr/>
        </p:nvPicPr>
        <p:blipFill>
          <a:blip r:embed="rId3" cstate="print">
            <a:clrChange>
              <a:clrFrom>
                <a:srgbClr val="FFFFFF"/>
              </a:clrFrom>
              <a:clrTo>
                <a:srgbClr val="FFFFFF">
                  <a:alpha val="0"/>
                </a:srgbClr>
              </a:clrTo>
            </a:clrChange>
            <a:alphaModFix amt="23000"/>
            <a:extLst>
              <a:ext uri="{BEBA8EAE-BF5A-486C-A8C5-ECC9F3942E4B}">
                <a14:imgProps xmlns:a14="http://schemas.microsoft.com/office/drawing/2010/main">
                  <a14:imgLayer r:embed="rId4">
                    <a14:imgEffect>
                      <a14:saturation sat="95000"/>
                    </a14:imgEffect>
                  </a14:imgLayer>
                </a14:imgProps>
              </a:ext>
              <a:ext uri="{28A0092B-C50C-407E-A947-70E740481C1C}">
                <a14:useLocalDpi xmlns:a14="http://schemas.microsoft.com/office/drawing/2010/main" val="0"/>
              </a:ext>
            </a:extLst>
          </a:blip>
          <a:stretch>
            <a:fillRect/>
          </a:stretch>
        </p:blipFill>
        <p:spPr>
          <a:xfrm>
            <a:off x="2485833" y="1785841"/>
            <a:ext cx="1631699" cy="1631045"/>
          </a:xfrm>
          <a:prstGeom prst="rect">
            <a:avLst/>
          </a:prstGeom>
          <a:noFill/>
          <a:effectLst>
            <a:glow>
              <a:schemeClr val="accent1">
                <a:alpha val="40000"/>
              </a:schemeClr>
            </a:glow>
            <a:outerShdw blurRad="63500" sx="102000" sy="102000" algn="ctr" rotWithShape="0">
              <a:prstClr val="black">
                <a:alpha val="75000"/>
              </a:prstClr>
            </a:outerShdw>
            <a:softEdge rad="50800"/>
          </a:effectLst>
        </p:spPr>
      </p:pic>
    </p:spTree>
    <p:extLst>
      <p:ext uri="{BB962C8B-B14F-4D97-AF65-F5344CB8AC3E}">
        <p14:creationId xmlns:p14="http://schemas.microsoft.com/office/powerpoint/2010/main" val="30200050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370898"/>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574675" lvl="1"/>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Common Complaints:</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Overcrowding: overcrowding alone does not violate the Fourteenth Amendment, but if overcrowding results in some unconstitutional condition, such as increased stress, tension, communicable diseases, and confrontations between detainees, a plaintiff might have a cognizable claim.  </a:t>
            </a:r>
            <a:r>
              <a:rPr lang="en-US" altLang="en-US" sz="2400"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4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Akao</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Shimoda</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832 F.2d 119, 120 (9th Cir. 1987).</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Cleanliness/Sanitation:</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COVID-19 pandemic presented unique challenges. </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Conditions of Confinement Claims</a:t>
            </a:r>
          </a:p>
        </p:txBody>
      </p:sp>
      <p:pic>
        <p:nvPicPr>
          <p:cNvPr id="3" name="Graphic 2" descr="Sanitizer with solid fill">
            <a:extLst>
              <a:ext uri="{FF2B5EF4-FFF2-40B4-BE49-F238E27FC236}">
                <a16:creationId xmlns:a16="http://schemas.microsoft.com/office/drawing/2014/main" id="{3DBB54E3-9341-8EA9-C50D-684D89671A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8059" y="166214"/>
            <a:ext cx="742131" cy="742131"/>
          </a:xfrm>
          <a:prstGeom prst="rect">
            <a:avLst/>
          </a:prstGeom>
        </p:spPr>
      </p:pic>
    </p:spTree>
    <p:extLst>
      <p:ext uri="{BB962C8B-B14F-4D97-AF65-F5344CB8AC3E}">
        <p14:creationId xmlns:p14="http://schemas.microsoft.com/office/powerpoint/2010/main" val="3055465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370898"/>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342900" lvl="1" indent="-342900">
              <a:buFont typeface="Courier New" panose="02070309020205020404" pitchFamily="49" charset="0"/>
              <a:buChar char="o"/>
            </a:pP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The Fourteenth Amendment’s Due Process Clause, and not the Eighth Amendment, applies to the use of excessive force against pretrial detainees.  </a:t>
            </a:r>
            <a:r>
              <a:rPr lang="en-US" altLang="en-US" sz="28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Kingsley v. Hendrickson</a:t>
            </a: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 576 U.S. 389, 397 (2015).  </a:t>
            </a:r>
          </a:p>
          <a:p>
            <a:pPr marL="342900" lvl="1" indent="-342900">
              <a:buFont typeface="Courier New" panose="02070309020205020404" pitchFamily="49" charset="0"/>
              <a:buChar char="o"/>
            </a:pP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In this context, force is considered excessive if the officers’ use of force was “objectively unreasonable” in light of the facts and circumstances confronting them, without regard to their mental state.  </a:t>
            </a:r>
            <a:r>
              <a:rPr lang="en-US" altLang="en-US" sz="2800" b="1" i="1" dirty="0">
                <a:effectLst>
                  <a:outerShdw blurRad="50800" dist="38100" dir="2700000" algn="tl" rotWithShape="0">
                    <a:prstClr val="black">
                      <a:alpha val="40000"/>
                    </a:prstClr>
                  </a:outerShdw>
                </a:effectLst>
                <a:latin typeface="Franklin Gothic Medium" panose="020B0603020102020204" pitchFamily="34" charset="0"/>
              </a:rPr>
              <a:t>Id. </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Excessive Force Claims</a:t>
            </a:r>
          </a:p>
        </p:txBody>
      </p:sp>
      <p:pic>
        <p:nvPicPr>
          <p:cNvPr id="6" name="Graphic 5" descr="Police male with solid fill">
            <a:extLst>
              <a:ext uri="{FF2B5EF4-FFF2-40B4-BE49-F238E27FC236}">
                <a16:creationId xmlns:a16="http://schemas.microsoft.com/office/drawing/2014/main" id="{33F26BFF-E4B5-D07C-9E79-C0BD235029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1651" y="189175"/>
            <a:ext cx="694947" cy="694947"/>
          </a:xfrm>
          <a:prstGeom prst="rect">
            <a:avLst/>
          </a:prstGeom>
        </p:spPr>
      </p:pic>
    </p:spTree>
    <p:extLst>
      <p:ext uri="{BB962C8B-B14F-4D97-AF65-F5344CB8AC3E}">
        <p14:creationId xmlns:p14="http://schemas.microsoft.com/office/powerpoint/2010/main" val="11551831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370898"/>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0" lvl="1" algn="ctr"/>
            <a:r>
              <a:rPr lang="en-US" altLang="en-US" sz="3000" b="1" dirty="0">
                <a:effectLst>
                  <a:outerShdw blurRad="50800" dist="38100" dir="2700000" algn="tl" rotWithShape="0">
                    <a:prstClr val="black">
                      <a:alpha val="40000"/>
                    </a:prstClr>
                  </a:outerShdw>
                </a:effectLst>
                <a:latin typeface="Franklin Gothic Medium" panose="020B0603020102020204" pitchFamily="34" charset="0"/>
              </a:rPr>
              <a:t>Factors for Reasonableness of Force</a:t>
            </a:r>
          </a:p>
          <a:p>
            <a:pPr marL="0" lvl="1" algn="ctr"/>
            <a:endParaRPr lang="en-US" altLang="en-US" sz="30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0" lvl="1"/>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In determining whether the use of force was reasonable, a court should consider factors including, but not limited to:</a:t>
            </a:r>
          </a:p>
          <a:p>
            <a:pPr marL="0" lvl="1"/>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the relationship between the need for the use of force and the amount of force used; the extent of the plaintiff’s injury; any effort made by the officer to temper or to limit the amount of force; the severity of the security problem at issue; the threat reasonably perceived by the officer; and whether the plaintiff was actively resisting.</a:t>
            </a:r>
          </a:p>
          <a:p>
            <a:pPr marL="342900" lvl="1" indent="-342900">
              <a:buFont typeface="Courier New" panose="02070309020205020404" pitchFamily="49" charset="0"/>
              <a:buChar char="o"/>
            </a:pPr>
            <a:endParaRPr lang="en-US" altLang="en-US" sz="2400" b="1" i="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Excessive Force Claims</a:t>
            </a:r>
          </a:p>
        </p:txBody>
      </p:sp>
      <p:pic>
        <p:nvPicPr>
          <p:cNvPr id="3" name="Graphic 2" descr="Police male with solid fill">
            <a:extLst>
              <a:ext uri="{FF2B5EF4-FFF2-40B4-BE49-F238E27FC236}">
                <a16:creationId xmlns:a16="http://schemas.microsoft.com/office/drawing/2014/main" id="{D3196046-456A-7CFB-2954-7271221AB5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1651" y="189175"/>
            <a:ext cx="694947" cy="694947"/>
          </a:xfrm>
          <a:prstGeom prst="rect">
            <a:avLst/>
          </a:prstGeom>
        </p:spPr>
      </p:pic>
    </p:spTree>
    <p:extLst>
      <p:ext uri="{BB962C8B-B14F-4D97-AF65-F5344CB8AC3E}">
        <p14:creationId xmlns:p14="http://schemas.microsoft.com/office/powerpoint/2010/main" val="23903874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370898"/>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342900" lvl="1" indent="-342900">
              <a:buFont typeface="Courier New" panose="02070309020205020404" pitchFamily="49" charset="0"/>
              <a:buChar char="o"/>
            </a:pP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The elements of a claim based on failure to protect a detainee are:</a:t>
            </a:r>
          </a:p>
          <a:p>
            <a:pPr lvl="2" indent="-457200">
              <a:buAutoNum type="arabicParenBoth"/>
            </a:pP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The defendant made an intentional decision with respect to the conditions under which the detainee was confined;</a:t>
            </a:r>
          </a:p>
          <a:p>
            <a:pPr lvl="2" indent="-457200">
              <a:buAutoNum type="arabicParenBoth"/>
            </a:pP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Those conditions put the detainee at substantial risk of suffering serious harm;</a:t>
            </a:r>
          </a:p>
          <a:p>
            <a:pPr lvl="2" indent="-457200">
              <a:buAutoNum type="arabicParenBoth"/>
            </a:pP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The defendant did not take reasonable available measures to abate that risk, even though a reasonable officer in the circumstances would have appreciated the high degree of risk involved—making the consequences of the defendant’s conduct obvious; and</a:t>
            </a:r>
          </a:p>
          <a:p>
            <a:pPr lvl="2" indent="-457200">
              <a:buAutoNum type="arabicParenBoth"/>
            </a:pP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By not taking such measures, the defendant caused the plaintiff’s injuries.</a:t>
            </a:r>
          </a:p>
          <a:p>
            <a:pPr marL="457200" lvl="2"/>
            <a:endParaRPr lang="en-US" altLang="en-US" sz="22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2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Castro</a:t>
            </a: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 833 F.3d at 1071.</a:t>
            </a:r>
            <a:endParaRPr lang="en-US" altLang="en-US" sz="2200" b="1" i="1" dirty="0">
              <a:effectLst>
                <a:outerShdw blurRad="50800" dist="38100" dir="2700000" algn="tl" rotWithShape="0">
                  <a:prstClr val="black">
                    <a:alpha val="40000"/>
                  </a:prstClr>
                </a:outerShdw>
              </a:effectLst>
              <a:latin typeface="Franklin Gothic Medium" panose="020B0603020102020204" pitchFamily="34" charset="0"/>
            </a:endParaRPr>
          </a:p>
          <a:p>
            <a:pPr marL="1147763" lvl="1" indent="-573088">
              <a:buFont typeface="Courier New" panose="02070309020205020404" pitchFamily="49" charset="0"/>
              <a:buChar char="o"/>
            </a:pP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Failure to Protect Claims</a:t>
            </a:r>
          </a:p>
        </p:txBody>
      </p:sp>
      <p:pic>
        <p:nvPicPr>
          <p:cNvPr id="7" name="Graphic 6" descr="Security camera">
            <a:extLst>
              <a:ext uri="{FF2B5EF4-FFF2-40B4-BE49-F238E27FC236}">
                <a16:creationId xmlns:a16="http://schemas.microsoft.com/office/drawing/2014/main" id="{4712D990-073D-9653-B023-664A920E90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9326" y="203126"/>
            <a:ext cx="679598" cy="679598"/>
          </a:xfrm>
          <a:prstGeom prst="rect">
            <a:avLst/>
          </a:prstGeom>
        </p:spPr>
      </p:pic>
    </p:spTree>
    <p:extLst>
      <p:ext uri="{BB962C8B-B14F-4D97-AF65-F5344CB8AC3E}">
        <p14:creationId xmlns:p14="http://schemas.microsoft.com/office/powerpoint/2010/main" val="5845181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Procedural due process in disciplinary proceedings requires that a detainee receive (1) written notice of the charges, no less than 24 before the hearing; (2) a written statement by the factfinders as to the evidence relied on and reasons for the disciplinary action; and (3) a limited right to call witnesses and present documentary evidence when it would not be unduly hazardous to institutional safety or correctional goals to allow the detainee to do so.  </a:t>
            </a:r>
            <a:r>
              <a:rPr lang="en-US" altLang="en-US" sz="28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Wolff v. McDonnell</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418 U.S. 539, 565-66 (1974).</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Due Process Claims</a:t>
            </a:r>
          </a:p>
        </p:txBody>
      </p:sp>
      <p:pic>
        <p:nvPicPr>
          <p:cNvPr id="3" name="Graphic 2" descr="Gavel with solid fill">
            <a:extLst>
              <a:ext uri="{FF2B5EF4-FFF2-40B4-BE49-F238E27FC236}">
                <a16:creationId xmlns:a16="http://schemas.microsoft.com/office/drawing/2014/main" id="{0DA0DBFF-3AAB-F103-C4EC-05CA0585730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0498" y="76200"/>
            <a:ext cx="837254" cy="837254"/>
          </a:xfrm>
          <a:prstGeom prst="rect">
            <a:avLst/>
          </a:prstGeom>
        </p:spPr>
      </p:pic>
    </p:spTree>
    <p:extLst>
      <p:ext uri="{BB962C8B-B14F-4D97-AF65-F5344CB8AC3E}">
        <p14:creationId xmlns:p14="http://schemas.microsoft.com/office/powerpoint/2010/main" val="10379865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Due process requires simply “that there be some evidence to support the findings made in the disciplinary hearing.”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Superintendent v. Hill</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472 U.S. 445, 457 (1985).  Prison officials cannot meet the “some evidence” requirement “if the evidence lacks sufficient ‘indicia of reliability.’”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Jones-Heim v. Reed</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241 F. App’x 359, 360 (9th Cir. 2007) (quoting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Cato v. Rushen</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824 F.2d 703, 705 (9th Cir. 1987)).</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The Court may not make its own assessment of the credibility of witnesses or reweigh the evidence; rather, “the only relevant question is ‘whether there is </a:t>
            </a:r>
            <a:r>
              <a:rPr lang="en-US" altLang="en-US" sz="2400" i="1" dirty="0">
                <a:effectLst>
                  <a:outerShdw blurRad="50800" dist="38100" dir="2700000" algn="tl" rotWithShape="0">
                    <a:prstClr val="black">
                      <a:alpha val="40000"/>
                    </a:prstClr>
                  </a:outerShdw>
                </a:effectLst>
                <a:latin typeface="Franklin Gothic Medium" panose="020B0603020102020204" pitchFamily="34" charset="0"/>
              </a:rPr>
              <a:t>any</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evidence the record that </a:t>
            </a:r>
            <a:r>
              <a:rPr lang="en-US" altLang="en-US" sz="2400" i="1" dirty="0">
                <a:effectLst>
                  <a:outerShdw blurRad="50800" dist="38100" dir="2700000" algn="tl" rotWithShape="0">
                    <a:prstClr val="black">
                      <a:alpha val="40000"/>
                    </a:prstClr>
                  </a:outerShdw>
                </a:effectLst>
                <a:latin typeface="Franklin Gothic Medium" panose="020B0603020102020204" pitchFamily="34" charset="0"/>
              </a:rPr>
              <a:t>could </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support the conclusion reached by the disciplinary board.’”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Jones-Heim</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241 F. App’x at 360 (quoting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Hill</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472 U.S. at 455-56) (emphasis in original).</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Due Process Claims</a:t>
            </a:r>
          </a:p>
        </p:txBody>
      </p:sp>
      <p:pic>
        <p:nvPicPr>
          <p:cNvPr id="3" name="Graphic 2" descr="Gavel with solid fill">
            <a:extLst>
              <a:ext uri="{FF2B5EF4-FFF2-40B4-BE49-F238E27FC236}">
                <a16:creationId xmlns:a16="http://schemas.microsoft.com/office/drawing/2014/main" id="{A194C59A-CE8B-890F-B414-88D7131309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0498" y="76200"/>
            <a:ext cx="837254" cy="837254"/>
          </a:xfrm>
          <a:prstGeom prst="rect">
            <a:avLst/>
          </a:prstGeom>
        </p:spPr>
      </p:pic>
    </p:spTree>
    <p:extLst>
      <p:ext uri="{BB962C8B-B14F-4D97-AF65-F5344CB8AC3E}">
        <p14:creationId xmlns:p14="http://schemas.microsoft.com/office/powerpoint/2010/main" val="741113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574675" lvl="1"/>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The Eighth Amendment prohibits the imposition of cruel and unusual punishments and “embodies broad and idealistic concepts of dignity, civilized standards, humanity and decency.” </a:t>
            </a:r>
            <a:r>
              <a:rPr lang="en-US" altLang="en-US" sz="28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Estelle v. Gamble</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429 U.S. 97, 102 (1976). </a:t>
            </a:r>
          </a:p>
        </p:txBody>
      </p:sp>
      <p:sp>
        <p:nvSpPr>
          <p:cNvPr id="6" name="Rectangle: Rounded Corners 5">
            <a:extLst>
              <a:ext uri="{FF2B5EF4-FFF2-40B4-BE49-F238E27FC236}">
                <a16:creationId xmlns:a16="http://schemas.microsoft.com/office/drawing/2014/main" id="{A538901E-A5C3-462D-8902-EA42493325E6}"/>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Deliberate Indifference</a:t>
            </a:r>
          </a:p>
        </p:txBody>
      </p:sp>
      <p:pic>
        <p:nvPicPr>
          <p:cNvPr id="3" name="Graphic 2" descr="Handcuffs">
            <a:extLst>
              <a:ext uri="{FF2B5EF4-FFF2-40B4-BE49-F238E27FC236}">
                <a16:creationId xmlns:a16="http://schemas.microsoft.com/office/drawing/2014/main" id="{E5106A11-0D86-4325-8A87-A85587C15A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1735" y="193756"/>
            <a:ext cx="667039" cy="667039"/>
          </a:xfrm>
          <a:prstGeom prst="rect">
            <a:avLst/>
          </a:prstGeom>
        </p:spPr>
      </p:pic>
    </p:spTree>
    <p:extLst>
      <p:ext uri="{BB962C8B-B14F-4D97-AF65-F5344CB8AC3E}">
        <p14:creationId xmlns:p14="http://schemas.microsoft.com/office/powerpoint/2010/main" val="21922938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574675" lvl="1"/>
            <a:r>
              <a:rPr lang="en-US" altLang="en-US" sz="3200" dirty="0">
                <a:effectLst>
                  <a:outerShdw blurRad="50800" dist="38100" dir="2700000" algn="tl" rotWithShape="0">
                    <a:prstClr val="black">
                      <a:alpha val="40000"/>
                    </a:prstClr>
                  </a:outerShdw>
                </a:effectLst>
                <a:latin typeface="Franklin Gothic Medium" panose="020B0603020102020204" pitchFamily="34" charset="0"/>
              </a:rPr>
              <a:t>The government has an obligation to provide medical care for those whom it punishes by incarceration.  </a:t>
            </a:r>
            <a:r>
              <a:rPr lang="en-US" altLang="en-US" sz="32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Estelle v. Gamble</a:t>
            </a:r>
            <a:r>
              <a:rPr lang="en-US" altLang="en-US" sz="3200" dirty="0">
                <a:effectLst>
                  <a:outerShdw blurRad="50800" dist="38100" dir="2700000" algn="tl" rotWithShape="0">
                    <a:prstClr val="black">
                      <a:alpha val="40000"/>
                    </a:prstClr>
                  </a:outerShdw>
                </a:effectLst>
                <a:latin typeface="Franklin Gothic Medium" panose="020B0603020102020204" pitchFamily="34" charset="0"/>
              </a:rPr>
              <a:t>, 429 U.S. 97, 103 (1976).</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2065459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Mere negligence or medical malpractice does not violate the Constitution.  </a:t>
            </a:r>
            <a:r>
              <a:rPr lang="en-US" altLang="en-US" sz="2800"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8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Broughton v. Cutter Labs</a:t>
            </a:r>
            <a:r>
              <a:rPr lang="en-US" altLang="en-US" sz="2800"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622 F.2d 458, 460 (9th Cir. 1980); </a:t>
            </a:r>
            <a:r>
              <a:rPr lang="en-US" altLang="en-US" sz="2800" i="1" dirty="0">
                <a:effectLst>
                  <a:outerShdw blurRad="50800" dist="38100" dir="2700000" algn="tl" rotWithShape="0">
                    <a:prstClr val="black">
                      <a:alpha val="40000"/>
                    </a:prstClr>
                  </a:outerShdw>
                </a:effectLst>
                <a:latin typeface="Franklin Gothic Medium" panose="020B0603020102020204" pitchFamily="34" charset="0"/>
              </a:rPr>
              <a:t>see also </a:t>
            </a:r>
            <a:r>
              <a:rPr lang="en-US" altLang="en-US" sz="28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Toguchi</a:t>
            </a:r>
            <a:r>
              <a:rPr lang="en-US" altLang="en-US" sz="28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Chung</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391 F.3d 1051, 1057 (9th Cir. 2004). </a:t>
            </a:r>
          </a:p>
          <a:p>
            <a:pPr marL="574675" lvl="1"/>
            <a:endParaRPr lang="en-US" altLang="en-US" sz="2800" dirty="0">
              <a:effectLst>
                <a:outerShdw blurRad="50800" dist="38100" dir="2700000" algn="tl" rotWithShape="0">
                  <a:prstClr val="black">
                    <a:alpha val="40000"/>
                  </a:prstClr>
                </a:outerShdw>
              </a:effectLst>
              <a:latin typeface="Franklin Gothic Medium" panose="020B0603020102020204" pitchFamily="34" charset="0"/>
            </a:endParaRPr>
          </a:p>
          <a:p>
            <a:pPr marL="1147763" lvl="1" indent="-573088">
              <a:buFont typeface="Courier New" panose="02070309020205020404" pitchFamily="49" charset="0"/>
              <a:buChar char="o"/>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Not even gross negligence is sufficient.  Failing to perceive the risk, while nothing to commend, does not give rise to an Eighth Amendment claim. </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7724665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A difference of opinion as to the appropriate medical treatment does not establish deliberate indifference.  </a:t>
            </a:r>
            <a:r>
              <a:rPr lang="en-US" altLang="en-US" sz="2800"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8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Sanchez v. </a:t>
            </a:r>
            <a:r>
              <a:rPr lang="en-US" altLang="en-US" sz="28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Vild</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891 F.2d 240, 242 (9th Cir. 1989).</a:t>
            </a:r>
          </a:p>
          <a:p>
            <a:pPr marL="574675" lvl="1"/>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a:t>
            </a:r>
          </a:p>
          <a:p>
            <a:pPr marL="1147763" lvl="1" indent="-573088">
              <a:buFont typeface="Courier New" panose="02070309020205020404" pitchFamily="49" charset="0"/>
              <a:buChar char="o"/>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Thus, when an inmate disagrees with a treatment plan, or even when two physicians disagree, there is no deliberate indifference claim. </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37387818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Pretrial Detainee Fourteenth Amendment Claims: Medical Care, Conditions of Confinement, Excessive Force, Failure to Protect, Procedural Due Process</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Prisoner Eighth Amendment Claims: Medical Care, Conditions of Confinement, Excessive Force, Failure to Protect/Threat to Safety, Substantive and Procedural Due Process</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Religious Exercise Claims: First Amendment and RLUIPA </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Access to the Courts</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ADA/RA</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Federal Prisoners: </a:t>
            </a:r>
            <a:r>
              <a:rPr lang="en-US" altLang="en-US" sz="2400" i="1" dirty="0">
                <a:effectLst>
                  <a:outerShdw blurRad="50800" dist="38100" dir="2700000" algn="tl" rotWithShape="0">
                    <a:prstClr val="black">
                      <a:alpha val="40000"/>
                    </a:prstClr>
                  </a:outerShdw>
                </a:effectLst>
                <a:latin typeface="Franklin Gothic Medium" panose="020B0603020102020204" pitchFamily="34" charset="0"/>
              </a:rPr>
              <a:t>Bivens</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and FTCA</a:t>
            </a:r>
          </a:p>
          <a:p>
            <a:pPr marL="1147763" lvl="1" indent="-573088">
              <a:buFont typeface="Courier New" panose="02070309020205020404" pitchFamily="49" charset="0"/>
              <a:buChar char="o"/>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Questions</a:t>
            </a:r>
          </a:p>
        </p:txBody>
      </p:sp>
      <p:sp>
        <p:nvSpPr>
          <p:cNvPr id="6" name="Rectangle: Rounded Corners 5">
            <a:extLst>
              <a:ext uri="{FF2B5EF4-FFF2-40B4-BE49-F238E27FC236}">
                <a16:creationId xmlns:a16="http://schemas.microsoft.com/office/drawing/2014/main" id="{A538901E-A5C3-462D-8902-EA42493325E6}"/>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lvl="1">
              <a:lnSpc>
                <a:spcPct val="80000"/>
              </a:lnSpc>
              <a:spcBef>
                <a:spcPct val="0"/>
              </a:spcBef>
              <a:spcAft>
                <a:spcPts val="600"/>
              </a:spcAft>
            </a:pPr>
            <a:r>
              <a:rPr lang="en-US" sz="4000" b="1" dirty="0">
                <a:effectLst>
                  <a:outerShdw blurRad="50800" dist="38100" dir="2700000" algn="tl" rotWithShape="0">
                    <a:prstClr val="black">
                      <a:alpha val="40000"/>
                    </a:prstClr>
                  </a:outerShdw>
                </a:effectLst>
                <a:latin typeface="Franklin Gothic Medium" panose="020B0603020102020204" pitchFamily="34" charset="0"/>
              </a:rPr>
              <a:t>Agenda</a:t>
            </a:r>
          </a:p>
        </p:txBody>
      </p:sp>
    </p:spTree>
    <p:extLst>
      <p:ext uri="{BB962C8B-B14F-4D97-AF65-F5344CB8AC3E}">
        <p14:creationId xmlns:p14="http://schemas.microsoft.com/office/powerpoint/2010/main" val="14157614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2713" lvl="1"/>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When a physician prescribes certain treatment and it is not provided, or it is vetoed by administrative staff or a non-physician, that may give rise to a valid claim.  </a:t>
            </a:r>
            <a:r>
              <a:rPr lang="en-US" altLang="en-US" sz="2000"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0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Colwell v. Bannister</a:t>
            </a:r>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 763 F.3d 1060, 1069 (9th Cir. 2014) (denying summary judgment where prison officials “ignored the recommendations of treating specialists and instead relied on the opinions of non-specialist and non-treating medical officials who made decisions based on an administrative policy”); </a:t>
            </a:r>
            <a:r>
              <a:rPr lang="en-US" altLang="en-US" sz="20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Snow v. McDaniel</a:t>
            </a:r>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 681 F.3d 978, 988 (9th Cir. 2012) (where the treating physician and specialist recommended surgery, a reasonable jury could conclude that it was medically unacceptable for the non-treating, non-specialist physicians to deny recommendations for surgery), </a:t>
            </a:r>
            <a:r>
              <a:rPr lang="en-US" altLang="en-US" sz="2000" i="1" dirty="0">
                <a:effectLst>
                  <a:outerShdw blurRad="50800" dist="38100" dir="2700000" algn="tl" rotWithShape="0">
                    <a:prstClr val="black">
                      <a:alpha val="40000"/>
                    </a:prstClr>
                  </a:outerShdw>
                </a:effectLst>
                <a:latin typeface="Franklin Gothic Medium" panose="020B0603020102020204" pitchFamily="34" charset="0"/>
              </a:rPr>
              <a:t>overruled in part on other grounds by </a:t>
            </a:r>
            <a:r>
              <a:rPr lang="en-US" altLang="en-US" sz="20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Peralta</a:t>
            </a:r>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 744 F.3d at 1083; </a:t>
            </a:r>
            <a:r>
              <a:rPr lang="en-US" altLang="en-US" sz="20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Jones v. </a:t>
            </a:r>
            <a:r>
              <a:rPr lang="en-US" altLang="en-US" sz="20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Simek</a:t>
            </a:r>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 193 F.3d 485, 490 (7th Cir. 1999) (the defendant physician’s refusal to follow the advice of treating specialists could constitute deliberate indifference to serious medical needs).</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17266196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0" lvl="1" algn="ct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Elements</a:t>
            </a:r>
          </a:p>
          <a:p>
            <a:pPr marL="574675" lvl="1"/>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a:p>
            <a:pPr marL="574675" lvl="1"/>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Objective Standard</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a:t>
            </a:r>
          </a:p>
          <a:p>
            <a:pPr marL="574675" lvl="1"/>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A prisoner must show a “serious medical need.” </a:t>
            </a:r>
          </a:p>
          <a:p>
            <a:pPr marL="574675" lvl="1"/>
            <a:endParaRPr lang="en-US" altLang="en-US" sz="2800" dirty="0">
              <a:effectLst>
                <a:outerShdw blurRad="50800" dist="38100" dir="2700000" algn="tl" rotWithShape="0">
                  <a:prstClr val="black">
                    <a:alpha val="40000"/>
                  </a:prstClr>
                </a:outerShdw>
              </a:effectLst>
              <a:latin typeface="Franklin Gothic Medium" panose="020B0603020102020204" pitchFamily="34" charset="0"/>
            </a:endParaRPr>
          </a:p>
          <a:p>
            <a:pPr marL="574675" lvl="1"/>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Subjective Standard:</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a:t>
            </a:r>
          </a:p>
          <a:p>
            <a:pPr marL="574675" lvl="1"/>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A prisoner must show that the defendant’s response to that need was deliberately indifferent.</a:t>
            </a:r>
          </a:p>
          <a:p>
            <a:pPr marL="574675" lvl="1"/>
            <a:endParaRPr lang="en-US" altLang="en-US" sz="2800"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10883813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07D4D233-E184-416E-A9C5-807A9B379890}"/>
              </a:ext>
            </a:extLst>
          </p:cNvPr>
          <p:cNvSpPr/>
          <p:nvPr/>
        </p:nvSpPr>
        <p:spPr>
          <a:xfrm>
            <a:off x="501888" y="1680754"/>
            <a:ext cx="11352081" cy="4644419"/>
          </a:xfrm>
          <a:prstGeom prst="roundRect">
            <a:avLst>
              <a:gd name="adj" fmla="val 16667"/>
            </a:avLst>
          </a:prstGeom>
          <a:solidFill>
            <a:schemeClr val="tx1">
              <a:alpha val="26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7486650" lvl="1" algn="r"/>
            <a:endParaRPr lang="en-US" altLang="en-US" sz="2000" b="1" dirty="0">
              <a:effectLst>
                <a:outerShdw blurRad="50800" dist="38100" dir="2700000" algn="tl" rotWithShape="0">
                  <a:prstClr val="black">
                    <a:alpha val="40000"/>
                  </a:prstClr>
                </a:outerShdw>
              </a:effectLst>
              <a:latin typeface="Franklin Gothic Medium" panose="020B0603020102020204" pitchFamily="34" charset="0"/>
            </a:endParaRPr>
          </a:p>
          <a:p>
            <a:pPr marL="7486650" lvl="1"/>
            <a:r>
              <a:rPr lang="en-US" altLang="en-US" b="1" dirty="0">
                <a:effectLst>
                  <a:outerShdw blurRad="50800" dist="38100" dir="2700000" algn="tl" rotWithShape="0">
                    <a:prstClr val="black">
                      <a:alpha val="40000"/>
                    </a:prstClr>
                  </a:outerShdw>
                </a:effectLst>
                <a:latin typeface="Franklin Gothic Medium" panose="020B0603020102020204" pitchFamily="34" charset="0"/>
              </a:rPr>
              <a:t>Examples of a serious medical need include “[t]he existence of an injury that a reasonable doctor or patient would find important and worthy of comment or treatment; the presence of a medical condition that significantly affects an individual’s daily activities; or the existence of chronic and substantial pain.”  </a:t>
            </a:r>
            <a:r>
              <a:rPr lang="en-US" altLang="en-US"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McGuckin</a:t>
            </a:r>
            <a:r>
              <a:rPr lang="en-US" altLang="en-US" b="1" dirty="0">
                <a:effectLst>
                  <a:outerShdw blurRad="50800" dist="38100" dir="2700000" algn="tl" rotWithShape="0">
                    <a:prstClr val="black">
                      <a:alpha val="40000"/>
                    </a:prstClr>
                  </a:outerShdw>
                </a:effectLst>
                <a:latin typeface="Franklin Gothic Medium" panose="020B0603020102020204" pitchFamily="34" charset="0"/>
              </a:rPr>
              <a:t>, 974 F.2d at 1059-60.</a:t>
            </a:r>
          </a:p>
          <a:p>
            <a:pPr marL="3141663" lvl="1"/>
            <a:endParaRPr lang="en-US" altLang="en-US" dirty="0">
              <a:effectLst>
                <a:outerShdw blurRad="50800" dist="38100" dir="2700000" algn="tl" rotWithShape="0">
                  <a:prstClr val="black">
                    <a:alpha val="40000"/>
                  </a:prstClr>
                </a:outerShdw>
              </a:effectLst>
              <a:latin typeface="Franklin Gothic Medium" panose="020B0603020102020204" pitchFamily="34" charset="0"/>
            </a:endParaRPr>
          </a:p>
          <a:p>
            <a:pPr marL="574675" lvl="1" algn="r"/>
            <a:endParaRPr lang="en-US" altLang="en-US" sz="2000"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8" name="Rectangle: Rounded Corners 7">
            <a:extLst>
              <a:ext uri="{FF2B5EF4-FFF2-40B4-BE49-F238E27FC236}">
                <a16:creationId xmlns:a16="http://schemas.microsoft.com/office/drawing/2014/main" id="{DA5E5E38-06F7-4EBC-8B7C-A4D0FAF1B481}"/>
              </a:ext>
            </a:extLst>
          </p:cNvPr>
          <p:cNvSpPr/>
          <p:nvPr/>
        </p:nvSpPr>
        <p:spPr>
          <a:xfrm>
            <a:off x="338030" y="1500145"/>
            <a:ext cx="7527185"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0" lvl="1" algn="ctr"/>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a:p>
            <a:pPr marL="0" lvl="1" algn="ct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Objective Standard</a:t>
            </a:r>
          </a:p>
          <a:p>
            <a:pPr marL="0" lvl="1"/>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marL="0" lvl="1"/>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A “‘serious’ medical need exists if the failure to treat a prisoner’s condition could result in further significant injury or the ‘unnecessary and wanton infliction of pain.’”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McGuckin v. Smith</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974 F.2d 1050, 1059 (9th Cir. 1992), </a:t>
            </a:r>
            <a:r>
              <a:rPr lang="en-US" altLang="en-US" sz="2600" i="1" dirty="0">
                <a:effectLst>
                  <a:outerShdw blurRad="50800" dist="38100" dir="2700000" algn="tl" rotWithShape="0">
                    <a:prstClr val="black">
                      <a:alpha val="40000"/>
                    </a:prstClr>
                  </a:outerShdw>
                </a:effectLst>
                <a:latin typeface="Franklin Gothic Medium" panose="020B0603020102020204" pitchFamily="34" charset="0"/>
              </a:rPr>
              <a:t>overruled on other grounds, WMX Techs., Inc. v. Miller</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104 F.3d 1133, 1136 (9th Cir. 1997) (</a:t>
            </a:r>
            <a:r>
              <a:rPr lang="en-US" altLang="en-US" sz="2600" dirty="0" err="1">
                <a:effectLst>
                  <a:outerShdw blurRad="50800" dist="38100" dir="2700000" algn="tl" rotWithShape="0">
                    <a:prstClr val="black">
                      <a:alpha val="40000"/>
                    </a:prstClr>
                  </a:outerShdw>
                </a:effectLst>
                <a:latin typeface="Franklin Gothic Medium" panose="020B0603020102020204" pitchFamily="34" charset="0"/>
              </a:rPr>
              <a:t>en</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banc) (internal citation omitted). </a:t>
            </a:r>
          </a:p>
          <a:p>
            <a:pPr marL="574675" lvl="1"/>
            <a:endParaRPr lang="en-US" altLang="en-US" sz="2800" dirty="0">
              <a:effectLst>
                <a:outerShdw blurRad="50800" dist="38100" dir="2700000" algn="tl" rotWithShape="0">
                  <a:prstClr val="black">
                    <a:alpha val="40000"/>
                  </a:prstClr>
                </a:outerShdw>
              </a:effectLst>
              <a:latin typeface="Franklin Gothic Medium" panose="020B0603020102020204" pitchFamily="34" charset="0"/>
            </a:endParaRPr>
          </a:p>
          <a:p>
            <a:pPr marL="574675" lvl="1"/>
            <a:endParaRPr lang="en-US" altLang="en-US" sz="2800"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
        <p:nvSpPr>
          <p:cNvPr id="2" name="TextBox 1">
            <a:extLst>
              <a:ext uri="{FF2B5EF4-FFF2-40B4-BE49-F238E27FC236}">
                <a16:creationId xmlns:a16="http://schemas.microsoft.com/office/drawing/2014/main" id="{A9F566FF-6B0F-453C-A635-B02F46FBB1F6}"/>
              </a:ext>
            </a:extLst>
          </p:cNvPr>
          <p:cNvSpPr txBox="1"/>
          <p:nvPr/>
        </p:nvSpPr>
        <p:spPr>
          <a:xfrm>
            <a:off x="8683362" y="199380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526378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0" lvl="1" algn="ct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Subjective Standard</a:t>
            </a:r>
          </a:p>
          <a:p>
            <a:pPr marL="285750" lvl="1" indent="-285750" algn="ctr">
              <a:buFont typeface="Courier New" panose="02070309020205020404" pitchFamily="49" charset="0"/>
              <a:buChar char="o"/>
            </a:pPr>
            <a:endParaRPr lang="en-US" altLang="en-US" sz="16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tabLst>
                <a:tab pos="9604375" algn="l"/>
                <a:tab pos="9713913" algn="l"/>
              </a:tabLst>
            </a:pP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First, the prisoner must show that the defendant was aware of the serious medical need and the risk to the prisoner’s health and safety.</a:t>
            </a:r>
          </a:p>
          <a:p>
            <a:pPr marL="0" lvl="1">
              <a:tabLst>
                <a:tab pos="9604375" algn="l"/>
              </a:tabLst>
            </a:pPr>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tabLst>
                <a:tab pos="9604375" algn="l"/>
              </a:tabLst>
            </a:pP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Next, the prisoner must show a purposeful act or failure to respond to the prisoner’s medical need.</a:t>
            </a:r>
          </a:p>
          <a:p>
            <a:pPr marL="569913" lvl="1">
              <a:tabLst>
                <a:tab pos="9604375" algn="l"/>
              </a:tabLst>
            </a:pP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Indifference may be shown when a prison official denies, delays, or intentionally interferes with medical treatment, or by the way in which the official provides medical care.  </a:t>
            </a:r>
            <a:r>
              <a:rPr lang="en-US" altLang="en-US" sz="17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Jett</a:t>
            </a: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 439 F.3d at 1096 (citations omitted). </a:t>
            </a:r>
          </a:p>
          <a:p>
            <a:pPr marL="457200" lvl="2">
              <a:tabLst>
                <a:tab pos="9604375" algn="l"/>
              </a:tabLst>
            </a:pPr>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285750" lvl="2" indent="-285750">
              <a:buFont typeface="Courier New" panose="02070309020205020404" pitchFamily="49" charset="0"/>
              <a:buChar char="o"/>
              <a:tabLst>
                <a:tab pos="9604375" algn="l"/>
              </a:tabLst>
            </a:pP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Finally, the prisoner must demonstrate harm caused by the indifference.  </a:t>
            </a:r>
            <a:r>
              <a:rPr lang="en-US" altLang="en-US" sz="17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Jett</a:t>
            </a: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 439 F.3d at 1096.  </a:t>
            </a:r>
          </a:p>
          <a:p>
            <a:pPr marL="569913" lvl="2">
              <a:tabLst>
                <a:tab pos="9604375" algn="l"/>
              </a:tabLst>
            </a:pP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Pain can be sufficient. </a:t>
            </a:r>
            <a:r>
              <a:rPr lang="en-US" altLang="en-US" sz="1700" b="1"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17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Estelle</a:t>
            </a: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 429 U.S. at 103 (Eighth Amendment applies even to “less serious cases, [where] denial of medical care may result in pain and suffering which no one suggests would serve any penological purpose”); </a:t>
            </a:r>
            <a:r>
              <a:rPr lang="en-US" altLang="en-US" sz="17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Jett</a:t>
            </a: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 439 F.3d at 1097-98 (finding sufficient evidence of harm caused by 6-month delay in surgery for fractured thumb where the prisoner’s thumb healed improperly); </a:t>
            </a:r>
            <a:r>
              <a:rPr lang="en-US" altLang="en-US" sz="17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McGuckin</a:t>
            </a:r>
            <a:r>
              <a:rPr lang="en-US" altLang="en-US" sz="1700" b="1" dirty="0">
                <a:effectLst>
                  <a:outerShdw blurRad="50800" dist="38100" dir="2700000" algn="tl" rotWithShape="0">
                    <a:prstClr val="black">
                      <a:alpha val="40000"/>
                    </a:prstClr>
                  </a:outerShdw>
                </a:effectLst>
                <a:latin typeface="Franklin Gothic Medium" panose="020B0603020102020204" pitchFamily="34" charset="0"/>
              </a:rPr>
              <a:t>, 974 F.2d at 1060 (pain and anguish suffered by prisoner constituted harm sufficient to support a § 1983 action).</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13279902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5752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200" b="1" u="sng" dirty="0">
                <a:effectLst>
                  <a:outerShdw blurRad="50800" dist="38100" dir="2700000" algn="tl" rotWithShape="0">
                    <a:prstClr val="black">
                      <a:alpha val="40000"/>
                    </a:prstClr>
                  </a:outerShdw>
                </a:effectLst>
                <a:latin typeface="Franklin Gothic Medium" panose="020B0603020102020204" pitchFamily="34" charset="0"/>
              </a:rPr>
              <a:t>Case Example</a:t>
            </a:r>
          </a:p>
          <a:p>
            <a:pPr marL="0" lvl="1" algn="ctr"/>
            <a:endParaRPr lang="en-US" altLang="en-US" sz="2200" b="1" u="sng"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Arial" panose="020B0604020202020204" pitchFamily="34" charset="0"/>
              <a:buChar char="•"/>
            </a:pP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Plaintiff reported rectal bleeding and history of colon polyps at intake in 2018.  In 2019, he experienced a 32-pound unintentional weight loss and reported chronic constipation and abdominal pain.  Plaintiff reported worsening symptoms until February 2020, when he was found to have terminal rectal cancer.  Plaintiff filed suit in February 2021 and passed away in August 2023, while the case was still pending.  Defendants’ Motion for Summary Judgment was denied as to two Eighth Amendment medical care claims, and the case is ongoing with a personal representative.</a:t>
            </a:r>
          </a:p>
          <a:p>
            <a:pPr marL="285750" lvl="1" indent="-285750" algn="ctr">
              <a:buFont typeface="Courier New" panose="02070309020205020404" pitchFamily="49" charset="0"/>
              <a:buChar char="o"/>
            </a:pPr>
            <a:endParaRPr lang="en-US" altLang="en-US" sz="16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10316392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Medical </a:t>
            </a:r>
            <a:r>
              <a:rPr lang="en-US" altLang="en-US" sz="2400" i="1" dirty="0" err="1">
                <a:effectLst>
                  <a:outerShdw blurRad="50800" dist="38100" dir="2700000" algn="tl" rotWithShape="0">
                    <a:prstClr val="black">
                      <a:alpha val="40000"/>
                    </a:prstClr>
                  </a:outerShdw>
                </a:effectLst>
                <a:latin typeface="Franklin Gothic Medium" panose="020B0603020102020204" pitchFamily="34" charset="0"/>
              </a:rPr>
              <a:t>Monell</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Claims</a:t>
            </a:r>
          </a:p>
          <a:p>
            <a:pPr marL="0" lvl="1" algn="ctr"/>
            <a:endParaRPr lang="en-US" altLang="en-US" sz="2000" dirty="0">
              <a:effectLst>
                <a:outerShdw blurRad="50800" dist="38100" dir="2700000" algn="tl" rotWithShape="0">
                  <a:prstClr val="black">
                    <a:alpha val="40000"/>
                  </a:prstClr>
                </a:outerShdw>
              </a:effectLst>
              <a:latin typeface="Franklin Gothic Medium" panose="020B0603020102020204" pitchFamily="34" charset="0"/>
            </a:endParaRPr>
          </a:p>
          <a:p>
            <a:pPr marL="0" lvl="1"/>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To prevail on a claim against a municipality or private entity serving a traditional public function, a plaintiff must meet the test articulated in </a:t>
            </a:r>
            <a:r>
              <a:rPr lang="en-US" altLang="en-US" sz="20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Monell</a:t>
            </a:r>
            <a:r>
              <a:rPr lang="en-US" altLang="en-US" sz="20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Department of Social Services of City of New York</a:t>
            </a:r>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 436 U.S. 658, 690-94 (1978); </a:t>
            </a:r>
            <a:r>
              <a:rPr lang="en-US" altLang="en-US" sz="2000" i="1" dirty="0">
                <a:effectLst>
                  <a:outerShdw blurRad="50800" dist="38100" dir="2700000" algn="tl" rotWithShape="0">
                    <a:prstClr val="black">
                      <a:alpha val="40000"/>
                    </a:prstClr>
                  </a:outerShdw>
                </a:effectLst>
                <a:latin typeface="Franklin Gothic Medium" panose="020B0603020102020204" pitchFamily="34" charset="0"/>
              </a:rPr>
              <a:t>see also</a:t>
            </a:r>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 </a:t>
            </a:r>
            <a:r>
              <a:rPr lang="en-US" altLang="en-US" sz="20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Tsao v. Desert Palace, Inc.</a:t>
            </a:r>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 698 F.3d 1128, 1139 (9th Cir. 2012) (applying </a:t>
            </a:r>
            <a:r>
              <a:rPr lang="en-US" altLang="en-US" sz="2000" i="1" dirty="0" err="1">
                <a:effectLst>
                  <a:outerShdw blurRad="50800" dist="38100" dir="2700000" algn="tl" rotWithShape="0">
                    <a:prstClr val="black">
                      <a:alpha val="40000"/>
                    </a:prstClr>
                  </a:outerShdw>
                </a:effectLst>
                <a:latin typeface="Franklin Gothic Medium" panose="020B0603020102020204" pitchFamily="34" charset="0"/>
              </a:rPr>
              <a:t>Monell</a:t>
            </a:r>
            <a:r>
              <a:rPr lang="en-US" altLang="en-US" sz="2000" dirty="0">
                <a:effectLst>
                  <a:outerShdw blurRad="50800" dist="38100" dir="2700000" algn="tl" rotWithShape="0">
                    <a:prstClr val="black">
                      <a:alpha val="40000"/>
                    </a:prstClr>
                  </a:outerShdw>
                </a:effectLst>
                <a:latin typeface="Franklin Gothic Medium" panose="020B0603020102020204" pitchFamily="34" charset="0"/>
              </a:rPr>
              <a:t> to private entities acting under color of state law). </a:t>
            </a:r>
          </a:p>
          <a:p>
            <a:pPr marL="0" lvl="1"/>
            <a:endParaRPr lang="en-US" altLang="en-US" sz="2000" b="1" dirty="0">
              <a:effectLst>
                <a:outerShdw blurRad="50800" dist="38100" dir="2700000" algn="tl" rotWithShape="0">
                  <a:prstClr val="black">
                    <a:alpha val="40000"/>
                  </a:prstClr>
                </a:outerShdw>
              </a:effectLst>
              <a:latin typeface="Franklin Gothic Medium" panose="020B0603020102020204" pitchFamily="34" charset="0"/>
            </a:endParaRPr>
          </a:p>
          <a:p>
            <a:pPr marL="0" lvl="1"/>
            <a:r>
              <a:rPr lang="en-US" altLang="en-US" sz="2000" b="1" dirty="0">
                <a:effectLst>
                  <a:outerShdw blurRad="50800" dist="38100" dir="2700000" algn="tl" rotWithShape="0">
                    <a:prstClr val="black">
                      <a:alpha val="40000"/>
                    </a:prstClr>
                  </a:outerShdw>
                </a:effectLst>
                <a:latin typeface="Franklin Gothic Medium" panose="020B0603020102020204" pitchFamily="34" charset="0"/>
              </a:rPr>
              <a:t>To make this showing, Plaintiff must demonstrate that (1) he was deprived of a constitutional right; (2) the entity had a policy or custom; (3) the policy or custom amounted to deliberate indifference to the plaintiff’s constitutional right; and (4) the policy or custom was the moving force behind the constitutional violation.  </a:t>
            </a:r>
            <a:r>
              <a:rPr lang="en-US" altLang="en-US" sz="2000" b="1"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Mabe</a:t>
            </a:r>
            <a:r>
              <a:rPr lang="en-US" altLang="en-US" sz="20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San Bernardino </a:t>
            </a:r>
            <a:r>
              <a:rPr lang="en-US" altLang="en-US" sz="2000" b="1"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Cnty</a:t>
            </a:r>
            <a:r>
              <a:rPr lang="en-US" altLang="en-US" sz="20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Dep’t of Pub. Soc. Servs.</a:t>
            </a:r>
            <a:r>
              <a:rPr lang="en-US" altLang="en-US" sz="2000" b="1" dirty="0">
                <a:effectLst>
                  <a:outerShdw blurRad="50800" dist="38100" dir="2700000" algn="tl" rotWithShape="0">
                    <a:prstClr val="black">
                      <a:alpha val="40000"/>
                    </a:prstClr>
                  </a:outerShdw>
                </a:effectLst>
                <a:latin typeface="Franklin Gothic Medium" panose="020B0603020102020204" pitchFamily="34" charset="0"/>
              </a:rPr>
              <a:t>, 237 F.3d 1101, 1110-11 (9th Cir. 2001).</a:t>
            </a:r>
          </a:p>
          <a:p>
            <a:pPr marL="0" lvl="1"/>
            <a:endParaRPr lang="en-US" altLang="en-US" sz="20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13569820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400" i="1" dirty="0">
                <a:effectLst>
                  <a:outerShdw blurRad="50800" dist="38100" dir="2700000" algn="tl" rotWithShape="0">
                    <a:prstClr val="black">
                      <a:alpha val="40000"/>
                    </a:prstClr>
                  </a:outerShdw>
                </a:effectLst>
                <a:latin typeface="Franklin Gothic Medium" panose="020B0603020102020204" pitchFamily="34" charset="0"/>
              </a:rPr>
              <a:t>Proving a pattern or custom</a:t>
            </a:r>
          </a:p>
          <a:p>
            <a:pPr marL="0" lvl="1" algn="ct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marL="0" lvl="1"/>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Although “[l]</a:t>
            </a:r>
            <a:r>
              <a:rPr lang="en-US" altLang="en-US" sz="2400" dirty="0" err="1">
                <a:effectLst>
                  <a:outerShdw blurRad="50800" dist="38100" dir="2700000" algn="tl" rotWithShape="0">
                    <a:prstClr val="black">
                      <a:alpha val="40000"/>
                    </a:prstClr>
                  </a:outerShdw>
                </a:effectLst>
                <a:latin typeface="Franklin Gothic Medium" panose="020B0603020102020204" pitchFamily="34" charset="0"/>
              </a:rPr>
              <a:t>iability</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for improper custom may not be predicated on isolated or sporadic incidents,”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Trevino v. Gates</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99 F.3d 911, 918 (9th Cir. 1996), evidence of a custom could be inferred from a pattern of behavior toward a single individual.  </a:t>
            </a:r>
            <a:r>
              <a:rPr lang="en-US" altLang="en-US" sz="2400"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4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Oyenik</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Corizon Health Inc</a:t>
            </a:r>
            <a:r>
              <a:rPr lang="en-US" altLang="en-US" sz="2400"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No. 15-16850, 2017 WL 2628901, at *2 (9th Cir. June 19, 2017) (citing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Oviatt By &amp; Through Waugh v. Pearc</a:t>
            </a:r>
            <a:r>
              <a:rPr lang="en-US" altLang="en-US" sz="2400"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e</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954 F.2d 1470, 1478 (9th Cir. 1992)).</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7531380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Elements of an Eighth Amendment conditions-of-confinement claim:</a:t>
            </a:r>
          </a:p>
          <a:p>
            <a:pPr marL="0" lvl="1"/>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lvl="1" indent="-457200">
              <a:buAutoNum type="arabicParenBoth"/>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A plaintiff must allege a constitutional deprivation that is objectively sufficiently serious such that the official’s act or omission must result in the denial of the minimal civilized measure life’s necessities.</a:t>
            </a:r>
          </a:p>
          <a:p>
            <a:pPr lvl="1" indent="-457200">
              <a:buAutoNum type="arabicParenBoth"/>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The official must have acted with deliberate indifference to prisoner health or safety.</a:t>
            </a:r>
          </a:p>
          <a:p>
            <a:pPr marL="800100" lvl="2" indent="-342900">
              <a:buFont typeface="Arial" panose="020B0604020202020204" pitchFamily="34" charset="0"/>
              <a:buChar char="•"/>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In this context, deliberate indifference is </a:t>
            </a:r>
            <a:r>
              <a:rPr lang="en-US" altLang="en-US" sz="2400" i="1" dirty="0">
                <a:effectLst>
                  <a:outerShdw blurRad="50800" dist="38100" dir="2700000" algn="tl" rotWithShape="0">
                    <a:prstClr val="black">
                      <a:alpha val="40000"/>
                    </a:prstClr>
                  </a:outerShdw>
                </a:effectLst>
                <a:latin typeface="Franklin Gothic Medium" panose="020B0603020102020204" pitchFamily="34" charset="0"/>
              </a:rPr>
              <a:t>subjective</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“the official must both be aware of facts from which the inference could be drawn that a substantial risk of serious harm exists, </a:t>
            </a:r>
            <a:r>
              <a:rPr lang="en-US" altLang="en-US" sz="2400" i="1" dirty="0">
                <a:effectLst>
                  <a:outerShdw blurRad="50800" dist="38100" dir="2700000" algn="tl" rotWithShape="0">
                    <a:prstClr val="black">
                      <a:alpha val="40000"/>
                    </a:prstClr>
                  </a:outerShdw>
                </a:effectLst>
                <a:latin typeface="Franklin Gothic Medium" panose="020B0603020102020204" pitchFamily="34" charset="0"/>
              </a:rPr>
              <a:t>and</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he must also draw the inference.”</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Conditions of Confinement Claims</a:t>
            </a:r>
          </a:p>
        </p:txBody>
      </p:sp>
      <p:pic>
        <p:nvPicPr>
          <p:cNvPr id="3" name="Graphic 2" descr="Jail">
            <a:extLst>
              <a:ext uri="{FF2B5EF4-FFF2-40B4-BE49-F238E27FC236}">
                <a16:creationId xmlns:a16="http://schemas.microsoft.com/office/drawing/2014/main" id="{BAA0CA74-AC96-A37C-F927-1239F225A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6" y="78008"/>
            <a:ext cx="700123" cy="89490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8792827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Common claims: sexual harassment, abuse, assault by prison officials</a:t>
            </a:r>
          </a:p>
          <a:p>
            <a:pPr marL="342900" lvl="1" indent="-3429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Physical sexual assault on a prisoner by a prison official violates the Eighth Amendment.</a:t>
            </a:r>
          </a:p>
          <a:p>
            <a:pPr marL="342900" lvl="1" indent="-3429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A prisoner presents a viable Eighth Amendment claim where he proves that a prison official, acting under color of law and without legitimate penological justification, touched the prisoner in a sexual manner or otherwise engaged in sexual conduct for the official’s own sexual gratification, or for the purpose of humiliating, degrading, or demeaning the prisoner.  </a:t>
            </a:r>
            <a:r>
              <a:rPr lang="en-US" altLang="en-US" sz="26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Bearchild</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a:t>
            </a:r>
            <a:r>
              <a:rPr lang="en-US" altLang="en-US" sz="26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Cobbin</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947 F.3d 1130, 1144 (9th Cir. 2020).</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Conditions of Confinement Claims</a:t>
            </a:r>
          </a:p>
        </p:txBody>
      </p:sp>
      <p:pic>
        <p:nvPicPr>
          <p:cNvPr id="10" name="Graphic 9" descr="Jail">
            <a:extLst>
              <a:ext uri="{FF2B5EF4-FFF2-40B4-BE49-F238E27FC236}">
                <a16:creationId xmlns:a16="http://schemas.microsoft.com/office/drawing/2014/main" id="{155BD55E-323A-E72A-FBF4-86CB185339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6" y="78008"/>
            <a:ext cx="700123" cy="89490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8900457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marL="0" lvl="1" algn="ct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Verbal Harassment</a:t>
            </a:r>
          </a:p>
          <a:p>
            <a:pPr marL="0" lvl="1" algn="ct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Generally, gawking, pointing, joking, and mere </a:t>
            </a:r>
            <a:r>
              <a:rPr lang="en-US" altLang="en-US" sz="2600" i="1" dirty="0">
                <a:effectLst>
                  <a:outerShdw blurRad="50800" dist="38100" dir="2700000" algn="tl" rotWithShape="0">
                    <a:prstClr val="black">
                      <a:alpha val="40000"/>
                    </a:prstClr>
                  </a:outerShdw>
                </a:effectLst>
                <a:latin typeface="Franklin Gothic Medium" panose="020B0603020102020204" pitchFamily="34" charset="0"/>
              </a:rPr>
              <a:t>verbal</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harassment or abuse, even with sexual undertones or of a sexual nature does not violate the Eighth Amendment.</a:t>
            </a: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But one district court concluded that a plaintiff stated an Eighth Amendment claim where the plaintiff’s allegations supported an inference that an officer’s verbal harassment was calculated to and in fact caused him psychological damage, and the officer persisted with the verbal harassment over several years and despite multiple attempts by plaintiff to get him to stop.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Baker v. Grant</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2018 WL 3466956 (W.D. Wash. June 1, 2018).</a:t>
            </a:r>
          </a:p>
          <a:p>
            <a:pPr marL="0" lvl="1" algn="ct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Conditions of Confinement Claims</a:t>
            </a:r>
          </a:p>
        </p:txBody>
      </p:sp>
      <p:pic>
        <p:nvPicPr>
          <p:cNvPr id="2" name="Graphic 1" descr="Jail">
            <a:extLst>
              <a:ext uri="{FF2B5EF4-FFF2-40B4-BE49-F238E27FC236}">
                <a16:creationId xmlns:a16="http://schemas.microsoft.com/office/drawing/2014/main" id="{51794AEF-4C38-B668-4918-72EF487479B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6" y="78008"/>
            <a:ext cx="700123" cy="89490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0873821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538901E-A5C3-462D-8902-EA42493325E6}"/>
              </a:ext>
            </a:extLst>
          </p:cNvPr>
          <p:cNvSpPr/>
          <p:nvPr/>
        </p:nvSpPr>
        <p:spPr>
          <a:xfrm>
            <a:off x="128587" y="78008"/>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 Claims</a:t>
            </a:r>
          </a:p>
        </p:txBody>
      </p:sp>
      <p:pic>
        <p:nvPicPr>
          <p:cNvPr id="5" name="Graphic 4" descr="Jail">
            <a:extLst>
              <a:ext uri="{FF2B5EF4-FFF2-40B4-BE49-F238E27FC236}">
                <a16:creationId xmlns:a16="http://schemas.microsoft.com/office/drawing/2014/main" id="{1D2DF6C6-2B07-4F41-B037-E59D0E73C2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6" y="78008"/>
            <a:ext cx="700123" cy="894901"/>
          </a:xfrm>
          <a:prstGeom prst="rect">
            <a:avLst/>
          </a:prstGeom>
          <a:effectLst>
            <a:outerShdw blurRad="50800" dist="38100" dir="2700000" algn="tl" rotWithShape="0">
              <a:prstClr val="black">
                <a:alpha val="40000"/>
              </a:prstClr>
            </a:outerShdw>
          </a:effectLst>
        </p:spPr>
      </p:pic>
      <p:sp>
        <p:nvSpPr>
          <p:cNvPr id="9" name="Rectangle: Rounded Corners 8">
            <a:extLst>
              <a:ext uri="{FF2B5EF4-FFF2-40B4-BE49-F238E27FC236}">
                <a16:creationId xmlns:a16="http://schemas.microsoft.com/office/drawing/2014/main" id="{3B43BA7C-9100-C16C-1E74-8FD4E66F4FCF}"/>
              </a:ext>
            </a:extLst>
          </p:cNvPr>
          <p:cNvSpPr/>
          <p:nvPr/>
        </p:nvSpPr>
        <p:spPr>
          <a:xfrm>
            <a:off x="591837" y="1451314"/>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12" name="TextBox 11">
            <a:extLst>
              <a:ext uri="{FF2B5EF4-FFF2-40B4-BE49-F238E27FC236}">
                <a16:creationId xmlns:a16="http://schemas.microsoft.com/office/drawing/2014/main" id="{65E28F34-BB74-7813-4537-35187E3A8B8B}"/>
              </a:ext>
            </a:extLst>
          </p:cNvPr>
          <p:cNvSpPr txBox="1"/>
          <p:nvPr/>
        </p:nvSpPr>
        <p:spPr>
          <a:xfrm>
            <a:off x="726675" y="1725854"/>
            <a:ext cx="10294570" cy="4154984"/>
          </a:xfrm>
          <a:prstGeom prst="rect">
            <a:avLst/>
          </a:prstGeom>
          <a:noFill/>
        </p:spPr>
        <p:txBody>
          <a:bodyPr wrap="square">
            <a:spAutoFit/>
          </a:bodyPr>
          <a:lstStyle/>
          <a:p>
            <a:pPr marL="1147763" lvl="1" indent="-573088">
              <a:buFont typeface="Courier New" panose="02070309020205020404" pitchFamily="49" charset="0"/>
              <a:buChar char="o"/>
            </a:pPr>
            <a:r>
              <a:rPr lang="en-US" altLang="en-US" sz="2400"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A pretrial detainee has a </a:t>
            </a:r>
            <a:r>
              <a:rPr lang="en-US" altLang="en-US" sz="2400" i="1"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substantive</a:t>
            </a:r>
            <a:r>
              <a:rPr lang="en-US" altLang="en-US" sz="2400"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 due process right against restrictions that amount to punishment for a criminal offense prior to an adjudication of guilt.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Valdez v. Rosenbaum</a:t>
            </a:r>
            <a:r>
              <a:rPr lang="en-US" altLang="en-US" sz="2400"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 302 F.3d 1039, 1045 (9th Cir. 2002);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Bell v. Wolfish</a:t>
            </a:r>
            <a:r>
              <a:rPr lang="en-US" altLang="en-US" sz="2400"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 441 U.S. 520, 535 (1979).</a:t>
            </a:r>
          </a:p>
          <a:p>
            <a:pPr marL="1147763" lvl="1" indent="-573088">
              <a:buFont typeface="Courier New" panose="02070309020205020404" pitchFamily="49" charset="0"/>
              <a:buChar char="o"/>
            </a:pPr>
            <a:r>
              <a:rPr lang="en-US" altLang="en-US" sz="2400"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“[P]</a:t>
            </a:r>
            <a:r>
              <a:rPr lang="en-US" altLang="en-US" sz="2400" dirty="0" err="1">
                <a:solidFill>
                  <a:schemeClr val="bg1"/>
                </a:solidFill>
                <a:effectLst>
                  <a:outerShdw blurRad="50800" dist="38100" dir="2700000" algn="tl" rotWithShape="0">
                    <a:prstClr val="black">
                      <a:alpha val="40000"/>
                    </a:prstClr>
                  </a:outerShdw>
                </a:effectLst>
                <a:latin typeface="Franklin Gothic Medium" panose="020B0603020102020204" pitchFamily="34" charset="0"/>
              </a:rPr>
              <a:t>unishment</a:t>
            </a:r>
            <a:r>
              <a:rPr lang="en-US" altLang="en-US" sz="2400"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 can consist of actions taken with an ‘expressed intent to punishment,’” but in the absence of expressed intent, a plaintiff can “nevertheless prevail by showing that the actions are not ‘rationally related to a legitimate nonpunitive governmental purpose’ or that the actions ‘appear excessive in relation to that purpose.’”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Kingsley v. Hendrickson</a:t>
            </a:r>
            <a:r>
              <a:rPr lang="en-US" altLang="en-US" sz="2400"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 576 U.S. 389, 398 (2015) (quoting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Bell</a:t>
            </a:r>
            <a:r>
              <a:rPr lang="en-US" altLang="en-US" sz="2400"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 441 U.S. at 538, 561).  This is an objective standard.  </a:t>
            </a:r>
            <a:r>
              <a:rPr lang="en-US" altLang="en-US" sz="2400" i="1" dirty="0">
                <a:solidFill>
                  <a:schemeClr val="bg1"/>
                </a:solidFill>
                <a:effectLst>
                  <a:outerShdw blurRad="50800" dist="38100" dir="2700000" algn="tl" rotWithShape="0">
                    <a:prstClr val="black">
                      <a:alpha val="40000"/>
                    </a:prstClr>
                  </a:outerShdw>
                </a:effectLst>
                <a:latin typeface="Franklin Gothic Medium" panose="020B0603020102020204" pitchFamily="34" charset="0"/>
              </a:rPr>
              <a:t>Id.</a:t>
            </a:r>
          </a:p>
        </p:txBody>
      </p:sp>
    </p:spTree>
    <p:extLst>
      <p:ext uri="{BB962C8B-B14F-4D97-AF65-F5344CB8AC3E}">
        <p14:creationId xmlns:p14="http://schemas.microsoft.com/office/powerpoint/2010/main" val="34186306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Opposite-Sex Officers</a:t>
            </a:r>
          </a:p>
          <a:p>
            <a:pPr marL="0" lvl="1" algn="ct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Isolated instance of a female officer viewing a male prisoner’s genitalia does not amount to an Eighth Amendment violation.</a:t>
            </a: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Eighth Amendment does not prohibit female officers from performing visual body cavity searches on male prisoners or watching male prisoners shower.</a:t>
            </a: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But the Ninth Circuit has suggested that up close, frequent, and intentional viewings by guards of the opposite sex could violate a prisoner’s privacy rights.  </a:t>
            </a:r>
            <a:r>
              <a:rPr lang="en-US" altLang="en-US" sz="2600"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Somers v. Thurman</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109 F.3d 614 (9th Cir. 1997).</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Conditions of Confinement Claims</a:t>
            </a:r>
          </a:p>
        </p:txBody>
      </p:sp>
      <p:pic>
        <p:nvPicPr>
          <p:cNvPr id="2" name="Graphic 1" descr="Gender with solid fill">
            <a:extLst>
              <a:ext uri="{FF2B5EF4-FFF2-40B4-BE49-F238E27FC236}">
                <a16:creationId xmlns:a16="http://schemas.microsoft.com/office/drawing/2014/main" id="{EC4EBD1B-28FA-7E17-8F30-3F66EB38F4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3264" y="177064"/>
            <a:ext cx="731722" cy="731722"/>
          </a:xfrm>
          <a:prstGeom prst="rect">
            <a:avLst/>
          </a:prstGeom>
        </p:spPr>
      </p:pic>
    </p:spTree>
    <p:extLst>
      <p:ext uri="{BB962C8B-B14F-4D97-AF65-F5344CB8AC3E}">
        <p14:creationId xmlns:p14="http://schemas.microsoft.com/office/powerpoint/2010/main" val="37909476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When a prisoner claims that prison officials violated his Eighth Amendment rights by using excessive physical force, the relevant inquiry is “whether force was applied in a good-faith effort to maintain or restore discipline, or maliciously and sadistically to cause harm.”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Hudson v. McMillian</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503 U.S. 1, 7 (1992).</a:t>
            </a:r>
          </a:p>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“The use of excessive force against a prisoner may constitute cruel and unusual punishment [even] when the inmate does not suffer serious injury.”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Id.</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at 8-9.  </a:t>
            </a:r>
          </a:p>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However, the Eighth Amendment does not recognize claims based on a de minimis use of force unless the force is “of a sort repugnant to the conscience of mankind.”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Id.</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at 9-10.</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Excessive Force Claims</a:t>
            </a:r>
          </a:p>
        </p:txBody>
      </p:sp>
      <p:pic>
        <p:nvPicPr>
          <p:cNvPr id="3" name="Graphic 2" descr="Police male with solid fill">
            <a:extLst>
              <a:ext uri="{FF2B5EF4-FFF2-40B4-BE49-F238E27FC236}">
                <a16:creationId xmlns:a16="http://schemas.microsoft.com/office/drawing/2014/main" id="{2EF2D466-4206-781D-6C8F-E610F57959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1651" y="189175"/>
            <a:ext cx="694947" cy="694947"/>
          </a:xfrm>
          <a:prstGeom prst="rect">
            <a:avLst/>
          </a:prstGeom>
        </p:spPr>
      </p:pic>
    </p:spTree>
    <p:extLst>
      <p:ext uri="{BB962C8B-B14F-4D97-AF65-F5344CB8AC3E}">
        <p14:creationId xmlns:p14="http://schemas.microsoft.com/office/powerpoint/2010/main" val="29812719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3200" dirty="0">
                <a:effectLst>
                  <a:outerShdw blurRad="50800" dist="38100" dir="2700000" algn="tl" rotWithShape="0">
                    <a:prstClr val="black">
                      <a:alpha val="40000"/>
                    </a:prstClr>
                  </a:outerShdw>
                </a:effectLst>
                <a:latin typeface="Franklin Gothic Medium" panose="020B0603020102020204" pitchFamily="34" charset="0"/>
              </a:rPr>
              <a:t>Two step analysis for due process claims:</a:t>
            </a:r>
          </a:p>
          <a:p>
            <a:pPr marL="0" lvl="1" algn="ctr"/>
            <a:endParaRPr lang="en-US" altLang="en-US" sz="3200" dirty="0">
              <a:effectLst>
                <a:outerShdw blurRad="50800" dist="38100" dir="2700000" algn="tl" rotWithShape="0">
                  <a:prstClr val="black">
                    <a:alpha val="40000"/>
                  </a:prstClr>
                </a:outerShdw>
              </a:effectLst>
              <a:latin typeface="Franklin Gothic Medium" panose="020B0603020102020204" pitchFamily="34" charset="0"/>
            </a:endParaRPr>
          </a:p>
          <a:p>
            <a:pPr marL="514350" lvl="1" indent="-514350">
              <a:buAutoNum type="arabicParenBoth"/>
            </a:pPr>
            <a:r>
              <a:rPr lang="en-US" altLang="en-US" sz="3200" dirty="0">
                <a:effectLst>
                  <a:outerShdw blurRad="50800" dist="38100" dir="2700000" algn="tl" rotWithShape="0">
                    <a:prstClr val="black">
                      <a:alpha val="40000"/>
                    </a:prstClr>
                  </a:outerShdw>
                </a:effectLst>
                <a:latin typeface="Franklin Gothic Medium" panose="020B0603020102020204" pitchFamily="34" charset="0"/>
              </a:rPr>
              <a:t>Whether the prisoner was deprived of a protected liberty or property interest.</a:t>
            </a:r>
          </a:p>
          <a:p>
            <a:pPr marL="514350" lvl="1" indent="-514350">
              <a:buAutoNum type="arabicParenBoth"/>
            </a:pPr>
            <a:endParaRPr lang="en-US" altLang="en-US" sz="3200" dirty="0">
              <a:effectLst>
                <a:outerShdw blurRad="50800" dist="38100" dir="2700000" algn="tl" rotWithShape="0">
                  <a:prstClr val="black">
                    <a:alpha val="40000"/>
                  </a:prstClr>
                </a:outerShdw>
              </a:effectLst>
              <a:latin typeface="Franklin Gothic Medium" panose="020B0603020102020204" pitchFamily="34" charset="0"/>
            </a:endParaRPr>
          </a:p>
          <a:p>
            <a:pPr marL="514350" lvl="1" indent="-514350">
              <a:buAutoNum type="arabicParenBoth"/>
            </a:pPr>
            <a:r>
              <a:rPr lang="en-US" altLang="en-US" sz="3200" dirty="0">
                <a:effectLst>
                  <a:outerShdw blurRad="50800" dist="38100" dir="2700000" algn="tl" rotWithShape="0">
                    <a:prstClr val="black">
                      <a:alpha val="40000"/>
                    </a:prstClr>
                  </a:outerShdw>
                </a:effectLst>
                <a:latin typeface="Franklin Gothic Medium" panose="020B0603020102020204" pitchFamily="34" charset="0"/>
              </a:rPr>
              <a:t>Whether that deprivation was accompanied by sufficient procedural protections.</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Due Process Claims</a:t>
            </a:r>
          </a:p>
        </p:txBody>
      </p:sp>
      <p:pic>
        <p:nvPicPr>
          <p:cNvPr id="3" name="Graphic 2" descr="Gavel with solid fill">
            <a:extLst>
              <a:ext uri="{FF2B5EF4-FFF2-40B4-BE49-F238E27FC236}">
                <a16:creationId xmlns:a16="http://schemas.microsoft.com/office/drawing/2014/main" id="{72B7F8CC-3AA8-BAEC-C5A7-7AA7286FA5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637" y="190437"/>
            <a:ext cx="704976" cy="704976"/>
          </a:xfrm>
          <a:prstGeom prst="rect">
            <a:avLst/>
          </a:prstGeom>
        </p:spPr>
      </p:pic>
    </p:spTree>
    <p:extLst>
      <p:ext uri="{BB962C8B-B14F-4D97-AF65-F5344CB8AC3E}">
        <p14:creationId xmlns:p14="http://schemas.microsoft.com/office/powerpoint/2010/main" val="34698616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Protected Liberty or Property Interest</a:t>
            </a:r>
          </a:p>
          <a:p>
            <a:pPr marL="0" lvl="1" algn="ct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marL="514350" lvl="1" indent="-514350">
              <a:buAutoNum type="arabicParenBoth"/>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A liberty interest may arise from the Constitution itself, or it may arise from an expectation or interest created by state laws or policies.</a:t>
            </a:r>
          </a:p>
          <a:p>
            <a:pPr marL="514350" lvl="1" indent="-514350">
              <a:buAutoNum type="arabicParenBoth"/>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The Constitution does not give rise to a liberty interest in avoiding transfer to more adverse conditions of confinement, but such an interest may arise from state policies or regulations. </a:t>
            </a:r>
          </a:p>
          <a:p>
            <a:pPr marL="514350" lvl="1" indent="-514350">
              <a:buAutoNum type="arabicParenBoth"/>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An interest in avoiding certain conditions of confinement will generally be limited to freedom from restraint that imposes an atypical and significant hardship on the prisoner in relation to the ordinary incidents of prison life.</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Due Process Claims</a:t>
            </a:r>
          </a:p>
        </p:txBody>
      </p:sp>
      <p:pic>
        <p:nvPicPr>
          <p:cNvPr id="6" name="Graphic 5" descr="Gavel with solid fill">
            <a:extLst>
              <a:ext uri="{FF2B5EF4-FFF2-40B4-BE49-F238E27FC236}">
                <a16:creationId xmlns:a16="http://schemas.microsoft.com/office/drawing/2014/main" id="{8B071243-9BB5-987A-FE33-3325D96646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637" y="190437"/>
            <a:ext cx="704976" cy="704976"/>
          </a:xfrm>
          <a:prstGeom prst="rect">
            <a:avLst/>
          </a:prstGeom>
        </p:spPr>
      </p:pic>
    </p:spTree>
    <p:extLst>
      <p:ext uri="{BB962C8B-B14F-4D97-AF65-F5344CB8AC3E}">
        <p14:creationId xmlns:p14="http://schemas.microsoft.com/office/powerpoint/2010/main" val="16575259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Protected Liberty or Property Interest</a:t>
            </a:r>
          </a:p>
          <a:p>
            <a:pPr marL="0" lvl="1" algn="ct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marL="514350" lvl="1" indent="-514350">
              <a:buAutoNum type="arabicParenBoth"/>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In the disciplinary context, the Court looks to the sanctions imposed to determine if there is a protected liberty interest that implicates due process.</a:t>
            </a:r>
          </a:p>
          <a:p>
            <a:pPr marL="514350" lvl="1" indent="-514350">
              <a:buAutoNum type="arabicParenBoth"/>
            </a:pP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marL="514350" lvl="1" indent="-514350">
              <a:buAutoNum type="arabicParenBoth"/>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Temporary solitary confinement; loss of privileges, such as telephone, commissary, recreation, and visitation; and extra duty do not implicate due process.</a:t>
            </a:r>
          </a:p>
          <a:p>
            <a:pPr marL="514350" lvl="1" indent="-514350">
              <a:buAutoNum type="arabicParenBoth"/>
            </a:pP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marL="514350" lvl="1" indent="-514350">
              <a:buAutoNum type="arabicParenBoth"/>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Loss of good-time credits might implicate due process if they impact the duration of a prisoner’s sentence.  If a prisoner is serving a natural life sentence, loss of good-time credits does not implicate a liberty interest.</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Due Process Claims</a:t>
            </a:r>
          </a:p>
        </p:txBody>
      </p:sp>
      <p:pic>
        <p:nvPicPr>
          <p:cNvPr id="3" name="Graphic 2" descr="Gavel with solid fill">
            <a:extLst>
              <a:ext uri="{FF2B5EF4-FFF2-40B4-BE49-F238E27FC236}">
                <a16:creationId xmlns:a16="http://schemas.microsoft.com/office/drawing/2014/main" id="{6B1CF0A6-C12E-EA77-319B-D3C0A50116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637" y="190437"/>
            <a:ext cx="704976" cy="704976"/>
          </a:xfrm>
          <a:prstGeom prst="rect">
            <a:avLst/>
          </a:prstGeom>
        </p:spPr>
      </p:pic>
    </p:spTree>
    <p:extLst>
      <p:ext uri="{BB962C8B-B14F-4D97-AF65-F5344CB8AC3E}">
        <p14:creationId xmlns:p14="http://schemas.microsoft.com/office/powerpoint/2010/main" val="40803233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endParaRPr lang="en-US" altLang="en-US" sz="2200" dirty="0">
              <a:effectLst>
                <a:outerShdw blurRad="50800" dist="38100" dir="2700000" algn="tl" rotWithShape="0">
                  <a:prstClr val="black">
                    <a:alpha val="40000"/>
                  </a:prstClr>
                </a:outerShdw>
              </a:effectLst>
              <a:latin typeface="Franklin Gothic Medium" panose="020B0603020102020204" pitchFamily="34" charset="0"/>
            </a:endParaRPr>
          </a:p>
          <a:p>
            <a:pPr marL="0" lvl="1" algn="ctr"/>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Procedural protections: </a:t>
            </a:r>
            <a:r>
              <a:rPr lang="en-US" altLang="en-US" sz="2200" i="1" dirty="0">
                <a:effectLst>
                  <a:outerShdw blurRad="50800" dist="38100" dir="2700000" algn="tl" rotWithShape="0">
                    <a:prstClr val="black">
                      <a:alpha val="40000"/>
                    </a:prstClr>
                  </a:outerShdw>
                </a:effectLst>
                <a:latin typeface="Franklin Gothic Medium" panose="020B0603020102020204" pitchFamily="34" charset="0"/>
              </a:rPr>
              <a:t>Mathews v. Eldridge</a:t>
            </a:r>
          </a:p>
          <a:p>
            <a:pPr marL="0" lvl="1" algn="ctr"/>
            <a:endParaRPr lang="en-US" altLang="en-US" sz="2200" i="1" dirty="0">
              <a:effectLst>
                <a:outerShdw blurRad="50800" dist="38100" dir="2700000" algn="tl" rotWithShape="0">
                  <a:prstClr val="black">
                    <a:alpha val="40000"/>
                  </a:prstClr>
                </a:outerShdw>
              </a:effectLst>
              <a:latin typeface="Franklin Gothic Medium" panose="020B0603020102020204" pitchFamily="34" charset="0"/>
            </a:endParaRPr>
          </a:p>
          <a:p>
            <a:pPr marL="0" lvl="1"/>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Three-step analysis:</a:t>
            </a:r>
          </a:p>
          <a:p>
            <a:pPr marL="0" lvl="1"/>
            <a:endParaRPr lang="en-US" altLang="en-US" sz="2200" dirty="0">
              <a:effectLst>
                <a:outerShdw blurRad="50800" dist="38100" dir="2700000" algn="tl" rotWithShape="0">
                  <a:prstClr val="black">
                    <a:alpha val="40000"/>
                  </a:prstClr>
                </a:outerShdw>
              </a:effectLst>
              <a:latin typeface="Franklin Gothic Medium" panose="020B0603020102020204" pitchFamily="34" charset="0"/>
            </a:endParaRPr>
          </a:p>
          <a:p>
            <a:pPr lvl="1" indent="-457200">
              <a:buAutoNum type="arabicParenBoth"/>
            </a:pPr>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The private interest affected;</a:t>
            </a:r>
          </a:p>
          <a:p>
            <a:pPr lvl="1" indent="-457200">
              <a:buAutoNum type="arabicParenBoth"/>
            </a:pPr>
            <a:endParaRPr lang="en-US" altLang="en-US" sz="2200" dirty="0">
              <a:effectLst>
                <a:outerShdw blurRad="50800" dist="38100" dir="2700000" algn="tl" rotWithShape="0">
                  <a:prstClr val="black">
                    <a:alpha val="40000"/>
                  </a:prstClr>
                </a:outerShdw>
              </a:effectLst>
              <a:latin typeface="Franklin Gothic Medium" panose="020B0603020102020204" pitchFamily="34" charset="0"/>
            </a:endParaRPr>
          </a:p>
          <a:p>
            <a:pPr lvl="1" indent="-457200">
              <a:buAutoNum type="arabicParenBoth"/>
            </a:pPr>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The risk of an erroneous deprivation and the probable value of any additional or substitute procedural safeguards; and</a:t>
            </a:r>
          </a:p>
          <a:p>
            <a:pPr lvl="1" indent="-457200">
              <a:buAutoNum type="arabicParenBoth"/>
            </a:pPr>
            <a:endParaRPr lang="en-US" altLang="en-US" sz="2200" dirty="0">
              <a:effectLst>
                <a:outerShdw blurRad="50800" dist="38100" dir="2700000" algn="tl" rotWithShape="0">
                  <a:prstClr val="black">
                    <a:alpha val="40000"/>
                  </a:prstClr>
                </a:outerShdw>
              </a:effectLst>
              <a:latin typeface="Franklin Gothic Medium" panose="020B0603020102020204" pitchFamily="34" charset="0"/>
            </a:endParaRPr>
          </a:p>
          <a:p>
            <a:pPr lvl="1" indent="-457200">
              <a:buAutoNum type="arabicParenBoth"/>
            </a:pPr>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The government’s interest.</a:t>
            </a:r>
          </a:p>
          <a:p>
            <a:pPr marL="0" lvl="1"/>
            <a:endParaRPr lang="en-US" altLang="en-US" sz="2200" dirty="0">
              <a:effectLst>
                <a:outerShdw blurRad="50800" dist="38100" dir="2700000" algn="tl" rotWithShape="0">
                  <a:prstClr val="black">
                    <a:alpha val="40000"/>
                  </a:prstClr>
                </a:outerShdw>
              </a:effectLst>
              <a:latin typeface="Franklin Gothic Medium" panose="020B0603020102020204" pitchFamily="34" charset="0"/>
            </a:endParaRPr>
          </a:p>
          <a:p>
            <a:pPr marL="0" lvl="1"/>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The fundamental requirement of due process is the opportunity to be heard at a meaningful time and in a meaningful manner.</a:t>
            </a:r>
          </a:p>
          <a:p>
            <a:pPr marL="0" lvl="1" algn="ct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marL="0" lvl="1" algn="ct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Due Process Claims</a:t>
            </a:r>
          </a:p>
        </p:txBody>
      </p:sp>
      <p:pic>
        <p:nvPicPr>
          <p:cNvPr id="3" name="Graphic 2" descr="Gavel with solid fill">
            <a:extLst>
              <a:ext uri="{FF2B5EF4-FFF2-40B4-BE49-F238E27FC236}">
                <a16:creationId xmlns:a16="http://schemas.microsoft.com/office/drawing/2014/main" id="{BF106803-D653-04E0-9BFB-3D603BAF4F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637" y="190437"/>
            <a:ext cx="704976" cy="704976"/>
          </a:xfrm>
          <a:prstGeom prst="rect">
            <a:avLst/>
          </a:prstGeom>
        </p:spPr>
      </p:pic>
    </p:spTree>
    <p:extLst>
      <p:ext uri="{BB962C8B-B14F-4D97-AF65-F5344CB8AC3E}">
        <p14:creationId xmlns:p14="http://schemas.microsoft.com/office/powerpoint/2010/main" val="23737285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Disciplinary Proceedings</a:t>
            </a:r>
          </a:p>
          <a:p>
            <a:pPr marL="0" lvl="1" algn="ct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Prisoner must receive notice that is sufficient to enable him to marshal the facts and prepare a defense, including the conduct alleged, an approximate date of the alleged conduct, and the specific charge against him.</a:t>
            </a: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Notice satisfying due process need not painstakingly detail all facts relevant to the date, place, and manner of the charged inmate misconduct; it must simply permit a reasonable person to understand what conduct is at issue so that he may identify relevant evidence and present a defense.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Ashker v. Newsom</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81 F.4th 863, 879 (9th Cir. 2023).</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Due Process Claims</a:t>
            </a:r>
          </a:p>
        </p:txBody>
      </p:sp>
      <p:pic>
        <p:nvPicPr>
          <p:cNvPr id="3" name="Graphic 2" descr="Gavel with solid fill">
            <a:extLst>
              <a:ext uri="{FF2B5EF4-FFF2-40B4-BE49-F238E27FC236}">
                <a16:creationId xmlns:a16="http://schemas.microsoft.com/office/drawing/2014/main" id="{8E0E1DB7-B41B-8767-2F02-42A3A18EBD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637" y="190437"/>
            <a:ext cx="704976" cy="704976"/>
          </a:xfrm>
          <a:prstGeom prst="rect">
            <a:avLst/>
          </a:prstGeom>
        </p:spPr>
      </p:pic>
    </p:spTree>
    <p:extLst>
      <p:ext uri="{BB962C8B-B14F-4D97-AF65-F5344CB8AC3E}">
        <p14:creationId xmlns:p14="http://schemas.microsoft.com/office/powerpoint/2010/main" val="32936462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Hearing Requirements</a:t>
            </a: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Evidence</a:t>
            </a: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Written findings</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Due Process Claims</a:t>
            </a:r>
          </a:p>
        </p:txBody>
      </p:sp>
      <p:pic>
        <p:nvPicPr>
          <p:cNvPr id="3" name="Graphic 2" descr="Gavel with solid fill">
            <a:extLst>
              <a:ext uri="{FF2B5EF4-FFF2-40B4-BE49-F238E27FC236}">
                <a16:creationId xmlns:a16="http://schemas.microsoft.com/office/drawing/2014/main" id="{D8152F5A-4DA6-2B71-E897-A0407DD2E3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637" y="190437"/>
            <a:ext cx="704976" cy="704976"/>
          </a:xfrm>
          <a:prstGeom prst="rect">
            <a:avLst/>
          </a:prstGeom>
        </p:spPr>
      </p:pic>
    </p:spTree>
    <p:extLst>
      <p:ext uri="{BB962C8B-B14F-4D97-AF65-F5344CB8AC3E}">
        <p14:creationId xmlns:p14="http://schemas.microsoft.com/office/powerpoint/2010/main" val="8365328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Case Example</a:t>
            </a:r>
          </a:p>
          <a:p>
            <a:pPr marL="0" lvl="1" algn="ct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lvl="1" indent="-457200">
              <a:buFont typeface="Arial" panose="020B0604020202020204" pitchFamily="34" charset="0"/>
              <a:buChar char="•"/>
            </a:pP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Johnson v. Ryan</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55 F.4th 1167 (9th Cir. 2022): Plaintiff was a former member of a security threat group who participated in ADC’s step-down program, which allows prisoners to move from maximum custody to close custody.  Plaintiff completed the program and moved to close custody but was removed from the program.  He asserted due process claims.  The Ninth Circuit determined that prisoners do not have a liberty interest in participation in the step-down program, but they do have a liberty interest in avoiding placement in or return to maximum custody.  Prisoners must receive due process to be returned to maximum custody.</a:t>
            </a:r>
            <a:endParaRPr lang="en-US" altLang="en-US" sz="2600" i="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Due Process Claims</a:t>
            </a:r>
          </a:p>
        </p:txBody>
      </p:sp>
      <p:pic>
        <p:nvPicPr>
          <p:cNvPr id="2" name="Graphic 1" descr="Gavel with solid fill">
            <a:extLst>
              <a:ext uri="{FF2B5EF4-FFF2-40B4-BE49-F238E27FC236}">
                <a16:creationId xmlns:a16="http://schemas.microsoft.com/office/drawing/2014/main" id="{DBCA391D-AB59-0919-5EF9-F51FB00FB41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637" y="190437"/>
            <a:ext cx="704976" cy="704976"/>
          </a:xfrm>
          <a:prstGeom prst="rect">
            <a:avLst/>
          </a:prstGeom>
        </p:spPr>
      </p:pic>
    </p:spTree>
    <p:extLst>
      <p:ext uri="{BB962C8B-B14F-4D97-AF65-F5344CB8AC3E}">
        <p14:creationId xmlns:p14="http://schemas.microsoft.com/office/powerpoint/2010/main" val="14313809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government shall not prohibit the free exercise of religion.”  U.S. Const. amend I.</a:t>
            </a:r>
          </a:p>
          <a:p>
            <a:pPr marL="0" lvl="1"/>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Free-exercise rights are “necessarily limited by the fact of incarceration, and may be curtailed in order to achieve legitimate correctional goals or to maintain prison security.”  </a:t>
            </a:r>
            <a:r>
              <a:rPr lang="en-US" altLang="en-US" sz="2400" b="1"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McElyea</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Babbitt</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833 F.2d 196, 197 (9th Cir. 1987) (citing </a:t>
            </a:r>
            <a:r>
              <a:rPr lang="en-US" altLang="en-US" sz="2400" b="1"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O’Lone</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Shabazz</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482 U.S. 342, 348 (1987)).</a:t>
            </a:r>
          </a:p>
          <a:p>
            <a:pPr marL="0" lvl="1"/>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A prisoner’s constitutional right to free exercise of religion must be balanced against the state’s right to limit First Amendment freedoms to attain valid penological objectives such as rehabilitation of prisoners, deterrence of crime, and institutional security.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400" b="1"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O’Lone</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482 U.S. at 348-49.</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First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Free Exercise</a:t>
            </a:r>
          </a:p>
        </p:txBody>
      </p:sp>
      <p:pic>
        <p:nvPicPr>
          <p:cNvPr id="9" name="Picture 8" descr="Icon&#10;&#10;Description automatically generated">
            <a:extLst>
              <a:ext uri="{FF2B5EF4-FFF2-40B4-BE49-F238E27FC236}">
                <a16:creationId xmlns:a16="http://schemas.microsoft.com/office/drawing/2014/main" id="{5B092D15-4AB0-1A20-8CFE-821CF9F88F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11205368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marL="1147763" lvl="1" indent="-573088">
              <a:buFont typeface="Courier New" panose="02070309020205020404" pitchFamily="49" charset="0"/>
              <a:buChar char="o"/>
            </a:pP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marL="1147763" lvl="1" indent="-573088">
              <a:buFont typeface="Courier New" panose="02070309020205020404" pitchFamily="49" charset="0"/>
              <a:buChar char="o"/>
            </a:pP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marL="1147763" lvl="1" indent="-573088">
              <a:buFont typeface="Courier New" panose="02070309020205020404" pitchFamily="49" charset="0"/>
              <a:buChar char="o"/>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“For a particular governmental action to constitute punishment, (1) that action must cause the detainee to suffer some harm or ‘disability,’ and (2) the purpose of the governmental action must be to punish the detainee.”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Demery v. Arpaio</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378 F.3d 1020, 1029 (9th Cir. 2004) (quoting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Bell</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441 U.S. at 538).</a:t>
            </a:r>
          </a:p>
          <a:p>
            <a:pPr marL="1147763" lvl="1" indent="-573088">
              <a:buFont typeface="Courier New" panose="02070309020205020404" pitchFamily="49" charset="0"/>
              <a:buChar char="o"/>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The harm or disability suffered must either significantly exceed, or be independent of, the inherent discomforts of confinement.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Vazquez v. Cnty. of Kern</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949 F.3d 1153, 1163 (9th Cir. 2020).</a:t>
            </a:r>
          </a:p>
          <a:p>
            <a:pPr marL="1147763" lvl="1" indent="-573088">
              <a:buFont typeface="Courier New" panose="02070309020205020404" pitchFamily="49" charset="0"/>
              <a:buChar char="o"/>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“Punishment” can take several forms, including inadequate medical care, unconstitutional jail conditions, and due process violations in disciplinary proceedings.</a:t>
            </a:r>
          </a:p>
          <a:p>
            <a:pPr marL="1147763" lvl="1" indent="-573088">
              <a:buFont typeface="Courier New" panose="02070309020205020404" pitchFamily="49" charset="0"/>
              <a:buChar char="o"/>
            </a:pP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marL="1147763" lvl="1" indent="-573088">
              <a:buFont typeface="Courier New" panose="02070309020205020404" pitchFamily="49" charset="0"/>
              <a:buChar char="o"/>
            </a:pPr>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marL="574675" lvl="1"/>
            <a:endParaRPr lang="en-US" altLang="en-US" sz="2200" i="1" dirty="0">
              <a:effectLst>
                <a:outerShdw blurRad="50800" dist="38100" dir="2700000" algn="tl" rotWithShape="0">
                  <a:prstClr val="black">
                    <a:alpha val="40000"/>
                  </a:prstClr>
                </a:outerShdw>
              </a:effectLst>
              <a:latin typeface="Franklin Gothic Medium" panose="020B0603020102020204" pitchFamily="34" charset="0"/>
            </a:endParaRPr>
          </a:p>
          <a:p>
            <a:pPr marL="574675" lvl="1"/>
            <a:endParaRPr lang="en-US" altLang="en-US" sz="2800"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6" name="Rectangle: Rounded Corners 5">
            <a:extLst>
              <a:ext uri="{FF2B5EF4-FFF2-40B4-BE49-F238E27FC236}">
                <a16:creationId xmlns:a16="http://schemas.microsoft.com/office/drawing/2014/main" id="{A538901E-A5C3-462D-8902-EA42493325E6}"/>
              </a:ext>
            </a:extLst>
          </p:cNvPr>
          <p:cNvSpPr/>
          <p:nvPr/>
        </p:nvSpPr>
        <p:spPr>
          <a:xfrm>
            <a:off x="128587" y="78008"/>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 Claims</a:t>
            </a:r>
          </a:p>
        </p:txBody>
      </p:sp>
      <p:pic>
        <p:nvPicPr>
          <p:cNvPr id="5" name="Graphic 4" descr="Jail">
            <a:extLst>
              <a:ext uri="{FF2B5EF4-FFF2-40B4-BE49-F238E27FC236}">
                <a16:creationId xmlns:a16="http://schemas.microsoft.com/office/drawing/2014/main" id="{1D2DF6C6-2B07-4F41-B037-E59D0E73C2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6" y="78008"/>
            <a:ext cx="700123" cy="89490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9550154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Elements</a:t>
            </a:r>
          </a:p>
          <a:p>
            <a:pPr marL="0" lvl="1" algn="ctr"/>
            <a:endParaRPr lang="en-US" altLang="en-US" sz="20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mj-lt"/>
              <a:buAutoNum type="arabicPeriod"/>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Show that the religious practice at issue concerns a sincerely held belief and that the claim is rooted in religious belief.</a:t>
            </a:r>
          </a:p>
          <a:p>
            <a:pPr lvl="2" indent="-457200">
              <a:buFont typeface="+mj-lt"/>
              <a:buAutoNum type="arabicPeriod"/>
            </a:pPr>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mj-lt"/>
              <a:buAutoNum type="arabicPeriod"/>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Demonstrate a burden to a sincerely held belief.</a:t>
            </a:r>
          </a:p>
          <a:p>
            <a:pPr lvl="2" indent="-457200">
              <a:buFont typeface="+mj-lt"/>
              <a:buAutoNum type="arabicPeriod"/>
            </a:pPr>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mj-lt"/>
              <a:buAutoNum type="arabicPeriod"/>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If the regulation or conduct at issue impinges on the plaintiff’s constitutional rights, it is valid if it is reasonably related to legitimate penological interests. </a:t>
            </a:r>
          </a:p>
          <a:p>
            <a:pPr marL="0" lvl="1"/>
            <a:endParaRPr lang="en-US" altLang="en-US" sz="24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First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Free Exercise</a:t>
            </a:r>
          </a:p>
        </p:txBody>
      </p:sp>
      <p:pic>
        <p:nvPicPr>
          <p:cNvPr id="5" name="Picture 4" descr="Icon&#10;&#10;Description automatically generated">
            <a:extLst>
              <a:ext uri="{FF2B5EF4-FFF2-40B4-BE49-F238E27FC236}">
                <a16:creationId xmlns:a16="http://schemas.microsoft.com/office/drawing/2014/main" id="{8D7CD2C6-867B-6A77-1B4A-2CA7B49BFC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10571521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Ninth Circuit has explained that “[</a:t>
            </a:r>
            <a:r>
              <a:rPr lang="en-US" altLang="en-US" sz="2400" b="1" dirty="0" err="1">
                <a:effectLst>
                  <a:outerShdw blurRad="50800" dist="38100" dir="2700000" algn="tl" rotWithShape="0">
                    <a:prstClr val="black">
                      <a:alpha val="40000"/>
                    </a:prstClr>
                  </a:outerShdw>
                </a:effectLst>
                <a:latin typeface="Franklin Gothic Medium" panose="020B0603020102020204" pitchFamily="34" charset="0"/>
              </a:rPr>
              <a:t>i</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 is not within the judicial ken to question the centrality of particular beliefs or practices to a faith, or the validity of particular litigants’ interpretations of those creeds.”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Shakur v. </a:t>
            </a:r>
            <a:r>
              <a:rPr lang="en-US" altLang="en-US" sz="2400" b="1"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Schriro</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514 F .3d 878, 884 (9th Cir. 2008)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quoting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Hernandez v. C.I.R.</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490 U.S. 680, 699 (1989)).  </a:t>
            </a:r>
          </a:p>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Whether Plaintiff’s religious beliefs are insincere is both a question of fact and a credibility determination.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United States v. Seeger</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380 U.S. 163, 185 (1965) (The question of sincerity “is, of course, a question of fact”; therefore, it cannot be decided at summary judgment); </a:t>
            </a:r>
          </a:p>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“Backsliding” or nonobservance of a religious practice is not sufficient to establish as a matter of law that Plaintiff is insincere in his religious beliefs.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See, e.g.,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White v. Linderman</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No. CV 11-8152-PCT-RCB, 2013 WL 4496364, at *5 (D. Ariz. Aug. 22, 2013).</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First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Free Exercise</a:t>
            </a:r>
          </a:p>
        </p:txBody>
      </p:sp>
      <p:pic>
        <p:nvPicPr>
          <p:cNvPr id="5" name="Picture 4" descr="Icon&#10;&#10;Description automatically generated">
            <a:extLst>
              <a:ext uri="{FF2B5EF4-FFF2-40B4-BE49-F238E27FC236}">
                <a16:creationId xmlns:a16="http://schemas.microsoft.com/office/drawing/2014/main" id="{9B8E2261-997C-C695-59C7-17CAEE71D3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7533446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constitutional guarantee of free exercise of religion “is not limited to beliefs which are shared by all of the members of a religious sect.”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Thomas v. Review Bd. of Ind. Emp't Sec. Div.</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450 U.S. 707, 715-16 (1981).</a:t>
            </a:r>
          </a:p>
          <a:p>
            <a:pPr marL="342900" lvl="1" indent="-342900">
              <a:buFont typeface="Courier New" panose="02070309020205020404" pitchFamily="49" charset="0"/>
              <a:buChar char="o"/>
            </a:pPr>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Like all religions, people practice their faith in different ways and interpret religious doctrine differently. </a:t>
            </a:r>
          </a:p>
          <a:p>
            <a:pPr marL="342900" lvl="1" indent="-342900">
              <a:buFont typeface="Courier New" panose="02070309020205020404" pitchFamily="49" charset="0"/>
              <a:buChar char="o"/>
            </a:pPr>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“[R]</a:t>
            </a:r>
            <a:r>
              <a:rPr lang="en-US" altLang="en-US" sz="2400" b="1" dirty="0" err="1">
                <a:effectLst>
                  <a:outerShdw blurRad="50800" dist="38100" dir="2700000" algn="tl" rotWithShape="0">
                    <a:prstClr val="black">
                      <a:alpha val="40000"/>
                    </a:prstClr>
                  </a:outerShdw>
                </a:effectLst>
                <a:latin typeface="Franklin Gothic Medium" panose="020B0603020102020204" pitchFamily="34" charset="0"/>
              </a:rPr>
              <a:t>eligious</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beliefs need not be acceptable, logical, consistent, or comprehensible to others in order to merit First Amendment protection.”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Thomas v. Review Bd. of Ind. Emp't Sec. Div</a:t>
            </a:r>
            <a:r>
              <a:rPr lang="en-US" altLang="en-US" sz="2400" b="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450 U.S. 707, 713-14 (1981).</a:t>
            </a:r>
          </a:p>
          <a:p>
            <a:pPr marL="342900" lvl="1" indent="-342900">
              <a:buFont typeface="Courier New" panose="02070309020205020404" pitchFamily="49" charset="0"/>
              <a:buChar char="o"/>
            </a:pPr>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request, however, must be rooted in religious belief and “not in ‘purely secular’ philosophical concerns.”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Malik v. Brown</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16 F.3d 330, 333 (9th Cir. 1994) (internal citations omitted);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Shakur</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514 F.3d at 885.</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First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Free Exercise</a:t>
            </a:r>
          </a:p>
        </p:txBody>
      </p:sp>
      <p:pic>
        <p:nvPicPr>
          <p:cNvPr id="2" name="Picture 1" descr="Icon&#10;&#10;Description automatically generated">
            <a:extLst>
              <a:ext uri="{FF2B5EF4-FFF2-40B4-BE49-F238E27FC236}">
                <a16:creationId xmlns:a16="http://schemas.microsoft.com/office/drawing/2014/main" id="{66FC84CE-2A85-530C-92D5-00CF6D29EF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14953907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To substantially burden the practice of an individual’s religion, the interference must be more than an isolated incident or short‑term occurrence. </a:t>
            </a:r>
            <a:r>
              <a:rPr lang="en-US" altLang="en-US" sz="2800" b="1"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800" b="1"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Canell</a:t>
            </a:r>
            <a:r>
              <a:rPr lang="en-US" altLang="en-US" sz="28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Lightner</a:t>
            </a: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 143 F.3d 1210, 1215 (9th Cir. 1998).  Prison officials’ negligent or accidental actions that impinge on an inmate’s religious practice are insufficient to support a First Amendment claim.  </a:t>
            </a:r>
            <a:r>
              <a:rPr lang="en-US" altLang="en-US" sz="2800" b="1"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8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Lovelace v. Lee</a:t>
            </a: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 472 F.3d 174, 194 (4th Cir. 2006).</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First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Free Exercise</a:t>
            </a:r>
          </a:p>
        </p:txBody>
      </p:sp>
      <p:pic>
        <p:nvPicPr>
          <p:cNvPr id="2" name="Picture 1" descr="Icon&#10;&#10;Description automatically generated">
            <a:extLst>
              <a:ext uri="{FF2B5EF4-FFF2-40B4-BE49-F238E27FC236}">
                <a16:creationId xmlns:a16="http://schemas.microsoft.com/office/drawing/2014/main" id="{73776E9C-6F5F-7126-0654-265B8BB45E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2877109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If a substantial burden exists, the policy is scrutinized using the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Turner v. Safely </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test:</a:t>
            </a:r>
          </a:p>
          <a:p>
            <a:pPr marL="801688" lvl="1" indent="-461963">
              <a:buFont typeface="+mj-lt"/>
              <a:buAutoNum type="arabicPeriod"/>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whether there exists a valid, rational connection between the prison regulation and the legitimate governmental interest put forth to justify it; </a:t>
            </a:r>
          </a:p>
          <a:p>
            <a:pPr marL="801688" lvl="1" indent="-461963">
              <a:buFont typeface="+mj-lt"/>
              <a:buAutoNum type="arabicPeriod"/>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whether there are alternative means of exercising the regulated right that remain open to the inmate (not narrow);</a:t>
            </a:r>
          </a:p>
          <a:p>
            <a:pPr marL="801688" lvl="1" indent="-461963">
              <a:buFont typeface="+mj-lt"/>
              <a:buAutoNum type="arabicPeriod"/>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impact that accommodation of the asserted constitutional right will have upon guards, other inmates, and prison resources; and </a:t>
            </a:r>
          </a:p>
          <a:p>
            <a:pPr marL="801688" lvl="1" indent="-461963">
              <a:buFont typeface="+mj-lt"/>
              <a:buAutoNum type="arabicPeriod"/>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whether there exist ready alternatives that fully meet the inmate’s demands at a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de minimis</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cost to valid penological interests. </a:t>
            </a:r>
          </a:p>
          <a:p>
            <a:pPr marL="339725" lvl="1"/>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(burden is on the prisoner)</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First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Free Exercise</a:t>
            </a:r>
          </a:p>
        </p:txBody>
      </p:sp>
      <p:pic>
        <p:nvPicPr>
          <p:cNvPr id="2" name="Picture 1" descr="Icon&#10;&#10;Description automatically generated">
            <a:extLst>
              <a:ext uri="{FF2B5EF4-FFF2-40B4-BE49-F238E27FC236}">
                <a16:creationId xmlns:a16="http://schemas.microsoft.com/office/drawing/2014/main" id="{E16E59FD-A6B0-E1C6-4471-2B13D32CB6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13626145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1600" b="1" u="sng" dirty="0">
                <a:effectLst>
                  <a:outerShdw blurRad="50800" dist="38100" dir="2700000" algn="tl" rotWithShape="0">
                    <a:prstClr val="black">
                      <a:alpha val="40000"/>
                    </a:prstClr>
                  </a:outerShdw>
                </a:effectLst>
                <a:latin typeface="Franklin Gothic Medium" panose="020B0603020102020204" pitchFamily="34" charset="0"/>
              </a:rPr>
              <a:t>Case Examples</a:t>
            </a:r>
          </a:p>
          <a:p>
            <a:pPr marL="0" lvl="1" algn="ctr"/>
            <a:endParaRPr lang="en-US" altLang="en-US" sz="16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1600" b="1" dirty="0">
                <a:effectLst>
                  <a:outerShdw blurRad="50800" dist="38100" dir="2700000" algn="tl" rotWithShape="0">
                    <a:prstClr val="black">
                      <a:alpha val="40000"/>
                    </a:prstClr>
                  </a:outerShdw>
                </a:effectLst>
                <a:latin typeface="Franklin Gothic Medium" panose="020B0603020102020204" pitchFamily="34" charset="0"/>
              </a:rPr>
              <a:t>First Amendment claim brought by Native American prisoner alleging the denial of a religious diet.  Plaintiff, a Native American Pascua Yaqui, believed the spirit of any animal he consumes must be honored with a "Deer Dancer Ceremony," and because that cannot be done for the meat he consumes in prison, he requested a vegetarian diet so that he can avoid eating meat that has not been properly honored through the Yaqui Deer Ceremony. </a:t>
            </a:r>
          </a:p>
          <a:p>
            <a:pPr marL="342900" lvl="1" indent="-342900">
              <a:buFont typeface="Courier New" panose="02070309020205020404" pitchFamily="49" charset="0"/>
              <a:buChar char="o"/>
            </a:pPr>
            <a:endParaRPr lang="en-US" altLang="en-US" sz="16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1600" b="1" dirty="0">
                <a:effectLst>
                  <a:outerShdw blurRad="50800" dist="38100" dir="2700000" algn="tl" rotWithShape="0">
                    <a:prstClr val="black">
                      <a:alpha val="40000"/>
                    </a:prstClr>
                  </a:outerShdw>
                </a:effectLst>
                <a:latin typeface="Franklin Gothic Medium" panose="020B0603020102020204" pitchFamily="34" charset="0"/>
              </a:rPr>
              <a:t>Defendant denied the diet request on the ground that Plaintiff did not have a sincerely held religious belief to support his desire to eat a vegetarian diet, meaning that Plaintiff’s religion did not require him to consume a vegetarian diet.  But that is not what the Ninth Circuit looks at when determining whether an inmate’s religious accommodation request is sincerely held.  Just before trial was set to begin, parties entered into a settlement.</a:t>
            </a:r>
          </a:p>
          <a:p>
            <a:pPr marL="342900" lvl="1" indent="-342900">
              <a:buFont typeface="Courier New" panose="02070309020205020404" pitchFamily="49" charset="0"/>
              <a:buChar char="o"/>
            </a:pPr>
            <a:endParaRPr lang="en-US" altLang="en-US" sz="16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1600" b="1" dirty="0">
                <a:effectLst>
                  <a:outerShdw blurRad="50800" dist="38100" dir="2700000" algn="tl" rotWithShape="0">
                    <a:prstClr val="black">
                      <a:alpha val="40000"/>
                    </a:prstClr>
                  </a:outerShdw>
                </a:effectLst>
                <a:latin typeface="Franklin Gothic Medium" panose="020B0603020102020204" pitchFamily="34" charset="0"/>
              </a:rPr>
              <a:t>Plaintiff sought relief from repeated disciplinary tickets for sharing kosher meal with other inmates.  He alleged that Defendants’ actions burdened his free exercise rights.  But Plaintiff never alleged that sharing food was a tenet of his religious practice.  Rather, it was a moral belief that motivated his practice, which brought his actions outside the ambit of Free Exercise protection.</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First Amendment </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Free Exercise</a:t>
            </a:r>
          </a:p>
        </p:txBody>
      </p:sp>
      <p:pic>
        <p:nvPicPr>
          <p:cNvPr id="2" name="Picture 1" descr="Icon&#10;&#10;Description automatically generated">
            <a:extLst>
              <a:ext uri="{FF2B5EF4-FFF2-40B4-BE49-F238E27FC236}">
                <a16:creationId xmlns:a16="http://schemas.microsoft.com/office/drawing/2014/main" id="{B1E18DCC-1540-466E-FA4F-EC3ECA1AF9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a:solidFill>
            <a:schemeClr val="bg1"/>
          </a:solidFill>
        </p:spPr>
      </p:pic>
    </p:spTree>
    <p:extLst>
      <p:ext uri="{BB962C8B-B14F-4D97-AF65-F5344CB8AC3E}">
        <p14:creationId xmlns:p14="http://schemas.microsoft.com/office/powerpoint/2010/main" val="29905285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Religious Land Use and Institutionalized Persons Act of 2000</a:t>
            </a:r>
          </a:p>
          <a:p>
            <a:pPr marL="0" lvl="1" algn="ct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42 U.S.C. § 2000cc-1(a)(1)-(2) (“RLUIPA”)</a:t>
            </a:r>
          </a:p>
          <a:p>
            <a:pPr marL="0" lvl="1"/>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Courier New" panose="02070309020205020404" pitchFamily="49" charset="0"/>
              <a:buChar char="o"/>
            </a:pP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Only applies to injunctive relief; cannot seek damages</a:t>
            </a:r>
          </a:p>
          <a:p>
            <a:pPr lvl="2" indent="-457200">
              <a:buFont typeface="Courier New" panose="02070309020205020404" pitchFamily="49" charset="0"/>
              <a:buChar char="o"/>
            </a:pPr>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Courier New" panose="02070309020205020404" pitchFamily="49" charset="0"/>
              <a:buChar char="o"/>
            </a:pP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Qualified Immunity is not available as defense to a request for injunctive relief</a:t>
            </a:r>
          </a:p>
          <a:p>
            <a:pPr marL="0" lvl="1"/>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RLUIPA</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3" name="Picture 2" descr="Icon&#10;&#10;Description automatically generated">
            <a:extLst>
              <a:ext uri="{FF2B5EF4-FFF2-40B4-BE49-F238E27FC236}">
                <a16:creationId xmlns:a16="http://schemas.microsoft.com/office/drawing/2014/main" id="{FE0A498E-8577-4EF5-FD21-6C0EF728D5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5224435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914400" lvl="3"/>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Government may not impose a substantial burden </a:t>
            </a:r>
          </a:p>
          <a:p>
            <a:pPr marL="914400" lvl="3"/>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on the religious exercise of a confined person unless:</a:t>
            </a:r>
          </a:p>
          <a:p>
            <a:pPr marL="457200" lvl="2"/>
            <a:endParaRPr lang="en-US" altLang="en-US" sz="3000" dirty="0">
              <a:effectLst>
                <a:outerShdw blurRad="50800" dist="38100" dir="2700000" algn="tl" rotWithShape="0">
                  <a:prstClr val="black">
                    <a:alpha val="40000"/>
                  </a:prstClr>
                </a:outerShdw>
              </a:effectLst>
              <a:latin typeface="Franklin Gothic Medium" panose="020B0603020102020204" pitchFamily="34" charset="0"/>
            </a:endParaRPr>
          </a:p>
          <a:p>
            <a:pPr marL="1885950" lvl="4" indent="-514350">
              <a:buFont typeface="+mj-lt"/>
              <a:buAutoNum type="arabicPeriod"/>
              <a:tabLst>
                <a:tab pos="627063" algn="l"/>
              </a:tabLst>
            </a:pP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Burden furthers a “compelling governmental </a:t>
            </a:r>
          </a:p>
          <a:p>
            <a:pPr marL="1828800" lvl="5">
              <a:tabLst>
                <a:tab pos="627063" algn="l"/>
              </a:tabLst>
            </a:pP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interest” and</a:t>
            </a:r>
          </a:p>
          <a:p>
            <a:pPr marL="1885950" lvl="4" indent="-514350">
              <a:buFont typeface="+mj-lt"/>
              <a:buAutoNum type="arabicPeriod"/>
              <a:tabLst>
                <a:tab pos="627063" algn="l"/>
              </a:tabLst>
            </a:pPr>
            <a:endParaRPr lang="en-US" altLang="en-US" sz="3000" dirty="0">
              <a:effectLst>
                <a:outerShdw blurRad="50800" dist="38100" dir="2700000" algn="tl" rotWithShape="0">
                  <a:prstClr val="black">
                    <a:alpha val="40000"/>
                  </a:prstClr>
                </a:outerShdw>
              </a:effectLst>
              <a:latin typeface="Franklin Gothic Medium" panose="020B0603020102020204" pitchFamily="34" charset="0"/>
            </a:endParaRPr>
          </a:p>
          <a:p>
            <a:pPr marL="1885950" lvl="4" indent="-514350">
              <a:buFont typeface="+mj-lt"/>
              <a:buAutoNum type="arabicPeriod"/>
              <a:tabLst>
                <a:tab pos="627063" algn="l"/>
              </a:tabLst>
            </a:pP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does so by “the least restrictive means”</a:t>
            </a:r>
          </a:p>
          <a:p>
            <a:pPr marL="0" lvl="1"/>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RLUIPA</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2" name="Picture 1" descr="Icon&#10;&#10;Description automatically generated">
            <a:extLst>
              <a:ext uri="{FF2B5EF4-FFF2-40B4-BE49-F238E27FC236}">
                <a16:creationId xmlns:a16="http://schemas.microsoft.com/office/drawing/2014/main" id="{B52F86D3-9350-10F9-E39B-2E6EEB5C40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33664385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3" algn="ct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Elements</a:t>
            </a:r>
          </a:p>
          <a:p>
            <a:pPr marL="0" lvl="3" algn="ctr"/>
            <a:endParaRPr lang="en-US" altLang="en-US" sz="1000"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mj-lt"/>
              <a:buAutoNum type="arabicPeriod"/>
              <a:tabLst>
                <a:tab pos="400050" algn="l"/>
              </a:tabLst>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Plaintiff must show that the exercise of his religion is at issue.</a:t>
            </a:r>
          </a:p>
          <a:p>
            <a:pPr lvl="2" indent="-457200">
              <a:buFont typeface="+mj-lt"/>
              <a:buAutoNum type="arabicPeriod"/>
              <a:tabLst>
                <a:tab pos="400050" algn="l"/>
              </a:tabLst>
            </a:pP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mj-lt"/>
              <a:buAutoNum type="arabicPeriod"/>
              <a:tabLst>
                <a:tab pos="400050" algn="l"/>
              </a:tabLst>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Plaintiff bears the burden of establishing a prima facie claim that the defendant’s conduct substantially burdened his religious exercise.</a:t>
            </a:r>
          </a:p>
          <a:p>
            <a:pPr lvl="2" indent="-457200">
              <a:buFont typeface="+mj-lt"/>
              <a:buAutoNum type="arabicPeriod"/>
              <a:tabLst>
                <a:tab pos="400050" algn="l"/>
              </a:tabLst>
            </a:pP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mj-lt"/>
              <a:buAutoNum type="arabicPeriod"/>
              <a:tabLst>
                <a:tab pos="400050" algn="l"/>
              </a:tabLst>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If the plaintiff meets the prima facie burden, then the burden shifts to the defendant to prove that the substantial burden on the inmate’s religious practice both furthers a compelling governmental interest and is the least restrictive means of doing so.</a:t>
            </a:r>
          </a:p>
          <a:p>
            <a:pPr marL="0" lvl="1"/>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RLUIPA</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2" name="Picture 1" descr="Icon&#10;&#10;Description automatically generated">
            <a:extLst>
              <a:ext uri="{FF2B5EF4-FFF2-40B4-BE49-F238E27FC236}">
                <a16:creationId xmlns:a16="http://schemas.microsoft.com/office/drawing/2014/main" id="{439BEB2B-044E-D412-B25E-74684E62FB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12887865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3" algn="ctr"/>
            <a:endParaRPr lang="en-US" altLang="en-US" sz="2800" dirty="0">
              <a:effectLst>
                <a:outerShdw blurRad="50800" dist="38100" dir="2700000" algn="tl" rotWithShape="0">
                  <a:prstClr val="black">
                    <a:alpha val="40000"/>
                  </a:prstClr>
                </a:outerShdw>
              </a:effectLst>
              <a:latin typeface="Franklin Gothic Medium" panose="020B0603020102020204" pitchFamily="34" charset="0"/>
            </a:endParaRPr>
          </a:p>
          <a:p>
            <a:pPr marL="0" lvl="3" algn="ctr"/>
            <a:endParaRPr lang="en-US" altLang="en-US" sz="1000"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Arial" panose="020B0604020202020204" pitchFamily="34" charset="0"/>
              <a:buChar char="•"/>
              <a:tabLst>
                <a:tab pos="400050" algn="l"/>
              </a:tabLst>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A substantial burden on religious exercise must impose a significantly great onus upon such exercise.  </a:t>
            </a:r>
            <a:r>
              <a:rPr lang="en-US" altLang="en-US" sz="24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Warsoldier v. Woodford</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418 F.3d 989, 995 (9th Cir. 2005).</a:t>
            </a:r>
          </a:p>
          <a:p>
            <a:pPr marL="457200" lvl="2">
              <a:tabLst>
                <a:tab pos="400050" algn="l"/>
              </a:tabLst>
            </a:pP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Arial" panose="020B0604020202020204" pitchFamily="34" charset="0"/>
              <a:buChar char="•"/>
              <a:tabLst>
                <a:tab pos="400050" algn="l"/>
              </a:tabLst>
            </a:pP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An institutionalized person’s religious exercise is substantially burdened where the state denies an important benefit because of conduct mandated by religious belief, thereby putting substantial pressure on an adherent to modify his behavior and to violate his belief.  </a:t>
            </a:r>
            <a:r>
              <a:rPr lang="en-US" altLang="en-US" sz="2400" i="1" dirty="0">
                <a:effectLst>
                  <a:outerShdw blurRad="50800" dist="38100" dir="2700000" algn="tl" rotWithShape="0">
                    <a:prstClr val="black">
                      <a:alpha val="40000"/>
                    </a:prstClr>
                  </a:outerShdw>
                </a:effectLst>
                <a:latin typeface="Franklin Gothic Medium" panose="020B0603020102020204" pitchFamily="34" charset="0"/>
              </a:rPr>
              <a:t>Id.</a:t>
            </a:r>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 </a:t>
            </a:r>
          </a:p>
          <a:p>
            <a:pPr marL="0" lvl="1"/>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RLUIPA</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2" name="Picture 1" descr="Icon&#10;&#10;Description automatically generated">
            <a:extLst>
              <a:ext uri="{FF2B5EF4-FFF2-40B4-BE49-F238E27FC236}">
                <a16:creationId xmlns:a16="http://schemas.microsoft.com/office/drawing/2014/main" id="{11B70985-B075-E6B1-94AD-F24A69BFD9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21038717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A pretrial detainee’s claim that he has been denied adequate medical care is evaluated under an objective deliberate indifference standard.  </a:t>
            </a:r>
            <a:r>
              <a:rPr lang="en-US" altLang="en-US" sz="28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Gordon v. County of Orange</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888 F.3d 1118, 1124–25 (9th Cir. 2018).  </a:t>
            </a:r>
          </a:p>
          <a:p>
            <a:pPr marL="1147763" lvl="1" indent="-573088">
              <a:buFont typeface="Courier New" panose="02070309020205020404" pitchFamily="49" charset="0"/>
              <a:buChar char="o"/>
            </a:pPr>
            <a:endParaRPr lang="en-US" altLang="en-US" sz="2800" dirty="0">
              <a:effectLst>
                <a:outerShdw blurRad="50800" dist="38100" dir="2700000" algn="tl" rotWithShape="0">
                  <a:prstClr val="black">
                    <a:alpha val="40000"/>
                  </a:prstClr>
                </a:outerShdw>
              </a:effectLst>
              <a:latin typeface="Franklin Gothic Medium" panose="020B0603020102020204" pitchFamily="34" charset="0"/>
            </a:endParaRPr>
          </a:p>
          <a:p>
            <a:pPr marL="1147763" lvl="1" indent="-573088">
              <a:buFont typeface="Courier New" panose="02070309020205020404" pitchFamily="49" charset="0"/>
              <a:buChar char="o"/>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A plaintiff must show that the denial, delay, or otherwise unreasonable course of medical care was taken in “reckless disregard” of an excessive risk to the plaintiff’s health or safety.  </a:t>
            </a:r>
            <a:r>
              <a:rPr lang="en-US" altLang="en-US" sz="2800" i="1" dirty="0">
                <a:effectLst>
                  <a:outerShdw blurRad="50800" dist="38100" dir="2700000" algn="tl" rotWithShape="0">
                    <a:prstClr val="black">
                      <a:alpha val="40000"/>
                    </a:prstClr>
                  </a:outerShdw>
                </a:effectLst>
                <a:latin typeface="Franklin Gothic Medium" panose="020B0603020102020204" pitchFamily="34" charset="0"/>
              </a:rPr>
              <a:t>Id.</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at 1125. </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1138641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Compelling Governmental Interest:</a:t>
            </a:r>
          </a:p>
          <a:p>
            <a:pPr lvl="2" indent="-457200">
              <a:buFont typeface="Arial" panose="020B0604020202020204" pitchFamily="34" charset="0"/>
              <a:buChar char="•"/>
            </a:pP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This is a strict scrutiny standard and it difficult for defendants to meet on summary judgment.</a:t>
            </a:r>
          </a:p>
          <a:p>
            <a:pPr marL="457200" lvl="2"/>
            <a:endParaRPr lang="en-US" altLang="en-US" sz="3000"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Least Restrictive Alternative:</a:t>
            </a:r>
          </a:p>
          <a:p>
            <a:pPr lvl="2" indent="-457200">
              <a:buFont typeface="Arial" panose="020B0604020202020204" pitchFamily="34" charset="0"/>
              <a:buChar char="•"/>
            </a:pP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Defendants must come forward with more than assertions of generic security concerns.  They must demonstrate with </a:t>
            </a:r>
            <a:r>
              <a:rPr lang="en-US" altLang="en-US" sz="3000" b="1" dirty="0">
                <a:effectLst>
                  <a:outerShdw blurRad="50800" dist="38100" dir="2700000" algn="tl" rotWithShape="0">
                    <a:prstClr val="black">
                      <a:alpha val="40000"/>
                    </a:prstClr>
                  </a:outerShdw>
                </a:effectLst>
                <a:latin typeface="Franklin Gothic Medium" panose="020B0603020102020204" pitchFamily="34" charset="0"/>
              </a:rPr>
              <a:t>evidence</a:t>
            </a: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 that accommodation of a particular religious request impacts a compelling interest and that they have pursued lesser restrictive means of accommodating the right without success. </a:t>
            </a:r>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RLUIPA</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2" name="Picture 1" descr="Icon&#10;&#10;Description automatically generated">
            <a:extLst>
              <a:ext uri="{FF2B5EF4-FFF2-40B4-BE49-F238E27FC236}">
                <a16:creationId xmlns:a16="http://schemas.microsoft.com/office/drawing/2014/main" id="{FF4B4BEF-161E-0D63-BA32-9629444B39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28735028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“[I]n light of RLUIPA, no longer can prison officials justify restrictions on religious exercise by simply citing to the need to maintain order and security in a prison. RLUIPA requires more.” </a:t>
            </a:r>
            <a:r>
              <a:rPr lang="en-US" altLang="en-US" sz="30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Greene v. Solano County Jail</a:t>
            </a: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 513 F.3d 982, 989-90 (9th Cir. 2008).  Prison officials must show that they “actually considered and rejected the efficacy of less restrictive measures before adopting the challenged practice.” </a:t>
            </a:r>
            <a:r>
              <a:rPr lang="en-US" altLang="en-US" sz="3000" i="1" dirty="0">
                <a:effectLst>
                  <a:outerShdw blurRad="50800" dist="38100" dir="2700000" algn="tl" rotWithShape="0">
                    <a:prstClr val="black">
                      <a:alpha val="40000"/>
                    </a:prstClr>
                  </a:outerShdw>
                </a:effectLst>
                <a:latin typeface="Franklin Gothic Medium" panose="020B0603020102020204" pitchFamily="34" charset="0"/>
              </a:rPr>
              <a:t>Id.</a:t>
            </a:r>
            <a:r>
              <a:rPr lang="en-US" altLang="en-US" sz="3000" dirty="0">
                <a:effectLst>
                  <a:outerShdw blurRad="50800" dist="38100" dir="2700000" algn="tl" rotWithShape="0">
                    <a:prstClr val="black">
                      <a:alpha val="40000"/>
                    </a:prstClr>
                  </a:outerShdw>
                </a:effectLst>
                <a:latin typeface="Franklin Gothic Medium" panose="020B0603020102020204" pitchFamily="34" charset="0"/>
              </a:rPr>
              <a:t> at 990. </a:t>
            </a:r>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RLUIPA</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2" name="Picture 1" descr="Icon&#10;&#10;Description automatically generated">
            <a:extLst>
              <a:ext uri="{FF2B5EF4-FFF2-40B4-BE49-F238E27FC236}">
                <a16:creationId xmlns:a16="http://schemas.microsoft.com/office/drawing/2014/main" id="{2A35C819-D455-1E09-DCA5-441CAB5AAD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36670284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88102"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3200" dirty="0">
                <a:effectLst>
                  <a:outerShdw blurRad="50800" dist="38100" dir="2700000" algn="tl" rotWithShape="0">
                    <a:prstClr val="black">
                      <a:alpha val="40000"/>
                    </a:prstClr>
                  </a:outerShdw>
                </a:effectLst>
                <a:latin typeface="Franklin Gothic Medium" panose="020B0603020102020204" pitchFamily="34" charset="0"/>
              </a:rPr>
              <a:t>The Ninth Circuit has specifically rejected the idea that courts must “completely defer to [prison officials’] judgment.” </a:t>
            </a:r>
            <a:r>
              <a:rPr lang="en-US" altLang="en-US" sz="32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Warsoldier</a:t>
            </a:r>
            <a:r>
              <a:rPr lang="en-US" altLang="en-US" sz="32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v. Woodford</a:t>
            </a:r>
            <a:r>
              <a:rPr lang="en-US" altLang="en-US" sz="3200" dirty="0">
                <a:effectLst>
                  <a:outerShdw blurRad="50800" dist="38100" dir="2700000" algn="tl" rotWithShape="0">
                    <a:prstClr val="black">
                      <a:alpha val="40000"/>
                    </a:prstClr>
                  </a:outerShdw>
                </a:effectLst>
                <a:latin typeface="Franklin Gothic Medium" panose="020B0603020102020204" pitchFamily="34" charset="0"/>
              </a:rPr>
              <a:t>, 418 F.3d 989, </a:t>
            </a:r>
          </a:p>
          <a:p>
            <a:pPr marL="457200" lvl="2"/>
            <a:r>
              <a:rPr lang="en-US" altLang="en-US" sz="3200" dirty="0">
                <a:effectLst>
                  <a:outerShdw blurRad="50800" dist="38100" dir="2700000" algn="tl" rotWithShape="0">
                    <a:prstClr val="black">
                      <a:alpha val="40000"/>
                    </a:prstClr>
                  </a:outerShdw>
                </a:effectLst>
                <a:latin typeface="Franklin Gothic Medium" panose="020B0603020102020204" pitchFamily="34" charset="0"/>
              </a:rPr>
              <a:t>1001 (9th Cir. 2005)</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RLUIPA</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2" name="Picture 1" descr="Icon&#10;&#10;Description automatically generated">
            <a:extLst>
              <a:ext uri="{FF2B5EF4-FFF2-40B4-BE49-F238E27FC236}">
                <a16:creationId xmlns:a16="http://schemas.microsoft.com/office/drawing/2014/main" id="{1BFEEDB7-FD01-D665-F7B0-80CD249CF6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3902918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22938"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800" b="1" u="sng" dirty="0">
                <a:effectLst>
                  <a:outerShdw blurRad="50800" dist="38100" dir="2700000" algn="tl" rotWithShape="0">
                    <a:prstClr val="black">
                      <a:alpha val="40000"/>
                    </a:prstClr>
                  </a:outerShdw>
                </a:effectLst>
                <a:latin typeface="Franklin Gothic Medium" panose="020B0603020102020204" pitchFamily="34" charset="0"/>
              </a:rPr>
              <a:t>Case Example</a:t>
            </a:r>
          </a:p>
          <a:p>
            <a:pPr marL="0" lvl="1" algn="ctr"/>
            <a:endParaRPr lang="en-US" altLang="en-US" sz="800" b="1" dirty="0">
              <a:effectLst>
                <a:outerShdw blurRad="50800" dist="38100" dir="2700000" algn="tl" rotWithShape="0">
                  <a:prstClr val="black">
                    <a:alpha val="40000"/>
                  </a:prstClr>
                </a:outerShdw>
              </a:effectLst>
              <a:latin typeface="Franklin Gothic Medium" panose="020B0603020102020204" pitchFamily="34" charset="0"/>
            </a:endParaRPr>
          </a:p>
          <a:p>
            <a:pPr marL="112713" lvl="1"/>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RLUIPA claim brought by Muslim alleging that the ADC grooming policy that restricted his beard length violated his rights.  Because Plaintiff did not cut his beard, he was reclassified from Level III to Level IV, which resulted in a transfer, and he was subject to numerous disciplinary actions.  The Court granted Plaintiff’s Motion for a TRO and PI on the basis that Defendants had not established that particular security concerns supported their grooming policy.  </a:t>
            </a:r>
          </a:p>
          <a:p>
            <a:pPr marL="112713" lvl="1"/>
            <a:endParaRPr lang="en-US" altLang="en-US" sz="2600" dirty="0">
              <a:effectLst>
                <a:outerShdw blurRad="50800" dist="38100" dir="2700000" algn="tl" rotWithShape="0">
                  <a:prstClr val="black">
                    <a:alpha val="40000"/>
                  </a:prstClr>
                </a:outerShdw>
              </a:effectLst>
              <a:latin typeface="Franklin Gothic Medium" panose="020B0603020102020204" pitchFamily="34" charset="0"/>
            </a:endParaRPr>
          </a:p>
          <a:p>
            <a:pPr marL="112713" lvl="1"/>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The parties settled the case, but this issue persists. </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RLUIPA</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2" name="Picture 1" descr="Icon&#10;&#10;Description automatically generated">
            <a:extLst>
              <a:ext uri="{FF2B5EF4-FFF2-40B4-BE49-F238E27FC236}">
                <a16:creationId xmlns:a16="http://schemas.microsoft.com/office/drawing/2014/main" id="{F2D6FCDD-5A82-1677-1E93-C3B5032E43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65" y="229685"/>
            <a:ext cx="668220" cy="618103"/>
          </a:xfrm>
          <a:prstGeom prst="rect">
            <a:avLst/>
          </a:prstGeom>
        </p:spPr>
      </p:pic>
    </p:spTree>
    <p:extLst>
      <p:ext uri="{BB962C8B-B14F-4D97-AF65-F5344CB8AC3E}">
        <p14:creationId xmlns:p14="http://schemas.microsoft.com/office/powerpoint/2010/main" val="25181560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22938"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Prisoners do not have a right to access the courts in an “abstract, freestanding” form.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Lewis v. Casey</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518 U.S. 343, 367 (1996).</a:t>
            </a: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But prisoners do have a right to litigate without active interference by prison officials.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Blaisdell v. </a:t>
            </a:r>
            <a:r>
              <a:rPr lang="en-US" altLang="en-US" sz="26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Frappiea</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729 F.3d 1237, 1243 (9th Cir. 2005).  </a:t>
            </a: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The State may not erect barriers that impede the right of access of incarcerated persons.  Prisoners have a First Amendment and a Fourteenth Amendment right to pursue legal redress for claims that have a reasonable basis in fact or law.</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Access to the Courts</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6" name="Graphic 5" descr="Scales of justice with solid fill">
            <a:extLst>
              <a:ext uri="{FF2B5EF4-FFF2-40B4-BE49-F238E27FC236}">
                <a16:creationId xmlns:a16="http://schemas.microsoft.com/office/drawing/2014/main" id="{18B9AC98-853F-4F12-7800-A0AD779216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955" y="192267"/>
            <a:ext cx="703966" cy="703966"/>
          </a:xfrm>
          <a:prstGeom prst="rect">
            <a:avLst/>
          </a:prstGeom>
        </p:spPr>
      </p:pic>
    </p:spTree>
    <p:extLst>
      <p:ext uri="{BB962C8B-B14F-4D97-AF65-F5344CB8AC3E}">
        <p14:creationId xmlns:p14="http://schemas.microsoft.com/office/powerpoint/2010/main" val="40495647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22938"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Prisoners have a right to limited affirmative assistance by prison officials.  The right is only a right to the means to </a:t>
            </a:r>
            <a:r>
              <a:rPr lang="en-US" altLang="en-US" sz="2600" i="1" dirty="0">
                <a:effectLst>
                  <a:outerShdw blurRad="50800" dist="38100" dir="2700000" algn="tl" rotWithShape="0">
                    <a:prstClr val="black">
                      <a:alpha val="40000"/>
                    </a:prstClr>
                  </a:outerShdw>
                </a:effectLst>
                <a:latin typeface="Franklin Gothic Medium" panose="020B0603020102020204" pitchFamily="34" charset="0"/>
              </a:rPr>
              <a:t>file</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petitions or complaints and not a right to discover claims or even to litigate them effectively once filed.  </a:t>
            </a:r>
          </a:p>
          <a:p>
            <a:pPr lvl="1" indent="-457200">
              <a:buFont typeface="Arial" panose="020B0604020202020204" pitchFamily="34" charset="0"/>
              <a:buChar char="•"/>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Although the Constitution requires that prisoners receive affirmative assistance in the preparation and filing of certain legal pleadings, that assistance does not need to take a specific form, and the right to legal assistance is limited to the pleading stage.    </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Access to the Courts</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2" name="Graphic 1" descr="Scales of justice with solid fill">
            <a:extLst>
              <a:ext uri="{FF2B5EF4-FFF2-40B4-BE49-F238E27FC236}">
                <a16:creationId xmlns:a16="http://schemas.microsoft.com/office/drawing/2014/main" id="{C962F157-1D8B-D9F4-8C42-25F36D9BC7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955" y="192267"/>
            <a:ext cx="703966" cy="703966"/>
          </a:xfrm>
          <a:prstGeom prst="rect">
            <a:avLst/>
          </a:prstGeom>
        </p:spPr>
      </p:pic>
    </p:spTree>
    <p:extLst>
      <p:ext uri="{BB962C8B-B14F-4D97-AF65-F5344CB8AC3E}">
        <p14:creationId xmlns:p14="http://schemas.microsoft.com/office/powerpoint/2010/main" val="11115102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22938"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lvl="1" indent="-457200">
              <a:buFont typeface="Arial" panose="020B0604020202020204" pitchFamily="34" charset="0"/>
              <a:buChar char="•"/>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As a matter of standing, a plaintiff must show that he suffered an “actual injury”: that is, he must show actual prejudice with respect to contemplated or existing litigation, such as the inability to meet a filing deadline or to present a claim.</a:t>
            </a:r>
          </a:p>
          <a:p>
            <a:pPr lvl="1" indent="-457200">
              <a:buFont typeface="Arial" panose="020B0604020202020204" pitchFamily="34" charset="0"/>
              <a:buChar char="•"/>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To show actual or injury or prejudice, the plaintiff must demonstrate that the defendants’ conduct frustrated or impeded him from bringing to court a </a:t>
            </a:r>
            <a:r>
              <a:rPr lang="en-US" altLang="en-US" sz="2800" i="1" dirty="0">
                <a:effectLst>
                  <a:outerShdw blurRad="50800" dist="38100" dir="2700000" algn="tl" rotWithShape="0">
                    <a:prstClr val="black">
                      <a:alpha val="40000"/>
                    </a:prstClr>
                  </a:outerShdw>
                </a:effectLst>
                <a:latin typeface="Franklin Gothic Medium" panose="020B0603020102020204" pitchFamily="34" charset="0"/>
              </a:rPr>
              <a:t>nonfrivolous</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claim regarding his conviction or sentence, or his conditions of confinement.</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117475" lvl="1">
              <a:lnSpc>
                <a:spcPct val="80000"/>
              </a:lnSpc>
              <a:spcBef>
                <a:spcPct val="0"/>
              </a:spcBef>
            </a:pPr>
            <a:r>
              <a:rPr lang="en-US" sz="2800" b="1" dirty="0"/>
              <a:t>	Access to the Courts</a:t>
            </a:r>
            <a:endParaRPr 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pic>
        <p:nvPicPr>
          <p:cNvPr id="2" name="Graphic 1" descr="Scales of justice with solid fill">
            <a:extLst>
              <a:ext uri="{FF2B5EF4-FFF2-40B4-BE49-F238E27FC236}">
                <a16:creationId xmlns:a16="http://schemas.microsoft.com/office/drawing/2014/main" id="{4F8091F4-4AE5-E020-A498-245AD6FC45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955" y="192267"/>
            <a:ext cx="703966" cy="703966"/>
          </a:xfrm>
          <a:prstGeom prst="rect">
            <a:avLst/>
          </a:prstGeom>
        </p:spPr>
      </p:pic>
    </p:spTree>
    <p:extLst>
      <p:ext uri="{BB962C8B-B14F-4D97-AF65-F5344CB8AC3E}">
        <p14:creationId xmlns:p14="http://schemas.microsoft.com/office/powerpoint/2010/main" val="7659711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342900" lvl="1" indent="-342900">
              <a:buFont typeface="Courier New" panose="02070309020205020404" pitchFamily="49" charset="0"/>
              <a:buChar char="o"/>
            </a:pP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“‘[P]</a:t>
            </a:r>
            <a:r>
              <a:rPr lang="en-US" altLang="en-US" sz="2800" b="1" dirty="0" err="1">
                <a:effectLst>
                  <a:outerShdw blurRad="50800" dist="38100" dir="2700000" algn="tl" rotWithShape="0">
                    <a:prstClr val="black">
                      <a:alpha val="40000"/>
                    </a:prstClr>
                  </a:outerShdw>
                </a:effectLst>
                <a:latin typeface="Franklin Gothic Medium" panose="020B0603020102020204" pitchFamily="34" charset="0"/>
              </a:rPr>
              <a:t>rison</a:t>
            </a: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 officials have a duty . . . to protect prisoners from violence at the hands of other prisoners.’” </a:t>
            </a:r>
            <a:r>
              <a:rPr lang="en-US" altLang="en-US" sz="28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Farmer</a:t>
            </a: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 511 U.S. at 833. </a:t>
            </a:r>
          </a:p>
          <a:p>
            <a:pPr marL="0" lvl="1"/>
            <a:endParaRPr lang="en-US" altLang="en-US" sz="16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Must show that his incarceration posed a substantial risk of serious harm.</a:t>
            </a:r>
          </a:p>
          <a:p>
            <a:pPr marL="0" lvl="1"/>
            <a:endParaRPr lang="en-US" altLang="en-US" sz="1600" b="1" dirty="0">
              <a:effectLst>
                <a:outerShdw blurRad="50800" dist="38100" dir="2700000" algn="tl" rotWithShape="0">
                  <a:prstClr val="black">
                    <a:alpha val="40000"/>
                  </a:prstClr>
                </a:outerShdw>
              </a:effectLst>
              <a:latin typeface="Franklin Gothic Medium" panose="020B0603020102020204" pitchFamily="34" charset="0"/>
            </a:endParaRPr>
          </a:p>
          <a:p>
            <a:pPr marL="342900" lvl="1" indent="-342900">
              <a:buFont typeface="Courier New" panose="02070309020205020404" pitchFamily="49" charset="0"/>
              <a:buChar char="o"/>
            </a:pP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Must show that prison officials knew of the risk to plaintiff but were indifferent and unresponsive to it.</a:t>
            </a: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Failure to Protect</a:t>
            </a:r>
          </a:p>
        </p:txBody>
      </p:sp>
      <p:pic>
        <p:nvPicPr>
          <p:cNvPr id="4" name="Graphic 3" descr="Security camera">
            <a:extLst>
              <a:ext uri="{FF2B5EF4-FFF2-40B4-BE49-F238E27FC236}">
                <a16:creationId xmlns:a16="http://schemas.microsoft.com/office/drawing/2014/main" id="{710C10ED-A8F0-4F80-9D43-F35B9FF4AC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1737" y="119745"/>
            <a:ext cx="814251" cy="814251"/>
          </a:xfrm>
          <a:prstGeom prst="rect">
            <a:avLst/>
          </a:prstGeom>
        </p:spPr>
      </p:pic>
    </p:spTree>
    <p:extLst>
      <p:ext uri="{BB962C8B-B14F-4D97-AF65-F5344CB8AC3E}">
        <p14:creationId xmlns:p14="http://schemas.microsoft.com/office/powerpoint/2010/main" val="14028120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lvl="1" algn="ctr"/>
            <a:r>
              <a:rPr lang="en-US" altLang="en-US" sz="2800" b="1" u="sng" dirty="0">
                <a:effectLst>
                  <a:outerShdw blurRad="50800" dist="38100" dir="2700000" algn="tl" rotWithShape="0">
                    <a:prstClr val="black">
                      <a:alpha val="40000"/>
                    </a:prstClr>
                  </a:outerShdw>
                </a:effectLst>
                <a:latin typeface="Franklin Gothic Medium" panose="020B0603020102020204" pitchFamily="34" charset="0"/>
              </a:rPr>
              <a:t>Types of cases</a:t>
            </a:r>
          </a:p>
          <a:p>
            <a:pPr marL="0" lvl="1" algn="ctr"/>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a:p>
            <a:pPr marL="0" lvl="1" algn="ct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Inmates seeking protective custody who have been </a:t>
            </a:r>
          </a:p>
          <a:p>
            <a:pPr marL="0" lvl="1" algn="ct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labeled a snitch or whose crimes might predispose </a:t>
            </a:r>
          </a:p>
          <a:p>
            <a:pPr marL="0" lvl="1" algn="ct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them to violence at the hands of other inmates</a:t>
            </a:r>
          </a:p>
          <a:p>
            <a:pPr marL="0" lvl="1" algn="ctr"/>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a:p>
            <a:pPr marL="0" lvl="1" algn="ctr"/>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Failure to Protect</a:t>
            </a:r>
          </a:p>
        </p:txBody>
      </p:sp>
      <p:pic>
        <p:nvPicPr>
          <p:cNvPr id="4" name="Graphic 3" descr="Security camera">
            <a:extLst>
              <a:ext uri="{FF2B5EF4-FFF2-40B4-BE49-F238E27FC236}">
                <a16:creationId xmlns:a16="http://schemas.microsoft.com/office/drawing/2014/main" id="{710C10ED-A8F0-4F80-9D43-F35B9FF4AC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1737" y="119745"/>
            <a:ext cx="814251" cy="814251"/>
          </a:xfrm>
          <a:prstGeom prst="rect">
            <a:avLst/>
          </a:prstGeom>
        </p:spPr>
      </p:pic>
    </p:spTree>
    <p:extLst>
      <p:ext uri="{BB962C8B-B14F-4D97-AF65-F5344CB8AC3E}">
        <p14:creationId xmlns:p14="http://schemas.microsoft.com/office/powerpoint/2010/main" val="23999167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In </a:t>
            </a:r>
            <a:r>
              <a:rPr lang="en-US" altLang="en-US" sz="28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Farmer v. Brennan</a:t>
            </a: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 the Supreme Court established the standard used to determine whether inmates can prevail against prison officials on an Eighth Amendment challenge</a:t>
            </a:r>
          </a:p>
          <a:p>
            <a:pPr marL="457200" lvl="2"/>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 to prison conditions. </a:t>
            </a: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Failure to Protect</a:t>
            </a:r>
          </a:p>
        </p:txBody>
      </p:sp>
      <p:pic>
        <p:nvPicPr>
          <p:cNvPr id="4" name="Graphic 3" descr="Security camera">
            <a:extLst>
              <a:ext uri="{FF2B5EF4-FFF2-40B4-BE49-F238E27FC236}">
                <a16:creationId xmlns:a16="http://schemas.microsoft.com/office/drawing/2014/main" id="{710C10ED-A8F0-4F80-9D43-F35B9FF4AC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1737" y="119745"/>
            <a:ext cx="814251" cy="814251"/>
          </a:xfrm>
          <a:prstGeom prst="rect">
            <a:avLst/>
          </a:prstGeom>
        </p:spPr>
      </p:pic>
    </p:spTree>
    <p:extLst>
      <p:ext uri="{BB962C8B-B14F-4D97-AF65-F5344CB8AC3E}">
        <p14:creationId xmlns:p14="http://schemas.microsoft.com/office/powerpoint/2010/main" val="12891273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7475"/>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The elements of a pretrial detainee’s medical care claim against an individual defendant are: </a:t>
            </a:r>
          </a:p>
          <a:p>
            <a:pPr marL="117475"/>
            <a:endParaRPr lang="en-US" altLang="en-US" sz="1000" dirty="0">
              <a:effectLst>
                <a:outerShdw blurRad="50800" dist="38100" dir="2700000" algn="tl" rotWithShape="0">
                  <a:prstClr val="black">
                    <a:alpha val="40000"/>
                  </a:prstClr>
                </a:outerShdw>
              </a:effectLst>
              <a:latin typeface="Franklin Gothic Medium" panose="020B0603020102020204" pitchFamily="34" charset="0"/>
            </a:endParaRPr>
          </a:p>
          <a:p>
            <a:pPr marL="1089025" indent="-514350" defTabSz="800100">
              <a:buAutoNum type="romanLcParenBoth"/>
              <a:tabLst>
                <a:tab pos="8347075" algn="l"/>
                <a:tab pos="9488488" algn="l"/>
                <a:tab pos="9831388" algn="l"/>
              </a:tabLst>
            </a:pPr>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the defendant made an intentional decision with respect to the conditions under which the plaintiff was confined; </a:t>
            </a:r>
          </a:p>
          <a:p>
            <a:pPr marL="1089025" indent="-514350" defTabSz="800100">
              <a:buAutoNum type="romanLcParenBoth"/>
              <a:tabLst>
                <a:tab pos="8347075" algn="l"/>
                <a:tab pos="9488488" algn="l"/>
                <a:tab pos="9831388" algn="l"/>
              </a:tabLst>
            </a:pPr>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those conditions put the plaintiff at substantial risk of suffering serious harm; </a:t>
            </a:r>
          </a:p>
          <a:p>
            <a:pPr marL="1089025" indent="-514350" defTabSz="800100">
              <a:buAutoNum type="romanLcParenBoth"/>
              <a:tabLst>
                <a:tab pos="8347075" algn="l"/>
                <a:tab pos="9488488" algn="l"/>
                <a:tab pos="9831388" algn="l"/>
              </a:tabLst>
            </a:pPr>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the defendant did not take reasonable available measures to abate that risk, even though a reasonable official in the circumstances would have appreciated the high degree of risk involved—making the consequences of the defendant’s conduct obvious; and </a:t>
            </a:r>
          </a:p>
          <a:p>
            <a:pPr marL="1089025" indent="-514350" defTabSz="800100">
              <a:buAutoNum type="romanLcParenBoth"/>
              <a:tabLst>
                <a:tab pos="8347075" algn="l"/>
                <a:tab pos="9488488" algn="l"/>
                <a:tab pos="9831388" algn="l"/>
              </a:tabLst>
            </a:pPr>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by not taking such measures, the defendant caused the plaintiff’s injuries.</a:t>
            </a:r>
          </a:p>
          <a:p>
            <a:pPr marL="117475"/>
            <a:endParaRPr lang="en-US" altLang="en-US" sz="1000" i="1" dirty="0">
              <a:effectLst>
                <a:outerShdw blurRad="50800" dist="38100" dir="2700000" algn="tl" rotWithShape="0">
                  <a:prstClr val="black">
                    <a:alpha val="40000"/>
                  </a:prstClr>
                </a:outerShdw>
              </a:effectLst>
              <a:latin typeface="Franklin Gothic Medium" panose="020B0603020102020204" pitchFamily="34" charset="0"/>
            </a:endParaRPr>
          </a:p>
          <a:p>
            <a:pPr marL="117475"/>
            <a:r>
              <a:rPr lang="en-US" altLang="en-US" sz="22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Gordon</a:t>
            </a:r>
            <a:r>
              <a:rPr lang="en-US" altLang="en-US" sz="2200" dirty="0">
                <a:effectLst>
                  <a:outerShdw blurRad="50800" dist="38100" dir="2700000" algn="tl" rotWithShape="0">
                    <a:prstClr val="black">
                      <a:alpha val="40000"/>
                    </a:prstClr>
                  </a:outerShdw>
                </a:effectLst>
                <a:latin typeface="Franklin Gothic Medium" panose="020B0603020102020204" pitchFamily="34" charset="0"/>
              </a:rPr>
              <a:t>, 888 F.3d at 1125.</a:t>
            </a:r>
          </a:p>
        </p:txBody>
      </p:sp>
      <p:sp>
        <p:nvSpPr>
          <p:cNvPr id="6" name="Rectangle: Rounded Corners 5">
            <a:extLst>
              <a:ext uri="{FF2B5EF4-FFF2-40B4-BE49-F238E27FC236}">
                <a16:creationId xmlns:a16="http://schemas.microsoft.com/office/drawing/2014/main" id="{A538901E-A5C3-462D-8902-EA42493325E6}"/>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3" name="Graphic 2" descr="Stethoscope">
            <a:extLst>
              <a:ext uri="{FF2B5EF4-FFF2-40B4-BE49-F238E27FC236}">
                <a16:creationId xmlns:a16="http://schemas.microsoft.com/office/drawing/2014/main" id="{B80BA761-A9C5-4049-A675-291B05E478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27764734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plaintiff in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Farmer</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was biologically male and preoperative transgender person, who wore women’s clothing, had undergone estrogen therapy, and had received silicone breast implants.  511 U.S. at 829.  After her conviction and incarceration for credit card fraud at the age of 18, the plaintiff claimed to have continued hormonal treatment by using drugs smuggled into prison. </a:t>
            </a:r>
          </a:p>
          <a:p>
            <a:pPr marL="457200" lvl="2"/>
            <a:endParaRPr lang="en-US" altLang="en-US" sz="2400" b="1" i="1"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Several years into her federal sentence, the plaintiff was transferred to a higher-security facility and placed in the general male prison population.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Id. </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at 830.  The plaintiff alleged that, within two weeks, she was beaten and raped by another inmate.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Id.</a:t>
            </a: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Failure to Protect</a:t>
            </a:r>
          </a:p>
        </p:txBody>
      </p:sp>
      <p:pic>
        <p:nvPicPr>
          <p:cNvPr id="4" name="Graphic 3" descr="Security camera">
            <a:extLst>
              <a:ext uri="{FF2B5EF4-FFF2-40B4-BE49-F238E27FC236}">
                <a16:creationId xmlns:a16="http://schemas.microsoft.com/office/drawing/2014/main" id="{710C10ED-A8F0-4F80-9D43-F35B9FF4AC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1737" y="119745"/>
            <a:ext cx="814251" cy="814251"/>
          </a:xfrm>
          <a:prstGeom prst="rect">
            <a:avLst/>
          </a:prstGeom>
        </p:spPr>
      </p:pic>
    </p:spTree>
    <p:extLst>
      <p:ext uri="{BB962C8B-B14F-4D97-AF65-F5344CB8AC3E}">
        <p14:creationId xmlns:p14="http://schemas.microsoft.com/office/powerpoint/2010/main" val="17988479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plaintiff filed a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Bivens</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complaint alleging that defendant prison officials transferred her to general population despite knowledge that the penitentiary had a violent environment and history of inmate assaults, and despite knowledge that the plaintiff was transgender with feminine characteristics who would be particularly vulnerable to sexual attacks.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Id. </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at 830-31.  She alleged that this amounted to a deliberately-indifferent failure to protect her safety in violation of the Eighth Amendment.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Id. </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at 831. 	</a:t>
            </a: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Failure to Protect</a:t>
            </a:r>
          </a:p>
        </p:txBody>
      </p:sp>
      <p:pic>
        <p:nvPicPr>
          <p:cNvPr id="4" name="Graphic 3" descr="Security camera">
            <a:extLst>
              <a:ext uri="{FF2B5EF4-FFF2-40B4-BE49-F238E27FC236}">
                <a16:creationId xmlns:a16="http://schemas.microsoft.com/office/drawing/2014/main" id="{710C10ED-A8F0-4F80-9D43-F35B9FF4AC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1737" y="119745"/>
            <a:ext cx="814251" cy="814251"/>
          </a:xfrm>
          <a:prstGeom prst="rect">
            <a:avLst/>
          </a:prstGeom>
        </p:spPr>
      </p:pic>
    </p:spTree>
    <p:extLst>
      <p:ext uri="{BB962C8B-B14F-4D97-AF65-F5344CB8AC3E}">
        <p14:creationId xmlns:p14="http://schemas.microsoft.com/office/powerpoint/2010/main" val="19925842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Supreme Court reversed and remanded.  It held that the plaintiff had raised a genuine issue of material fact as to the officials’ knowledge of the risk, despite not having expressed any concern prior to the attack.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Id.</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at 848.  The plaintiff was a non-violent </a:t>
            </a:r>
            <a:r>
              <a:rPr lang="en-US" altLang="en-US" sz="2400" b="1">
                <a:effectLst>
                  <a:outerShdw blurRad="50800" dist="38100" dir="2700000" algn="tl" rotWithShape="0">
                    <a:prstClr val="black">
                      <a:alpha val="40000"/>
                    </a:prstClr>
                  </a:outerShdw>
                </a:effectLst>
                <a:latin typeface="Franklin Gothic Medium" panose="020B0603020102020204" pitchFamily="34" charset="0"/>
              </a:rPr>
              <a:t>transgender woman who </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was young and effeminate and thus “likely to experience a great deal of sexual pressure” in the prison.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Id.</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Additionally, the plaintiff had been segregated because of concerns for her safety on at least one previous occasion.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Id.</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at 830. </a:t>
            </a:r>
          </a:p>
          <a:p>
            <a:pPr marL="457200" lvl="2"/>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a:t>
            </a: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Failure to Protect</a:t>
            </a:r>
          </a:p>
        </p:txBody>
      </p:sp>
      <p:pic>
        <p:nvPicPr>
          <p:cNvPr id="4" name="Graphic 3" descr="Security camera">
            <a:extLst>
              <a:ext uri="{FF2B5EF4-FFF2-40B4-BE49-F238E27FC236}">
                <a16:creationId xmlns:a16="http://schemas.microsoft.com/office/drawing/2014/main" id="{710C10ED-A8F0-4F80-9D43-F35B9FF4AC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1737" y="119745"/>
            <a:ext cx="814251" cy="814251"/>
          </a:xfrm>
          <a:prstGeom prst="rect">
            <a:avLst/>
          </a:prstGeom>
        </p:spPr>
      </p:pic>
    </p:spTree>
    <p:extLst>
      <p:ext uri="{BB962C8B-B14F-4D97-AF65-F5344CB8AC3E}">
        <p14:creationId xmlns:p14="http://schemas.microsoft.com/office/powerpoint/2010/main" val="40433308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390148"/>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r>
              <a:rPr lang="en-US" altLang="en-US" sz="2400" b="1" u="sng" dirty="0">
                <a:effectLst>
                  <a:outerShdw blurRad="50800" dist="38100" dir="2700000" algn="tl" rotWithShape="0">
                    <a:prstClr val="black">
                      <a:alpha val="40000"/>
                    </a:prstClr>
                  </a:outerShdw>
                </a:effectLst>
                <a:latin typeface="Franklin Gothic Medium" panose="020B0603020102020204" pitchFamily="34" charset="0"/>
              </a:rPr>
              <a:t>Case Examples</a:t>
            </a:r>
          </a:p>
          <a:p>
            <a:pPr marL="457200" lvl="2" algn="ctr"/>
            <a:endParaRPr lang="en-US" altLang="en-US" sz="2400" b="1" u="sng"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Lemire v. Cal. Dep’t of Corr. and Rehab.</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726 F.3d 1062 (9th Cir. 2013): prisoner committed suicide in prison and personal representatives brought Eighth Amendment failure-to-protect claims. The district court granted summary judgment in favor of defendants.  The Ninth Circuit reversed in part, concluding genuine issues of material fact precluded summary judgment on failure-to-protect claims against warden and captain where a reasonable jury could conclude that they disregarded a substantial risk of harm to prisoners when they withdrew all floor staff for several hours in a building that warden and captain knew housed mostly mentally ill prisoners.	</a:t>
            </a: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Convicted Prisoner</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Eighth Amendment </a:t>
            </a:r>
          </a:p>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Failure to Protect</a:t>
            </a:r>
          </a:p>
        </p:txBody>
      </p:sp>
      <p:pic>
        <p:nvPicPr>
          <p:cNvPr id="4" name="Graphic 3" descr="Security camera">
            <a:extLst>
              <a:ext uri="{FF2B5EF4-FFF2-40B4-BE49-F238E27FC236}">
                <a16:creationId xmlns:a16="http://schemas.microsoft.com/office/drawing/2014/main" id="{710C10ED-A8F0-4F80-9D43-F35B9FF4AC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1737" y="119745"/>
            <a:ext cx="814251" cy="814251"/>
          </a:xfrm>
          <a:prstGeom prst="rect">
            <a:avLst/>
          </a:prstGeom>
        </p:spPr>
      </p:pic>
    </p:spTree>
    <p:extLst>
      <p:ext uri="{BB962C8B-B14F-4D97-AF65-F5344CB8AC3E}">
        <p14:creationId xmlns:p14="http://schemas.microsoft.com/office/powerpoint/2010/main" val="4316642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41844"/>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	Under the ADA, no qualified individual with a disability shall, by reason of such disability, be excluded from participation in or denied the benefits of the services, programs, or activities of a public entity, or be subjected to discrimination by any such entity.  42 U.S.C. 12132.</a:t>
            </a:r>
          </a:p>
          <a:p>
            <a:pPr marL="457200" lvl="2"/>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	The Rehabilitation Act is materially the same as the ADA.</a:t>
            </a:r>
          </a:p>
          <a:p>
            <a:pPr marL="457200" lvl="2"/>
            <a:endParaRPr lang="en-US" altLang="en-US" sz="24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3" name="Graphic 2" descr="Wheelchair access with solid fill">
            <a:extLst>
              <a:ext uri="{FF2B5EF4-FFF2-40B4-BE49-F238E27FC236}">
                <a16:creationId xmlns:a16="http://schemas.microsoft.com/office/drawing/2014/main" id="{A0E15C57-EB71-7565-DBF4-34039AE1905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3949524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47900"/>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Elements of an ADA Claim</a:t>
            </a:r>
          </a:p>
          <a:p>
            <a:pPr marL="457200" lvl="2"/>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Plaintiff must allege that:</a:t>
            </a: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he has a disability;</a:t>
            </a: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he is otherwise qualified to participate in or receive the benefit of the prison’s services, programs, or activities;</a:t>
            </a: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He has been excluded from participation in or denied the benefits of the prison’s services, programs, or activities, or was otherwise discriminated against by the prison; and</a:t>
            </a: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such exclusion, denial of benefits, or discrimination was because of his disability.</a:t>
            </a:r>
          </a:p>
          <a:p>
            <a:pPr marL="457200" lvl="2"/>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Claims based solely on the provision of inadequate or negligent medical care are not cognizable under the ADA.  </a:t>
            </a:r>
            <a:r>
              <a:rPr lang="en-US" altLang="en-US" sz="23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Simmons v. Navajo Cnty.</a:t>
            </a: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 609 F.3d 1011, 1022 (9th Cir. 2010).</a:t>
            </a: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2" name="Graphic 1" descr="Wheelchair access with solid fill">
            <a:extLst>
              <a:ext uri="{FF2B5EF4-FFF2-40B4-BE49-F238E27FC236}">
                <a16:creationId xmlns:a16="http://schemas.microsoft.com/office/drawing/2014/main" id="{DFCE43F5-F86A-727C-6147-4F53630279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19357231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222755"/>
            <a:ext cx="10953750" cy="5414380"/>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What counts as a disability?</a:t>
            </a:r>
          </a:p>
          <a:p>
            <a:pPr marL="457200" lvl="2" algn="ct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marL="800100" lvl="2" indent="-3429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A plaintiff must allege facts to support that he has an impairment that substantially limits one or more of his “major life activities.”  42 U.S.C. 12102(1)(A). </a:t>
            </a:r>
          </a:p>
          <a:p>
            <a:pPr marL="800100" lvl="2" indent="-3429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An “impairment” includes any psychological disorder or condition, cosmetic disfiguration, or anatomical loss affecting one or more body systems.  28 C.F.R. 35-108(b)(1)(</a:t>
            </a:r>
            <a:r>
              <a:rPr lang="en-US" altLang="en-US" sz="2600" b="1" dirty="0" err="1">
                <a:effectLst>
                  <a:outerShdw blurRad="50800" dist="38100" dir="2700000" algn="tl" rotWithShape="0">
                    <a:prstClr val="black">
                      <a:alpha val="40000"/>
                    </a:prstClr>
                  </a:outerShdw>
                </a:effectLst>
                <a:latin typeface="Franklin Gothic Medium" panose="020B0603020102020204" pitchFamily="34" charset="0"/>
              </a:rPr>
              <a:t>i</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a:t>
            </a:r>
          </a:p>
          <a:p>
            <a:pPr marL="800100" lvl="2" indent="-3429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“Major life activities” include “functions such as caring for oneself, performing manual tasks, hearing, eating, sleeping, walking, standing, sitting, reaching, lifting, bending, speaking, breathing, learning, reading, concentrating, thinking, communicating with others, and working.”  29 C.F.R. 1630.2(</a:t>
            </a:r>
            <a:r>
              <a:rPr lang="en-US" altLang="en-US" sz="2600" b="1" dirty="0" err="1">
                <a:effectLst>
                  <a:outerShdw blurRad="50800" dist="38100" dir="2700000" algn="tl" rotWithShape="0">
                    <a:prstClr val="black">
                      <a:alpha val="40000"/>
                    </a:prstClr>
                  </a:outerShdw>
                </a:effectLst>
                <a:latin typeface="Franklin Gothic Medium" panose="020B0603020102020204" pitchFamily="34" charset="0"/>
              </a:rPr>
              <a:t>i</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a:t>
            </a:r>
          </a:p>
          <a:p>
            <a:pPr marL="457200" lvl="2"/>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2" name="Graphic 1" descr="Wheelchair access with solid fill">
            <a:extLst>
              <a:ext uri="{FF2B5EF4-FFF2-40B4-BE49-F238E27FC236}">
                <a16:creationId xmlns:a16="http://schemas.microsoft.com/office/drawing/2014/main" id="{37501C87-5B52-02DD-DF64-D00DA1C08E5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3554941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47900"/>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Substantial Limitation</a:t>
            </a:r>
          </a:p>
          <a:p>
            <a:pPr marL="457200" lvl="2" algn="ct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An impairment substantially limits one’s ability to carry out a major life activity if, because of the impairment, the individual is significantly restricted as to the condition, manner, or duration under which the average person in the general population can perform that same major life activity.  </a:t>
            </a:r>
            <a:r>
              <a:rPr lang="en-US" altLang="en-US" sz="2600" b="1" i="1" dirty="0">
                <a:effectLst>
                  <a:outerShdw blurRad="50800" dist="38100" dir="2700000" algn="tl" rotWithShape="0">
                    <a:prstClr val="black">
                      <a:alpha val="40000"/>
                    </a:prstClr>
                  </a:outerShdw>
                </a:effectLst>
                <a:latin typeface="Franklin Gothic Medium" panose="020B0603020102020204" pitchFamily="34" charset="0"/>
              </a:rPr>
              <a:t>See</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 29 C.F.R. 1630.2(j).  In other words, the impairment must prevent or severely restrict an individual from “doing activities that are of central importance to most people’s daily lives.”  </a:t>
            </a:r>
            <a:r>
              <a:rPr lang="en-US" altLang="en-US" sz="26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Toyota Motor Mfg., Ky., Inc. v. Williams</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 534 U.S. 184, 198 (2002).</a:t>
            </a:r>
          </a:p>
          <a:p>
            <a:pPr marL="800100" lvl="2" indent="-342900">
              <a:buFont typeface="Arial" panose="020B0604020202020204" pitchFamily="34" charset="0"/>
              <a:buChar char="•"/>
            </a:pPr>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2" name="Graphic 1" descr="Wheelchair access with solid fill">
            <a:extLst>
              <a:ext uri="{FF2B5EF4-FFF2-40B4-BE49-F238E27FC236}">
                <a16:creationId xmlns:a16="http://schemas.microsoft.com/office/drawing/2014/main" id="{F3BC7898-ECA7-DDEA-1EF9-4688A0CCF6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1952366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47900"/>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Reasonable Accommodation</a:t>
            </a:r>
          </a:p>
          <a:p>
            <a:pPr lvl="2" indent="-4572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To prevail on a claim for failure to accommodate under the ADA, a plaintiff must prove that the prison knew of his disability but failed to provide reasonable accommodations.  </a:t>
            </a:r>
            <a:r>
              <a:rPr lang="en-US" altLang="en-US" sz="2600" b="1"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6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Robertson v. Las Animas Cnty. Sheriff’s Dep’t</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 500 F.3d 1185, 1196 (9th Cir. 2007).  A prison’s deliberate refusal to accommodate a prisoner’s disability-related needs violates the ADA.  </a:t>
            </a:r>
            <a:r>
              <a:rPr lang="en-US" altLang="en-US" sz="2600" b="1"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6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United States v. Georgia</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 546 U.S. 151, 157 (2006).</a:t>
            </a:r>
          </a:p>
          <a:p>
            <a:pPr lvl="2" indent="-4572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Plaintiff bears the initial burden of producing evidence that a reasonable accommodation was possible.</a:t>
            </a:r>
          </a:p>
          <a:p>
            <a:pPr marL="457200" lvl="2"/>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2" name="Graphic 1" descr="Wheelchair access with solid fill">
            <a:extLst>
              <a:ext uri="{FF2B5EF4-FFF2-40B4-BE49-F238E27FC236}">
                <a16:creationId xmlns:a16="http://schemas.microsoft.com/office/drawing/2014/main" id="{233DB806-9C0E-E4ED-179B-8BA2F0F20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21063894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47900"/>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Reasonable Accommodation</a:t>
            </a:r>
          </a:p>
          <a:p>
            <a:pPr marL="457200" lvl="2" algn="ct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If the plaintiff meets his initial burden, the burden shifts to defendant to produce rebuttal evidence that the requested accommodation was not reasonable.</a:t>
            </a:r>
          </a:p>
          <a:p>
            <a:pPr lvl="2" indent="-457200">
              <a:buFont typeface="Arial" panose="020B0604020202020204" pitchFamily="34" charset="0"/>
              <a:buChar char="•"/>
            </a:pP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In considering a request for accommodation, prisoner officials are “required to undertake a fact-specific investigation to determine what constitutes a reasonable accommodation.”  </a:t>
            </a:r>
            <a:r>
              <a:rPr lang="en-US" altLang="en-US" sz="26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Duvall v. Cnty. of Kitsap</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 260 F.3d 1125, 1139 (9th Cir. 2001).</a:t>
            </a:r>
          </a:p>
          <a:p>
            <a:pPr marL="457200" lvl="2"/>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2" name="Graphic 1" descr="Wheelchair access with solid fill">
            <a:extLst>
              <a:ext uri="{FF2B5EF4-FFF2-40B4-BE49-F238E27FC236}">
                <a16:creationId xmlns:a16="http://schemas.microsoft.com/office/drawing/2014/main" id="{F61C6A99-C60A-A3B9-3555-47408E2E32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41694903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The “‘mere lack of due care by a state official’ does not deprive an individual of life, liberty, or property under the Fourteenth Amendment.”  </a:t>
            </a:r>
            <a:r>
              <a:rPr lang="en-US" altLang="en-US" sz="28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Castro v. </a:t>
            </a:r>
            <a:r>
              <a:rPr lang="en-US" altLang="en-US" sz="28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Cnty</a:t>
            </a:r>
            <a:r>
              <a:rPr lang="en-US" altLang="en-US" sz="28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 of Los Angeles</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833 F.3d 1060, 1071 (9th Cir. 2016) (quoting </a:t>
            </a:r>
            <a:r>
              <a:rPr lang="en-US" altLang="en-US" sz="28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Daniels v. Williams</a:t>
            </a:r>
            <a:r>
              <a:rPr lang="en-US" altLang="en-US" sz="2800" dirty="0">
                <a:effectLst>
                  <a:outerShdw blurRad="50800" dist="38100" dir="2700000" algn="tl" rotWithShape="0">
                    <a:prstClr val="black">
                      <a:alpha val="40000"/>
                    </a:prstClr>
                  </a:outerShdw>
                </a:effectLst>
                <a:latin typeface="Franklin Gothic Medium" panose="020B0603020102020204" pitchFamily="34" charset="0"/>
              </a:rPr>
              <a:t>, 474 U.S. 327, 330-31 (1986)). </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Medical Care Claims</a:t>
            </a:r>
          </a:p>
        </p:txBody>
      </p:sp>
      <p:pic>
        <p:nvPicPr>
          <p:cNvPr id="5" name="Graphic 4" descr="Stethoscope">
            <a:extLst>
              <a:ext uri="{FF2B5EF4-FFF2-40B4-BE49-F238E27FC236}">
                <a16:creationId xmlns:a16="http://schemas.microsoft.com/office/drawing/2014/main" id="{C63B46F3-87BB-49ED-A47A-98C03E984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8" y="172237"/>
            <a:ext cx="741375" cy="741375"/>
          </a:xfrm>
          <a:prstGeom prst="rect">
            <a:avLst/>
          </a:prstGeom>
        </p:spPr>
      </p:pic>
    </p:spTree>
    <p:extLst>
      <p:ext uri="{BB962C8B-B14F-4D97-AF65-F5344CB8AC3E}">
        <p14:creationId xmlns:p14="http://schemas.microsoft.com/office/powerpoint/2010/main" val="24119606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47900"/>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Case Examples</a:t>
            </a:r>
          </a:p>
          <a:p>
            <a:pPr marL="457200" lvl="2" algn="ct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Arial" panose="020B0604020202020204" pitchFamily="34" charset="0"/>
              <a:buChar char="•"/>
            </a:pPr>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2" name="Graphic 1" descr="Wheelchair access with solid fill">
            <a:extLst>
              <a:ext uri="{FF2B5EF4-FFF2-40B4-BE49-F238E27FC236}">
                <a16:creationId xmlns:a16="http://schemas.microsoft.com/office/drawing/2014/main" id="{DD9DED48-3045-D8EF-01B1-A1C22BB932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31493596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86401"/>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Intentional Discrimination</a:t>
            </a:r>
          </a:p>
          <a:p>
            <a:pPr marL="457200" lvl="2" algn="ct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The ADA prohibits prisons from discriminating against disabled prisoners </a:t>
            </a:r>
            <a:r>
              <a:rPr lang="en-US" altLang="en-US" sz="2600" b="1" i="1" dirty="0">
                <a:effectLst>
                  <a:outerShdw blurRad="50800" dist="38100" dir="2700000" algn="tl" rotWithShape="0">
                    <a:prstClr val="black">
                      <a:alpha val="40000"/>
                    </a:prstClr>
                  </a:outerShdw>
                </a:effectLst>
                <a:latin typeface="Franklin Gothic Medium" panose="020B0603020102020204" pitchFamily="34" charset="0"/>
              </a:rPr>
              <a:t>solely</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 by reason of disability.  </a:t>
            </a:r>
            <a:r>
              <a:rPr lang="en-US" altLang="en-US" sz="2600" b="1" i="1" dirty="0">
                <a:effectLst>
                  <a:outerShdw blurRad="50800" dist="38100" dir="2700000" algn="tl" rotWithShape="0">
                    <a:prstClr val="black">
                      <a:alpha val="40000"/>
                    </a:prstClr>
                  </a:outerShdw>
                </a:effectLst>
                <a:latin typeface="Franklin Gothic Medium" panose="020B0603020102020204" pitchFamily="34" charset="0"/>
              </a:rPr>
              <a:t>See </a:t>
            </a:r>
            <a:r>
              <a:rPr lang="en-US" altLang="en-US" sz="26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Duvall</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 260 F.3d at 1135.</a:t>
            </a:r>
          </a:p>
          <a:p>
            <a:pPr lvl="2" indent="-4572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A prison may be liable for money damages under the ADA only “if it intentionally or with deliberate indifference fails to provide meaningful access or reasonable accommodation to disabled persons.”  </a:t>
            </a:r>
            <a:r>
              <a:rPr lang="en-US" altLang="en-US" sz="26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Mark H. v. </a:t>
            </a:r>
            <a:r>
              <a:rPr lang="en-US" altLang="en-US" sz="2600" b="1"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Lemahieu</a:t>
            </a: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 513 F.3d 922, 937-38 (9th Cir. 2008).</a:t>
            </a:r>
          </a:p>
          <a:p>
            <a:pPr lvl="2" indent="-4572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The failure to provide reasonable accommodation can constitute discrimination.</a:t>
            </a:r>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2" name="Graphic 1" descr="Wheelchair access with solid fill">
            <a:extLst>
              <a:ext uri="{FF2B5EF4-FFF2-40B4-BE49-F238E27FC236}">
                <a16:creationId xmlns:a16="http://schemas.microsoft.com/office/drawing/2014/main" id="{C26E0DAC-6E1E-6E63-BBB0-2C9584F6BCE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26197515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86401"/>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Intentional Discrimination</a:t>
            </a:r>
          </a:p>
          <a:p>
            <a:pPr marL="457200" lvl="2" algn="ctr"/>
            <a:endParaRPr lang="en-US" altLang="en-US" sz="26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To prove intentional discrimination, a plaintiff must show the prison was deliberately indifferent to his requested accommodation.</a:t>
            </a:r>
          </a:p>
          <a:p>
            <a:pPr lvl="2" indent="-457200">
              <a:buFont typeface="Arial" panose="020B0604020202020204" pitchFamily="34" charset="0"/>
              <a:buChar char="•"/>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In this context, a defendant acts with deliberate indifference only if:</a:t>
            </a:r>
          </a:p>
          <a:p>
            <a:pPr marL="1428750" lvl="3" indent="-514350">
              <a:buAutoNum type="arabicParenBoth"/>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the defendants has knowledge from which an inference could be drawn that a harm to a federally protected right is substantially likely; and</a:t>
            </a:r>
          </a:p>
          <a:p>
            <a:pPr marL="1428750" lvl="3" indent="-514350">
              <a:buAutoNum type="arabicParenBoth"/>
            </a:pPr>
            <a:r>
              <a:rPr lang="en-US" altLang="en-US" sz="2600" b="1" dirty="0">
                <a:effectLst>
                  <a:outerShdw blurRad="50800" dist="38100" dir="2700000" algn="tl" rotWithShape="0">
                    <a:prstClr val="black">
                      <a:alpha val="40000"/>
                    </a:prstClr>
                  </a:outerShdw>
                </a:effectLst>
                <a:latin typeface="Franklin Gothic Medium" panose="020B0603020102020204" pitchFamily="34" charset="0"/>
              </a:rPr>
              <a:t>the defendant actually draws that inference and fails to act upon the likelihood.</a:t>
            </a:r>
          </a:p>
          <a:p>
            <a:pPr lvl="2" indent="-457200">
              <a:buFont typeface="Arial" panose="020B0604020202020204" pitchFamily="34" charset="0"/>
              <a:buChar char="•"/>
            </a:pPr>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2" name="Graphic 1" descr="Wheelchair access with solid fill">
            <a:extLst>
              <a:ext uri="{FF2B5EF4-FFF2-40B4-BE49-F238E27FC236}">
                <a16:creationId xmlns:a16="http://schemas.microsoft.com/office/drawing/2014/main" id="{167D6892-2BFA-A768-7578-156B1154E3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26660070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86401"/>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Intentional Discrimination</a:t>
            </a:r>
          </a:p>
          <a:p>
            <a:pPr marL="457200" lvl="2" algn="ctr"/>
            <a:endParaRPr lang="en-US" altLang="en-US" sz="28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Font typeface="Arial" panose="020B0604020202020204" pitchFamily="34" charset="0"/>
              <a:buChar char="•"/>
            </a:pP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If the prison is on notice that an accommodation is required, the plaintiff has satisfied the first prong of the deliberate indifference test.  The plaintiff may put the prison on notice by alerting the prison to his need for accommodation; the need for accommodation may be obvious; or the accommodation may be required by statute or regulation.</a:t>
            </a:r>
          </a:p>
          <a:p>
            <a:pPr lvl="2" indent="-457200">
              <a:buFont typeface="Arial" panose="020B0604020202020204" pitchFamily="34" charset="0"/>
              <a:buChar char="•"/>
            </a:pPr>
            <a:r>
              <a:rPr lang="en-US" altLang="en-US" sz="2800" b="1" dirty="0">
                <a:effectLst>
                  <a:outerShdw blurRad="50800" dist="38100" dir="2700000" algn="tl" rotWithShape="0">
                    <a:prstClr val="black">
                      <a:alpha val="40000"/>
                    </a:prstClr>
                  </a:outerShdw>
                </a:effectLst>
                <a:latin typeface="Franklin Gothic Medium" panose="020B0603020102020204" pitchFamily="34" charset="0"/>
              </a:rPr>
              <a:t>To meet the second prong of the test, the prison’s failure to act “must be a result of conduct that is more than negligent, and involves an element of deliberateness.”</a:t>
            </a: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1197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Americans with Disabilities Act and Rehabilitation Act</a:t>
            </a:r>
          </a:p>
        </p:txBody>
      </p:sp>
      <p:pic>
        <p:nvPicPr>
          <p:cNvPr id="2" name="Graphic 1" descr="Wheelchair access with solid fill">
            <a:extLst>
              <a:ext uri="{FF2B5EF4-FFF2-40B4-BE49-F238E27FC236}">
                <a16:creationId xmlns:a16="http://schemas.microsoft.com/office/drawing/2014/main" id="{C150721A-D5E3-7619-C552-B7CF8CD9F7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4819" y="172164"/>
            <a:ext cx="828612" cy="828612"/>
          </a:xfrm>
          <a:prstGeom prst="rect">
            <a:avLst/>
          </a:prstGeom>
        </p:spPr>
      </p:pic>
    </p:spTree>
    <p:extLst>
      <p:ext uri="{BB962C8B-B14F-4D97-AF65-F5344CB8AC3E}">
        <p14:creationId xmlns:p14="http://schemas.microsoft.com/office/powerpoint/2010/main" val="1205196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95312" y="1476776"/>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Egbert v. Boule</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596 U.S. 482 (2022): The Supreme Court essentially eviscerated what was left of the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Bivens</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remedy, except for the claims that the Court had already recognized: </a:t>
            </a:r>
          </a:p>
          <a:p>
            <a:pPr marL="457200" lvl="2"/>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Bivens</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 </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Fourth Amendment excessive force by federal agents.</a:t>
            </a:r>
          </a:p>
          <a:p>
            <a:pPr marL="457200" lvl="2"/>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Carlson v. Green</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446 U.S. 14 (1980) – Eighth Amendment medical care claim by estate of prisoner who died due to inadequate medical care.</a:t>
            </a:r>
          </a:p>
          <a:p>
            <a:pPr marL="457200" lvl="2"/>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Davis v. Passman</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442 U.S. 228 (1979) – Fifth Amendment sex-discrimination claim by former congressional staffer against congressman.</a:t>
            </a:r>
            <a:endParaRPr lang="en-US" altLang="en-US" sz="2400" b="1" i="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i="1" dirty="0">
                <a:effectLst>
                  <a:outerShdw blurRad="50800" dist="38100" dir="2700000" algn="tl" rotWithShape="0">
                    <a:prstClr val="black">
                      <a:alpha val="40000"/>
                    </a:prstClr>
                  </a:outerShdw>
                </a:effectLst>
                <a:latin typeface="Franklin Gothic Medium" panose="020B0603020102020204" pitchFamily="34" charset="0"/>
              </a:rPr>
              <a:t>Bivens </a:t>
            </a:r>
            <a:r>
              <a:rPr lang="en-US" sz="2300" b="1" dirty="0">
                <a:effectLst>
                  <a:outerShdw blurRad="50800" dist="38100" dir="2700000" algn="tl" rotWithShape="0">
                    <a:prstClr val="black">
                      <a:alpha val="40000"/>
                    </a:prstClr>
                  </a:outerShdw>
                </a:effectLst>
                <a:latin typeface="Franklin Gothic Medium" panose="020B0603020102020204" pitchFamily="34" charset="0"/>
              </a:rPr>
              <a:t>Claims After </a:t>
            </a:r>
            <a:r>
              <a:rPr lang="en-US" sz="2300" b="1" i="1" dirty="0">
                <a:effectLst>
                  <a:outerShdw blurRad="50800" dist="38100" dir="2700000" algn="tl" rotWithShape="0">
                    <a:prstClr val="black">
                      <a:alpha val="40000"/>
                    </a:prstClr>
                  </a:outerShdw>
                </a:effectLst>
                <a:latin typeface="Franklin Gothic Medium" panose="020B0603020102020204" pitchFamily="34" charset="0"/>
              </a:rPr>
              <a:t>Egbert</a:t>
            </a:r>
          </a:p>
        </p:txBody>
      </p:sp>
      <p:pic>
        <p:nvPicPr>
          <p:cNvPr id="3" name="Graphic 2" descr="Court with solid fill">
            <a:extLst>
              <a:ext uri="{FF2B5EF4-FFF2-40B4-BE49-F238E27FC236}">
                <a16:creationId xmlns:a16="http://schemas.microsoft.com/office/drawing/2014/main" id="{615B4B12-3D87-EE75-1CBB-CFF0105FD3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6145" y="76200"/>
            <a:ext cx="865892" cy="865892"/>
          </a:xfrm>
          <a:prstGeom prst="rect">
            <a:avLst/>
          </a:prstGeom>
        </p:spPr>
      </p:pic>
    </p:spTree>
    <p:extLst>
      <p:ext uri="{BB962C8B-B14F-4D97-AF65-F5344CB8AC3E}">
        <p14:creationId xmlns:p14="http://schemas.microsoft.com/office/powerpoint/2010/main" val="13633503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422057" y="1476777"/>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Eighth Amendment Medical Care Claims:</a:t>
            </a:r>
          </a:p>
          <a:p>
            <a:pPr marL="457200" lvl="2"/>
            <a:endParaRPr lang="en-US" altLang="en-US" sz="2400" b="1" dirty="0">
              <a:effectLst>
                <a:outerShdw blurRad="50800" dist="38100" dir="2700000" algn="tl" rotWithShape="0">
                  <a:prstClr val="black">
                    <a:alpha val="40000"/>
                  </a:prstClr>
                </a:outerShdw>
              </a:effectLst>
              <a:latin typeface="Franklin Gothic Medium" panose="020B0603020102020204" pitchFamily="34" charset="0"/>
            </a:endParaRPr>
          </a:p>
          <a:p>
            <a:pPr marL="800100" lvl="2" indent="-342900">
              <a:buFont typeface="Arial" panose="020B0604020202020204" pitchFamily="34" charset="0"/>
              <a:buChar char="•"/>
            </a:pP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Ninth Circuit has held that an Eighth Amendment medical care claim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did not</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extend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Bivens</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in a new context.   </a:t>
            </a:r>
            <a:r>
              <a:rPr lang="en-US" altLang="en-US" sz="24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Stanard v. Dy</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88 F.4th 811, 815 (9th Cir. 2023).</a:t>
            </a:r>
          </a:p>
          <a:p>
            <a:pPr marL="457200" lvl="2"/>
            <a:endParaRPr lang="en-US" altLang="en-US" sz="2400" b="1" dirty="0">
              <a:effectLst>
                <a:outerShdw blurRad="50800" dist="38100" dir="2700000" algn="tl" rotWithShape="0">
                  <a:prstClr val="black">
                    <a:alpha val="40000"/>
                  </a:prstClr>
                </a:outerShdw>
              </a:effectLst>
              <a:latin typeface="Franklin Gothic Medium" panose="020B0603020102020204" pitchFamily="34" charset="0"/>
            </a:endParaRPr>
          </a:p>
          <a:p>
            <a:pPr marL="800100" lvl="2" indent="-342900">
              <a:buFont typeface="Arial" panose="020B0604020202020204" pitchFamily="34" charset="0"/>
              <a:buChar char="•"/>
            </a:pP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Egbert</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suggests the availability of the BOP Administrative Remedy Program (ARP)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alone</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forecloses any extension of </a:t>
            </a:r>
            <a:r>
              <a:rPr lang="en-US" altLang="en-US" sz="2400" b="1" i="1" dirty="0">
                <a:effectLst>
                  <a:outerShdw blurRad="50800" dist="38100" dir="2700000" algn="tl" rotWithShape="0">
                    <a:prstClr val="black">
                      <a:alpha val="40000"/>
                    </a:prstClr>
                  </a:outerShdw>
                </a:effectLst>
                <a:latin typeface="Franklin Gothic Medium" panose="020B0603020102020204" pitchFamily="34" charset="0"/>
              </a:rPr>
              <a:t>Bivens</a:t>
            </a:r>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 even if prisoners cannot get money damages through the ARP.  </a:t>
            </a:r>
          </a:p>
          <a:p>
            <a:pPr marL="457200" lvl="2"/>
            <a:endParaRPr lang="en-US" altLang="en-US" sz="2400" b="1" i="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601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i="1" dirty="0">
                <a:effectLst>
                  <a:outerShdw blurRad="50800" dist="38100" dir="2700000" algn="tl" rotWithShape="0">
                    <a:prstClr val="black">
                      <a:alpha val="40000"/>
                    </a:prstClr>
                  </a:outerShdw>
                </a:effectLst>
                <a:latin typeface="Franklin Gothic Medium" panose="020B0603020102020204" pitchFamily="34" charset="0"/>
              </a:rPr>
              <a:t>Bivens </a:t>
            </a:r>
            <a:r>
              <a:rPr lang="en-US" sz="2300" b="1" dirty="0">
                <a:effectLst>
                  <a:outerShdw blurRad="50800" dist="38100" dir="2700000" algn="tl" rotWithShape="0">
                    <a:prstClr val="black">
                      <a:alpha val="40000"/>
                    </a:prstClr>
                  </a:outerShdw>
                </a:effectLst>
                <a:latin typeface="Franklin Gothic Medium" panose="020B0603020102020204" pitchFamily="34" charset="0"/>
              </a:rPr>
              <a:t>Claims After </a:t>
            </a:r>
            <a:r>
              <a:rPr lang="en-US" sz="2300" b="1" i="1" dirty="0">
                <a:effectLst>
                  <a:outerShdw blurRad="50800" dist="38100" dir="2700000" algn="tl" rotWithShape="0">
                    <a:prstClr val="black">
                      <a:alpha val="40000"/>
                    </a:prstClr>
                  </a:outerShdw>
                </a:effectLst>
                <a:latin typeface="Franklin Gothic Medium" panose="020B0603020102020204" pitchFamily="34" charset="0"/>
              </a:rPr>
              <a:t>Egbert</a:t>
            </a:r>
          </a:p>
        </p:txBody>
      </p:sp>
      <p:pic>
        <p:nvPicPr>
          <p:cNvPr id="2" name="Graphic 1" descr="Court with solid fill">
            <a:extLst>
              <a:ext uri="{FF2B5EF4-FFF2-40B4-BE49-F238E27FC236}">
                <a16:creationId xmlns:a16="http://schemas.microsoft.com/office/drawing/2014/main" id="{8D328702-BCEA-385C-1792-31C086BD76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6145" y="76200"/>
            <a:ext cx="865892" cy="865892"/>
          </a:xfrm>
          <a:prstGeom prst="rect">
            <a:avLst/>
          </a:prstGeom>
        </p:spPr>
      </p:pic>
    </p:spTree>
    <p:extLst>
      <p:ext uri="{BB962C8B-B14F-4D97-AF65-F5344CB8AC3E}">
        <p14:creationId xmlns:p14="http://schemas.microsoft.com/office/powerpoint/2010/main" val="28924301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460557" y="1438276"/>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FTCA provides a waiver of sovereign immunity for tortious acts of a federal agency’s employees if the same torts committed by that person in the employ of private party would have given rise to liability under state law.  28 U.S.C. 1346(b).</a:t>
            </a:r>
          </a:p>
          <a:p>
            <a:pPr marL="457200" lvl="2"/>
            <a:endParaRPr lang="en-US" altLang="en-US" sz="24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only proper Defendant is the United States.</a:t>
            </a:r>
          </a:p>
          <a:p>
            <a:pPr marL="457200" lvl="2"/>
            <a:endParaRPr lang="en-US" altLang="en-US" sz="24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400" b="1" dirty="0">
                <a:effectLst>
                  <a:outerShdw blurRad="50800" dist="38100" dir="2700000" algn="tl" rotWithShape="0">
                    <a:prstClr val="black">
                      <a:alpha val="40000"/>
                    </a:prstClr>
                  </a:outerShdw>
                </a:effectLst>
                <a:latin typeface="Franklin Gothic Medium" panose="020B0603020102020204" pitchFamily="34" charset="0"/>
              </a:rPr>
              <a:t>The substantive law of the place where the allegedly negligent act or omission occurred governs FTCA claims.</a:t>
            </a: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601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Federal Tort Claims Act</a:t>
            </a:r>
          </a:p>
        </p:txBody>
      </p:sp>
      <p:pic>
        <p:nvPicPr>
          <p:cNvPr id="2" name="Graphic 1" descr="Court with solid fill">
            <a:extLst>
              <a:ext uri="{FF2B5EF4-FFF2-40B4-BE49-F238E27FC236}">
                <a16:creationId xmlns:a16="http://schemas.microsoft.com/office/drawing/2014/main" id="{39D112A4-9F8E-2468-57B2-592D50AB8D8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6145" y="76200"/>
            <a:ext cx="865892" cy="865892"/>
          </a:xfrm>
          <a:prstGeom prst="rect">
            <a:avLst/>
          </a:prstGeom>
        </p:spPr>
      </p:pic>
    </p:spTree>
    <p:extLst>
      <p:ext uri="{BB962C8B-B14F-4D97-AF65-F5344CB8AC3E}">
        <p14:creationId xmlns:p14="http://schemas.microsoft.com/office/powerpoint/2010/main" val="9098302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460557" y="1438276"/>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Federal courts have jurisdiction over an FTCA claim if it is:</a:t>
            </a:r>
          </a:p>
          <a:p>
            <a:pPr marL="457200" lvl="2"/>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against the United States</a:t>
            </a: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for money damages</a:t>
            </a: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for injury or loss of property, or personal injury or death</a:t>
            </a: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caused by the negligent or wrongful act or omission of any employee of the Government</a:t>
            </a: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While acting within the scope of his office or employment</a:t>
            </a:r>
          </a:p>
          <a:p>
            <a:pPr lvl="2" indent="-457200">
              <a:buAutoNum type="arabicParenBoth"/>
            </a:pP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under circumstances where the United States, if a private person, would be liable to the claimant in accordance with the law of the place where the act or omission occurred.</a:t>
            </a:r>
          </a:p>
          <a:p>
            <a:pPr marL="457200" lvl="2"/>
            <a:endParaRPr lang="en-US" altLang="en-US" sz="23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r>
              <a:rPr lang="en-US" altLang="en-US" sz="23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Brownback v. King</a:t>
            </a:r>
            <a:r>
              <a:rPr lang="en-US" altLang="en-US" sz="2300" b="1" dirty="0">
                <a:effectLst>
                  <a:outerShdw blurRad="50800" dist="38100" dir="2700000" algn="tl" rotWithShape="0">
                    <a:prstClr val="black">
                      <a:alpha val="40000"/>
                    </a:prstClr>
                  </a:outerShdw>
                </a:effectLst>
                <a:latin typeface="Franklin Gothic Medium" panose="020B0603020102020204" pitchFamily="34" charset="0"/>
              </a:rPr>
              <a:t>, 592 U.S. 209 (2021).</a:t>
            </a:r>
            <a:endParaRPr lang="en-US" altLang="en-US" sz="2300" b="1" i="1" dirty="0">
              <a:effectLst>
                <a:outerShdw blurRad="50800" dist="38100" dir="2700000" algn="tl" rotWithShape="0">
                  <a:prstClr val="black">
                    <a:alpha val="40000"/>
                  </a:prstClr>
                </a:outerShdw>
              </a:effectLst>
              <a:latin typeface="Franklin Gothic Medium" panose="020B0603020102020204" pitchFamily="34" charset="0"/>
            </a:endParaRPr>
          </a:p>
          <a:p>
            <a:pPr marL="457200" lvl="2"/>
            <a:endParaRPr lang="en-US" altLang="en-US" sz="24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601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Federal Tort Claims Act</a:t>
            </a:r>
          </a:p>
        </p:txBody>
      </p:sp>
      <p:pic>
        <p:nvPicPr>
          <p:cNvPr id="2" name="Graphic 1" descr="Court with solid fill">
            <a:extLst>
              <a:ext uri="{FF2B5EF4-FFF2-40B4-BE49-F238E27FC236}">
                <a16:creationId xmlns:a16="http://schemas.microsoft.com/office/drawing/2014/main" id="{3BEAC411-2E1B-9379-BB67-320A04969E0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6145" y="76200"/>
            <a:ext cx="865892" cy="865892"/>
          </a:xfrm>
          <a:prstGeom prst="rect">
            <a:avLst/>
          </a:prstGeom>
        </p:spPr>
      </p:pic>
    </p:spTree>
    <p:extLst>
      <p:ext uri="{BB962C8B-B14F-4D97-AF65-F5344CB8AC3E}">
        <p14:creationId xmlns:p14="http://schemas.microsoft.com/office/powerpoint/2010/main" val="27996850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460557" y="1438276"/>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457200" lvl="2" algn="ctr"/>
            <a:endParaRPr lang="en-US" altLang="en-US" sz="22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endParaRPr lang="en-US" altLang="en-US" sz="22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lgn="ctr"/>
            <a:r>
              <a:rPr lang="en-US" altLang="en-US" sz="2200" b="1" u="sng" dirty="0">
                <a:effectLst>
                  <a:outerShdw blurRad="50800" dist="38100" dir="2700000" algn="tl" rotWithShape="0">
                    <a:prstClr val="black">
                      <a:alpha val="40000"/>
                    </a:prstClr>
                  </a:outerShdw>
                </a:effectLst>
                <a:latin typeface="Franklin Gothic Medium" panose="020B0603020102020204" pitchFamily="34" charset="0"/>
              </a:rPr>
              <a:t>Case Examples</a:t>
            </a:r>
          </a:p>
          <a:p>
            <a:pPr marL="457200" lvl="2" algn="ctr"/>
            <a:endParaRPr lang="en-US" altLang="en-US" sz="2200" b="1" u="sng" dirty="0">
              <a:effectLst>
                <a:outerShdw blurRad="50800" dist="38100" dir="2700000" algn="tl" rotWithShape="0">
                  <a:prstClr val="black">
                    <a:alpha val="40000"/>
                  </a:prstClr>
                </a:outerShdw>
              </a:effectLst>
              <a:latin typeface="Franklin Gothic Medium" panose="020B0603020102020204" pitchFamily="34" charset="0"/>
            </a:endParaRPr>
          </a:p>
          <a:p>
            <a:pPr marL="800100" lvl="2" indent="-342900">
              <a:buFont typeface="Arial" panose="020B0604020202020204" pitchFamily="34" charset="0"/>
              <a:buChar char="•"/>
            </a:pPr>
            <a:r>
              <a:rPr lang="en-US" altLang="en-US" sz="22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Pacheco v. U.S.</a:t>
            </a: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 48 F.4th 976 (9th Cir. 2022): plaintiffs alleged an employee of a federally qualified community health center that provided birth control services negligently gave the plaintiff a flu shot instead of a birth control shot.  One plaintiff was unaware she received the wrong shot, became pregnant, and her baby was born with epilepsy and lateral </a:t>
            </a:r>
            <a:r>
              <a:rPr lang="en-US" altLang="en-US" sz="2200" b="1" dirty="0" err="1">
                <a:effectLst>
                  <a:outerShdw blurRad="50800" dist="38100" dir="2700000" algn="tl" rotWithShape="0">
                    <a:prstClr val="black">
                      <a:alpha val="40000"/>
                    </a:prstClr>
                  </a:outerShdw>
                </a:effectLst>
                <a:latin typeface="Franklin Gothic Medium" panose="020B0603020102020204" pitchFamily="34" charset="0"/>
              </a:rPr>
              <a:t>perisylvian</a:t>
            </a: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 polymicrogyria.  After a bench trial, the district court awarded plaintiffs more than $20 million in damages.  The Government appealed only the special damages verdict.</a:t>
            </a:r>
          </a:p>
          <a:p>
            <a:pPr marL="800100" lvl="2" indent="-342900">
              <a:buFont typeface="Arial" panose="020B0604020202020204" pitchFamily="34" charset="0"/>
              <a:buChar char="•"/>
            </a:pPr>
            <a:r>
              <a:rPr lang="en-US" altLang="en-US" sz="2200" b="1"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Limone v. U.S.</a:t>
            </a:r>
            <a:r>
              <a:rPr lang="en-US" altLang="en-US" sz="2200" b="1" dirty="0">
                <a:effectLst>
                  <a:outerShdw blurRad="50800" dist="38100" dir="2700000" algn="tl" rotWithShape="0">
                    <a:prstClr val="black">
                      <a:alpha val="40000"/>
                    </a:prstClr>
                  </a:outerShdw>
                </a:effectLst>
                <a:latin typeface="Franklin Gothic Medium" panose="020B0603020102020204" pitchFamily="34" charset="0"/>
              </a:rPr>
              <a:t>, 579 F.3d 79 (1st Cir. 2009): former prisoners whose murder convictions were overturned asserted FTCA claims arising from Government involvement in framing the prisoners.  Following a bench trial, the district court awarded plaintiffs more than $100,000,000 in damages.  The First Circuit affirmed.</a:t>
            </a:r>
            <a:endParaRPr lang="en-US" altLang="en-US" sz="2200" b="1" i="1" dirty="0">
              <a:effectLst>
                <a:outerShdw blurRad="50800" dist="38100" dir="2700000" algn="tl" rotWithShape="0">
                  <a:prstClr val="black">
                    <a:alpha val="40000"/>
                  </a:prstClr>
                </a:outerShdw>
              </a:effectLst>
              <a:latin typeface="Franklin Gothic Medium" panose="020B0603020102020204" pitchFamily="34" charset="0"/>
            </a:endParaRPr>
          </a:p>
          <a:p>
            <a:pPr marL="800100" lvl="2" indent="-342900">
              <a:buFont typeface="Arial" panose="020B0604020202020204" pitchFamily="34" charset="0"/>
              <a:buChar char="•"/>
            </a:pPr>
            <a:endParaRPr lang="en-US" altLang="en-US" sz="2200" b="1" dirty="0">
              <a:effectLst>
                <a:outerShdw blurRad="50800" dist="38100" dir="2700000" algn="tl" rotWithShape="0">
                  <a:prstClr val="black">
                    <a:alpha val="40000"/>
                  </a:prstClr>
                </a:outerShdw>
              </a:effectLst>
              <a:latin typeface="Franklin Gothic Medium" panose="020B0603020102020204" pitchFamily="34" charset="0"/>
            </a:endParaRPr>
          </a:p>
          <a:p>
            <a:pPr marL="457200" lvl="2"/>
            <a:endParaRPr lang="en-US" altLang="en-US" sz="2400" b="1"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5" name="Rectangle: Rounded Corners 4">
            <a:extLst>
              <a:ext uri="{FF2B5EF4-FFF2-40B4-BE49-F238E27FC236}">
                <a16:creationId xmlns:a16="http://schemas.microsoft.com/office/drawing/2014/main" id="{B6052B3C-2639-423B-A8F4-7F4E90AD83D9}"/>
              </a:ext>
            </a:extLst>
          </p:cNvPr>
          <p:cNvSpPr/>
          <p:nvPr/>
        </p:nvSpPr>
        <p:spPr>
          <a:xfrm>
            <a:off x="128587" y="60145"/>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1027113" lvl="1">
              <a:lnSpc>
                <a:spcPct val="80000"/>
              </a:lnSpc>
              <a:spcBef>
                <a:spcPct val="0"/>
              </a:spcBef>
            </a:pPr>
            <a:r>
              <a:rPr lang="en-US" sz="2300" b="1" dirty="0">
                <a:effectLst>
                  <a:outerShdw blurRad="50800" dist="38100" dir="2700000" algn="tl" rotWithShape="0">
                    <a:prstClr val="black">
                      <a:alpha val="40000"/>
                    </a:prstClr>
                  </a:outerShdw>
                </a:effectLst>
                <a:latin typeface="Franklin Gothic Medium" panose="020B0603020102020204" pitchFamily="34" charset="0"/>
              </a:rPr>
              <a:t>Federal Tort Claims Act</a:t>
            </a:r>
          </a:p>
        </p:txBody>
      </p:sp>
      <p:pic>
        <p:nvPicPr>
          <p:cNvPr id="2" name="Graphic 1" descr="Court with solid fill">
            <a:extLst>
              <a:ext uri="{FF2B5EF4-FFF2-40B4-BE49-F238E27FC236}">
                <a16:creationId xmlns:a16="http://schemas.microsoft.com/office/drawing/2014/main" id="{1983C08A-688D-C65E-014F-968B93D6914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6145" y="76200"/>
            <a:ext cx="865892" cy="865892"/>
          </a:xfrm>
          <a:prstGeom prst="rect">
            <a:avLst/>
          </a:prstGeom>
        </p:spPr>
      </p:pic>
    </p:spTree>
    <p:extLst>
      <p:ext uri="{BB962C8B-B14F-4D97-AF65-F5344CB8AC3E}">
        <p14:creationId xmlns:p14="http://schemas.microsoft.com/office/powerpoint/2010/main" val="32718526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C716E340-AA0A-4C65-BF86-BC3C13438ECE}"/>
              </a:ext>
            </a:extLst>
          </p:cNvPr>
          <p:cNvSpPr/>
          <p:nvPr/>
        </p:nvSpPr>
        <p:spPr>
          <a:xfrm>
            <a:off x="1241405" y="914401"/>
            <a:ext cx="10100788" cy="5365286"/>
          </a:xfrm>
          <a:prstGeom prst="roundRect">
            <a:avLst>
              <a:gd name="adj" fmla="val 16667"/>
            </a:avLst>
          </a:prstGeom>
          <a:solidFill>
            <a:schemeClr val="tx1">
              <a:alpha val="5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228600" lvl="2"/>
            <a:endParaRPr lang="en-US" altLang="en-US" sz="1800" dirty="0">
              <a:solidFill>
                <a:prstClr val="white"/>
              </a:solidFill>
              <a:effectLst>
                <a:outerShdw blurRad="50800" dist="38100" dir="2700000" algn="tl" rotWithShape="0">
                  <a:prstClr val="black">
                    <a:alpha val="40000"/>
                  </a:prstClr>
                </a:outerShdw>
              </a:effectLst>
              <a:latin typeface="Franklin Gothic Medium" panose="020B0603020102020204" pitchFamily="34" charset="0"/>
            </a:endParaRPr>
          </a:p>
        </p:txBody>
      </p:sp>
      <p:sp>
        <p:nvSpPr>
          <p:cNvPr id="10" name="Rectangle: Rounded Corners 9">
            <a:extLst>
              <a:ext uri="{FF2B5EF4-FFF2-40B4-BE49-F238E27FC236}">
                <a16:creationId xmlns:a16="http://schemas.microsoft.com/office/drawing/2014/main" id="{B55DE67E-487A-42AD-82C9-F86BCC632C7E}"/>
              </a:ext>
            </a:extLst>
          </p:cNvPr>
          <p:cNvSpPr/>
          <p:nvPr/>
        </p:nvSpPr>
        <p:spPr>
          <a:xfrm>
            <a:off x="3030855" y="1973473"/>
            <a:ext cx="6228201" cy="3477979"/>
          </a:xfrm>
          <a:prstGeom prst="roundRect">
            <a:avLst>
              <a:gd name="adj" fmla="val 16667"/>
            </a:avLst>
          </a:prstGeom>
          <a:solidFill>
            <a:schemeClr val="bg1">
              <a:alpha val="1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3000" lvl="2"/>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Jodie_Brown@azd.uscourts.gov</a:t>
            </a:r>
          </a:p>
          <a:p>
            <a:pPr marL="1143000" lvl="2"/>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a:p>
            <a:pPr marL="1143000" lvl="2"/>
            <a:r>
              <a:rPr lang="en-US" altLang="en-US" sz="2400" dirty="0">
                <a:effectLst>
                  <a:outerShdw blurRad="50800" dist="38100" dir="2700000" algn="tl" rotWithShape="0">
                    <a:prstClr val="black">
                      <a:alpha val="40000"/>
                    </a:prstClr>
                  </a:outerShdw>
                </a:effectLst>
                <a:latin typeface="Franklin Gothic Medium" panose="020B0603020102020204" pitchFamily="34" charset="0"/>
              </a:rPr>
              <a:t>602.322.7280</a:t>
            </a:r>
          </a:p>
        </p:txBody>
      </p:sp>
      <p:sp>
        <p:nvSpPr>
          <p:cNvPr id="2" name="TextBox 1">
            <a:extLst>
              <a:ext uri="{FF2B5EF4-FFF2-40B4-BE49-F238E27FC236}">
                <a16:creationId xmlns:a16="http://schemas.microsoft.com/office/drawing/2014/main" id="{6973B865-7526-1772-B2E1-6D531C9933D7}"/>
              </a:ext>
            </a:extLst>
          </p:cNvPr>
          <p:cNvSpPr txBox="1"/>
          <p:nvPr/>
        </p:nvSpPr>
        <p:spPr>
          <a:xfrm>
            <a:off x="5027202" y="1218824"/>
            <a:ext cx="1919634" cy="954107"/>
          </a:xfrm>
          <a:prstGeom prst="rect">
            <a:avLst/>
          </a:prstGeom>
          <a:noFill/>
        </p:spPr>
        <p:txBody>
          <a:bodyPr wrap="square" rtlCol="0">
            <a:spAutoFit/>
          </a:bodyPr>
          <a:lstStyle/>
          <a:p>
            <a:r>
              <a:rPr lang="en-US" altLang="en-US" sz="2800" dirty="0">
                <a:solidFill>
                  <a:prstClr val="white"/>
                </a:solidFill>
                <a:effectLst>
                  <a:outerShdw blurRad="50800" dist="38100" dir="2700000" algn="tl" rotWithShape="0">
                    <a:prstClr val="black">
                      <a:alpha val="40000"/>
                    </a:prstClr>
                  </a:outerShdw>
                </a:effectLst>
                <a:latin typeface="Franklin Gothic Medium" panose="020B0603020102020204" pitchFamily="34" charset="0"/>
              </a:rPr>
              <a:t>Questions?</a:t>
            </a:r>
          </a:p>
          <a:p>
            <a:endParaRPr lang="en-US" sz="2800" dirty="0"/>
          </a:p>
        </p:txBody>
      </p:sp>
    </p:spTree>
    <p:extLst>
      <p:ext uri="{BB962C8B-B14F-4D97-AF65-F5344CB8AC3E}">
        <p14:creationId xmlns:p14="http://schemas.microsoft.com/office/powerpoint/2010/main" val="687239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561975" y="1438275"/>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1147763" lvl="1" indent="-573088">
              <a:buFont typeface="Courier New" panose="02070309020205020404" pitchFamily="49" charset="0"/>
              <a:buChar char="o"/>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“Pretrial detainees are entitled to ‘adequate food, clothing, shelter, sanitation, medical care, and personal safety.’”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Alvarez-Machain v. United States</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107 F.3d 696, 701 (9th Cir. 1996) (quoting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Hoptowit v. Ray</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682 F.2d 1237, 1246 (9th Cir. 1982)). </a:t>
            </a:r>
          </a:p>
          <a:p>
            <a:pPr marL="1147763" lvl="1" indent="-573088">
              <a:buFont typeface="Courier New" panose="02070309020205020404" pitchFamily="49" charset="0"/>
              <a:buChar char="o"/>
            </a:pP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Pre-adjudication detainees retain greater liberty protections than convicted prisoners.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Bell</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441 U.S. at 535-56.  But the Constitution does not mandate comfortable prisons,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Rhodes v. Chapman</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452 U.S. 337, 349 (1981), and conditions of confinement may be, and often are, restrictive and harsh, </a:t>
            </a:r>
            <a:r>
              <a:rPr lang="en-US" altLang="en-US" sz="26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Morgan v. </a:t>
            </a:r>
            <a:r>
              <a:rPr lang="en-US" altLang="en-US" sz="2600" i="1" dirty="0" err="1">
                <a:solidFill>
                  <a:srgbClr val="FFC000"/>
                </a:solidFill>
                <a:effectLst>
                  <a:outerShdw blurRad="50800" dist="38100" dir="2700000" algn="tl" rotWithShape="0">
                    <a:prstClr val="black">
                      <a:alpha val="40000"/>
                    </a:prstClr>
                  </a:outerShdw>
                </a:effectLst>
                <a:latin typeface="Franklin Gothic Medium" panose="020B0603020102020204" pitchFamily="34" charset="0"/>
              </a:rPr>
              <a:t>Morgensen</a:t>
            </a:r>
            <a:r>
              <a:rPr lang="en-US" altLang="en-US" sz="2600" dirty="0">
                <a:effectLst>
                  <a:outerShdw blurRad="50800" dist="38100" dir="2700000" algn="tl" rotWithShape="0">
                    <a:prstClr val="black">
                      <a:alpha val="40000"/>
                    </a:prstClr>
                  </a:outerShdw>
                </a:effectLst>
                <a:latin typeface="Franklin Gothic Medium" panose="020B0603020102020204" pitchFamily="34" charset="0"/>
              </a:rPr>
              <a:t>, 465 F.3d 1041, 1045 (9th Cir. 2006). </a:t>
            </a: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Conditions of Confinement Claims</a:t>
            </a:r>
          </a:p>
        </p:txBody>
      </p:sp>
      <p:pic>
        <p:nvPicPr>
          <p:cNvPr id="3" name="Graphic 2" descr="Jail">
            <a:extLst>
              <a:ext uri="{FF2B5EF4-FFF2-40B4-BE49-F238E27FC236}">
                <a16:creationId xmlns:a16="http://schemas.microsoft.com/office/drawing/2014/main" id="{A6833FA1-0F2B-CA25-730C-F5E438E4B7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776" y="78008"/>
            <a:ext cx="700123" cy="89490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4498649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DA5E5E38-06F7-4EBC-8B7C-A4D0FAF1B481}"/>
              </a:ext>
            </a:extLst>
          </p:cNvPr>
          <p:cNvSpPr/>
          <p:nvPr/>
        </p:nvSpPr>
        <p:spPr>
          <a:xfrm>
            <a:off x="619125" y="1409399"/>
            <a:ext cx="10953750" cy="5019675"/>
          </a:xfrm>
          <a:prstGeom prst="roundRect">
            <a:avLst>
              <a:gd name="adj" fmla="val 16667"/>
            </a:avLst>
          </a:prstGeom>
          <a:solidFill>
            <a:schemeClr val="tx1">
              <a:alpha val="32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574675" lvl="1"/>
            <a:r>
              <a:rPr lang="en-US" altLang="en-US" sz="2300" dirty="0">
                <a:effectLst>
                  <a:outerShdw blurRad="50800" dist="38100" dir="2700000" algn="tl" rotWithShape="0">
                    <a:prstClr val="black">
                      <a:alpha val="40000"/>
                    </a:prstClr>
                  </a:outerShdw>
                </a:effectLst>
                <a:latin typeface="Franklin Gothic Medium" panose="020B0603020102020204" pitchFamily="34" charset="0"/>
              </a:rPr>
              <a:t>Common Complaints:</a:t>
            </a:r>
          </a:p>
          <a:p>
            <a:pPr marL="1147763" lvl="1" indent="-573088">
              <a:buFont typeface="Courier New" panose="02070309020205020404" pitchFamily="49" charset="0"/>
              <a:buChar char="o"/>
            </a:pPr>
            <a:r>
              <a:rPr lang="en-US" altLang="en-US" sz="2300" dirty="0">
                <a:effectLst>
                  <a:outerShdw blurRad="50800" dist="38100" dir="2700000" algn="tl" rotWithShape="0">
                    <a:prstClr val="black">
                      <a:alpha val="40000"/>
                    </a:prstClr>
                  </a:outerShdw>
                </a:effectLst>
                <a:latin typeface="Franklin Gothic Medium" panose="020B0603020102020204" pitchFamily="34" charset="0"/>
              </a:rPr>
              <a:t>Exercise: “[T]he Constitution requires jail officials to provide outdoor recreation opportunities, or otherwise meaningful recreation, to prison inmates.”  </a:t>
            </a:r>
            <a:r>
              <a:rPr lang="en-US" altLang="en-US" sz="23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Shorter v. Baca</a:t>
            </a:r>
            <a:r>
              <a:rPr lang="en-US" altLang="en-US" sz="2300" dirty="0">
                <a:effectLst>
                  <a:outerShdw blurRad="50800" dist="38100" dir="2700000" algn="tl" rotWithShape="0">
                    <a:prstClr val="black">
                      <a:alpha val="40000"/>
                    </a:prstClr>
                  </a:outerShdw>
                </a:effectLst>
                <a:latin typeface="Franklin Gothic Medium" panose="020B0603020102020204" pitchFamily="34" charset="0"/>
              </a:rPr>
              <a:t>, 895 F.3d 1176, 1185 (9th Cir. 2018).  A prohibition on outdoor exercise of six weeks is a “sufficiently serious” deprivation to support a constitutional claim.  </a:t>
            </a:r>
            <a:r>
              <a:rPr lang="en-US" altLang="en-US" sz="23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Thomas v. </a:t>
            </a:r>
            <a:r>
              <a:rPr lang="en-US" altLang="en-US" sz="2300"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Ponder</a:t>
            </a:r>
            <a:r>
              <a:rPr lang="en-US" altLang="en-US" sz="2300" dirty="0">
                <a:effectLst>
                  <a:outerShdw blurRad="50800" dist="38100" dir="2700000" algn="tl" rotWithShape="0">
                    <a:prstClr val="black">
                      <a:alpha val="40000"/>
                    </a:prstClr>
                  </a:outerShdw>
                </a:effectLst>
                <a:latin typeface="Franklin Gothic Medium" panose="020B0603020102020204" pitchFamily="34" charset="0"/>
              </a:rPr>
              <a:t>, 611 F.3d 1144, 1151 (9th Cir. 2010).</a:t>
            </a:r>
            <a:r>
              <a:rPr lang="en-US" sz="2300" b="0" dirty="0">
                <a:solidFill>
                  <a:srgbClr val="3D3D3D"/>
                </a:solidFill>
                <a:effectLst/>
                <a:latin typeface="Franklin Gothic Medium" panose="020B0603020102020204" pitchFamily="34" charset="0"/>
              </a:rPr>
              <a:t> </a:t>
            </a:r>
          </a:p>
          <a:p>
            <a:pPr marL="1147763" lvl="1" indent="-573088">
              <a:buFont typeface="Courier New" panose="02070309020205020404" pitchFamily="49" charset="0"/>
              <a:buChar char="o"/>
            </a:pPr>
            <a:r>
              <a:rPr lang="en-US" altLang="en-US" sz="2300" dirty="0">
                <a:effectLst>
                  <a:outerShdw blurRad="50800" dist="38100" dir="2700000" algn="tl" rotWithShape="0">
                    <a:prstClr val="black">
                      <a:alpha val="40000"/>
                    </a:prstClr>
                  </a:outerShdw>
                </a:effectLst>
                <a:latin typeface="Franklin Gothic Medium" panose="020B0603020102020204" pitchFamily="34" charset="0"/>
              </a:rPr>
              <a:t>Food: The Fourteenth Amendment requires “only that prisoners receive food that is adequate to maintain health; it need not be tasty or aesthetically pleasing.”  </a:t>
            </a:r>
            <a:r>
              <a:rPr lang="en-US" altLang="en-US" sz="2300" i="1" dirty="0">
                <a:solidFill>
                  <a:srgbClr val="FFC000"/>
                </a:solidFill>
                <a:effectLst>
                  <a:outerShdw blurRad="50800" dist="38100" dir="2700000" algn="tl" rotWithShape="0">
                    <a:prstClr val="black">
                      <a:alpha val="40000"/>
                    </a:prstClr>
                  </a:outerShdw>
                </a:effectLst>
                <a:latin typeface="Franklin Gothic Medium" panose="020B0603020102020204" pitchFamily="34" charset="0"/>
              </a:rPr>
              <a:t>LeMaire v. Maass</a:t>
            </a:r>
            <a:r>
              <a:rPr lang="en-US" altLang="en-US" sz="2300" dirty="0">
                <a:effectLst>
                  <a:outerShdw blurRad="50800" dist="38100" dir="2700000" algn="tl" rotWithShape="0">
                    <a:prstClr val="black">
                      <a:alpha val="40000"/>
                    </a:prstClr>
                  </a:outerShdw>
                </a:effectLst>
                <a:latin typeface="Franklin Gothic Medium" panose="020B0603020102020204" pitchFamily="34" charset="0"/>
              </a:rPr>
              <a:t>, 12 F.3d 1444, 1456 (9th Cir. 1993).  However, a detainee may state a claim where he alleges he is served meals with insufficient calories for long periods of time. </a:t>
            </a:r>
          </a:p>
          <a:p>
            <a:pPr marL="1147763" lvl="1" indent="-573088">
              <a:buFont typeface="Courier New" panose="02070309020205020404" pitchFamily="49" charset="0"/>
              <a:buChar char="o"/>
            </a:pPr>
            <a:endParaRPr lang="en-US" altLang="en-US" sz="2400" dirty="0">
              <a:effectLst>
                <a:outerShdw blurRad="50800" dist="38100" dir="2700000" algn="tl" rotWithShape="0">
                  <a:prstClr val="black">
                    <a:alpha val="40000"/>
                  </a:prstClr>
                </a:outerShdw>
              </a:effectLst>
              <a:latin typeface="Franklin Gothic Medium" panose="020B0603020102020204" pitchFamily="34" charset="0"/>
            </a:endParaRPr>
          </a:p>
        </p:txBody>
      </p:sp>
      <p:sp>
        <p:nvSpPr>
          <p:cNvPr id="4" name="Rectangle: Rounded Corners 3">
            <a:extLst>
              <a:ext uri="{FF2B5EF4-FFF2-40B4-BE49-F238E27FC236}">
                <a16:creationId xmlns:a16="http://schemas.microsoft.com/office/drawing/2014/main" id="{1B83DF5B-0C51-4E41-8E6E-6B01274B7CF7}"/>
              </a:ext>
            </a:extLst>
          </p:cNvPr>
          <p:cNvSpPr/>
          <p:nvPr/>
        </p:nvSpPr>
        <p:spPr>
          <a:xfrm>
            <a:off x="104774" y="76200"/>
            <a:ext cx="11934826" cy="933450"/>
          </a:xfrm>
          <a:prstGeom prst="roundRect">
            <a:avLst>
              <a:gd name="adj" fmla="val 16667"/>
            </a:avLst>
          </a:prstGeom>
          <a:gradFill>
            <a:gsLst>
              <a:gs pos="6000">
                <a:srgbClr val="9FCCD6">
                  <a:alpha val="76000"/>
                </a:srgbClr>
              </a:gs>
              <a:gs pos="100000">
                <a:srgbClr val="479CB0">
                  <a:alpha val="11000"/>
                </a:srgbClr>
              </a:gs>
              <a:gs pos="0">
                <a:schemeClr val="bg1">
                  <a:alpha val="88000"/>
                </a:schemeClr>
              </a:gs>
              <a:gs pos="100000">
                <a:srgbClr val="187FBA"/>
              </a:gs>
              <a:gs pos="100000">
                <a:srgbClr val="1167B0"/>
              </a:gs>
              <a:gs pos="100000">
                <a:srgbClr val="2D5699"/>
              </a:gs>
            </a:gsLst>
            <a:lin ang="0" scaled="1"/>
          </a:gra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Pretrial Detainee</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Fourteenth Amendment</a:t>
            </a:r>
          </a:p>
          <a:p>
            <a:pPr marL="914400" lvl="1">
              <a:lnSpc>
                <a:spcPct val="80000"/>
              </a:lnSpc>
              <a:spcBef>
                <a:spcPct val="0"/>
              </a:spcBef>
            </a:pPr>
            <a:r>
              <a:rPr lang="en-US" sz="2400" b="1" dirty="0">
                <a:effectLst>
                  <a:outerShdw blurRad="50800" dist="38100" dir="2700000" algn="tl" rotWithShape="0">
                    <a:prstClr val="black">
                      <a:alpha val="40000"/>
                    </a:prstClr>
                  </a:outerShdw>
                </a:effectLst>
                <a:latin typeface="Franklin Gothic Medium" panose="020B0603020102020204" pitchFamily="34" charset="0"/>
              </a:rPr>
              <a:t>Conditions of Confinement Claims</a:t>
            </a:r>
          </a:p>
        </p:txBody>
      </p:sp>
      <p:pic>
        <p:nvPicPr>
          <p:cNvPr id="16" name="Graphic 15" descr="Burger and drink with solid fill">
            <a:extLst>
              <a:ext uri="{FF2B5EF4-FFF2-40B4-BE49-F238E27FC236}">
                <a16:creationId xmlns:a16="http://schemas.microsoft.com/office/drawing/2014/main" id="{565BF350-5E55-DB40-D53C-6DFBC46DD2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1925" y="85725"/>
            <a:ext cx="914400" cy="914400"/>
          </a:xfrm>
          <a:prstGeom prst="rect">
            <a:avLst/>
          </a:prstGeom>
        </p:spPr>
      </p:pic>
    </p:spTree>
    <p:extLst>
      <p:ext uri="{BB962C8B-B14F-4D97-AF65-F5344CB8AC3E}">
        <p14:creationId xmlns:p14="http://schemas.microsoft.com/office/powerpoint/2010/main" val="4258402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44546A"/>
      </a:dk2>
      <a:lt2>
        <a:srgbClr val="E7E6E6"/>
      </a:lt2>
      <a:accent1>
        <a:srgbClr val="5B9BD5"/>
      </a:accent1>
      <a:accent2>
        <a:srgbClr val="92D050"/>
      </a:accent2>
      <a:accent3>
        <a:srgbClr val="000000"/>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4937</TotalTime>
  <Words>8059</Words>
  <Application>Microsoft Office PowerPoint</Application>
  <PresentationFormat>Widescreen</PresentationFormat>
  <Paragraphs>520</Paragraphs>
  <Slides>79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79</vt:i4>
      </vt:variant>
    </vt:vector>
  </HeadingPairs>
  <TitlesOfParts>
    <vt:vector size="84" baseType="lpstr">
      <vt:lpstr>Arial</vt:lpstr>
      <vt:lpstr>Courier New</vt:lpstr>
      <vt:lpstr>Franklin Gothic Medium</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State Bar of Arizona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Clark</dc:creator>
  <cp:lastModifiedBy>Jodie Brown</cp:lastModifiedBy>
  <cp:revision>158</cp:revision>
  <dcterms:created xsi:type="dcterms:W3CDTF">2016-03-24T16:36:12Z</dcterms:created>
  <dcterms:modified xsi:type="dcterms:W3CDTF">2024-06-14T21:26:25Z</dcterms:modified>
</cp:coreProperties>
</file>