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notesMasterIdLst>
    <p:notesMasterId r:id="rId30"/>
  </p:notesMasterIdLst>
  <p:handoutMasterIdLst>
    <p:handoutMasterId r:id="rId31"/>
  </p:handoutMasterIdLst>
  <p:sldIdLst>
    <p:sldId id="256" r:id="rId5"/>
    <p:sldId id="376" r:id="rId6"/>
    <p:sldId id="377" r:id="rId7"/>
    <p:sldId id="380" r:id="rId8"/>
    <p:sldId id="385" r:id="rId9"/>
    <p:sldId id="396" r:id="rId10"/>
    <p:sldId id="395" r:id="rId11"/>
    <p:sldId id="373" r:id="rId12"/>
    <p:sldId id="381" r:id="rId13"/>
    <p:sldId id="382" r:id="rId14"/>
    <p:sldId id="389" r:id="rId15"/>
    <p:sldId id="359" r:id="rId16"/>
    <p:sldId id="356" r:id="rId17"/>
    <p:sldId id="360" r:id="rId18"/>
    <p:sldId id="357" r:id="rId19"/>
    <p:sldId id="397" r:id="rId20"/>
    <p:sldId id="391" r:id="rId21"/>
    <p:sldId id="392" r:id="rId22"/>
    <p:sldId id="393" r:id="rId23"/>
    <p:sldId id="362" r:id="rId24"/>
    <p:sldId id="347" r:id="rId25"/>
    <p:sldId id="363" r:id="rId26"/>
    <p:sldId id="364" r:id="rId27"/>
    <p:sldId id="365" r:id="rId28"/>
    <p:sldId id="309" r:id="rId29"/>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68019" autoAdjust="0"/>
  </p:normalViewPr>
  <p:slideViewPr>
    <p:cSldViewPr>
      <p:cViewPr varScale="1">
        <p:scale>
          <a:sx n="90" d="100"/>
          <a:sy n="90" d="100"/>
        </p:scale>
        <p:origin x="14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06CB93-89C7-4F03-8138-033FB627BA81}"/>
              </a:ext>
            </a:extLst>
          </p:cNvPr>
          <p:cNvSpPr>
            <a:spLocks noGrp="1"/>
          </p:cNvSpPr>
          <p:nvPr>
            <p:ph type="hdr" sz="quarter"/>
          </p:nvPr>
        </p:nvSpPr>
        <p:spPr>
          <a:xfrm>
            <a:off x="0" y="0"/>
            <a:ext cx="3170238" cy="481013"/>
          </a:xfrm>
          <a:prstGeom prst="rect">
            <a:avLst/>
          </a:prstGeom>
        </p:spPr>
        <p:txBody>
          <a:bodyPr vert="horz" lIns="96653" tIns="48327" rIns="96653" bIns="48327"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B9406F30-F8CE-4FA7-927F-FA2F9508C053}"/>
              </a:ext>
            </a:extLst>
          </p:cNvPr>
          <p:cNvSpPr>
            <a:spLocks noGrp="1"/>
          </p:cNvSpPr>
          <p:nvPr>
            <p:ph type="dt" sz="quarter" idx="1"/>
          </p:nvPr>
        </p:nvSpPr>
        <p:spPr>
          <a:xfrm>
            <a:off x="4143375" y="0"/>
            <a:ext cx="3170238" cy="481013"/>
          </a:xfrm>
          <a:prstGeom prst="rect">
            <a:avLst/>
          </a:prstGeom>
        </p:spPr>
        <p:txBody>
          <a:bodyPr vert="horz" lIns="96653" tIns="48327" rIns="96653" bIns="48327" rtlCol="0"/>
          <a:lstStyle>
            <a:lvl1pPr algn="r" eaLnBrk="1" hangingPunct="1">
              <a:defRPr sz="1200">
                <a:latin typeface="Arial" charset="0"/>
              </a:defRPr>
            </a:lvl1pPr>
          </a:lstStyle>
          <a:p>
            <a:pPr>
              <a:defRPr/>
            </a:pPr>
            <a:fld id="{E2D137B7-89BF-47E7-96B6-29DF709812FD}" type="datetimeFigureOut">
              <a:rPr lang="en-US"/>
              <a:pPr>
                <a:defRPr/>
              </a:pPr>
              <a:t>5/31/2024</a:t>
            </a:fld>
            <a:endParaRPr lang="en-US"/>
          </a:p>
        </p:txBody>
      </p:sp>
      <p:sp>
        <p:nvSpPr>
          <p:cNvPr id="4" name="Footer Placeholder 3">
            <a:extLst>
              <a:ext uri="{FF2B5EF4-FFF2-40B4-BE49-F238E27FC236}">
                <a16:creationId xmlns:a16="http://schemas.microsoft.com/office/drawing/2014/main" id="{4480FCCD-CB81-494E-9696-D1026EFFDD50}"/>
              </a:ext>
            </a:extLst>
          </p:cNvPr>
          <p:cNvSpPr>
            <a:spLocks noGrp="1"/>
          </p:cNvSpPr>
          <p:nvPr>
            <p:ph type="ftr" sz="quarter" idx="2"/>
          </p:nvPr>
        </p:nvSpPr>
        <p:spPr>
          <a:xfrm>
            <a:off x="0" y="9118600"/>
            <a:ext cx="3170238" cy="481013"/>
          </a:xfrm>
          <a:prstGeom prst="rect">
            <a:avLst/>
          </a:prstGeom>
        </p:spPr>
        <p:txBody>
          <a:bodyPr vert="horz" lIns="96653" tIns="48327" rIns="96653" bIns="48327" rtlCol="0" anchor="b"/>
          <a:lstStyle>
            <a:lvl1pPr algn="l" eaLnBrk="1" hangingPunct="1">
              <a:defRPr sz="1200">
                <a:latin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2D402A3A-DCB6-4FCA-BF4E-70EA61B73109}"/>
              </a:ext>
            </a:extLst>
          </p:cNvPr>
          <p:cNvSpPr>
            <a:spLocks noGrp="1"/>
          </p:cNvSpPr>
          <p:nvPr>
            <p:ph type="sldNum" sz="quarter" idx="3"/>
          </p:nvPr>
        </p:nvSpPr>
        <p:spPr>
          <a:xfrm>
            <a:off x="4143375" y="9118600"/>
            <a:ext cx="3170238" cy="481013"/>
          </a:xfrm>
          <a:prstGeom prst="rect">
            <a:avLst/>
          </a:prstGeom>
        </p:spPr>
        <p:txBody>
          <a:bodyPr vert="horz" wrap="square" lIns="96653" tIns="48327" rIns="96653" bIns="48327" numCol="1" anchor="b" anchorCtr="0" compatLnSpc="1">
            <a:prstTxWarp prst="textNoShape">
              <a:avLst/>
            </a:prstTxWarp>
          </a:bodyPr>
          <a:lstStyle>
            <a:lvl1pPr algn="r" eaLnBrk="1" hangingPunct="1">
              <a:defRPr sz="1200"/>
            </a:lvl1pPr>
          </a:lstStyle>
          <a:p>
            <a:pPr>
              <a:defRPr/>
            </a:pPr>
            <a:fld id="{3C508F1A-A573-44F7-8F8D-52B08E3E7B18}"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7DD298-3549-4C8B-A07E-8A7EFEAE4F58}"/>
              </a:ext>
            </a:extLst>
          </p:cNvPr>
          <p:cNvSpPr>
            <a:spLocks noGrp="1"/>
          </p:cNvSpPr>
          <p:nvPr>
            <p:ph type="hdr" sz="quarter"/>
          </p:nvPr>
        </p:nvSpPr>
        <p:spPr>
          <a:xfrm>
            <a:off x="0" y="0"/>
            <a:ext cx="3170238" cy="481013"/>
          </a:xfrm>
          <a:prstGeom prst="rect">
            <a:avLst/>
          </a:prstGeom>
        </p:spPr>
        <p:txBody>
          <a:bodyPr vert="horz" lIns="94851" tIns="47425" rIns="94851" bIns="47425"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5C7F1EEF-AFE0-413D-8514-91358DF8B97C}"/>
              </a:ext>
            </a:extLst>
          </p:cNvPr>
          <p:cNvSpPr>
            <a:spLocks noGrp="1"/>
          </p:cNvSpPr>
          <p:nvPr>
            <p:ph type="dt" idx="1"/>
          </p:nvPr>
        </p:nvSpPr>
        <p:spPr>
          <a:xfrm>
            <a:off x="4143375" y="0"/>
            <a:ext cx="3170238" cy="481013"/>
          </a:xfrm>
          <a:prstGeom prst="rect">
            <a:avLst/>
          </a:prstGeom>
        </p:spPr>
        <p:txBody>
          <a:bodyPr vert="horz" lIns="94851" tIns="47425" rIns="94851" bIns="47425" rtlCol="0"/>
          <a:lstStyle>
            <a:lvl1pPr algn="r" eaLnBrk="1" hangingPunct="1">
              <a:defRPr sz="1200">
                <a:latin typeface="Arial" charset="0"/>
              </a:defRPr>
            </a:lvl1pPr>
          </a:lstStyle>
          <a:p>
            <a:pPr>
              <a:defRPr/>
            </a:pPr>
            <a:fld id="{FDB159C8-107A-4288-8337-3ED1FE20F70E}" type="datetimeFigureOut">
              <a:rPr lang="en-US"/>
              <a:pPr>
                <a:defRPr/>
              </a:pPr>
              <a:t>5/31/2024</a:t>
            </a:fld>
            <a:endParaRPr lang="en-US"/>
          </a:p>
        </p:txBody>
      </p:sp>
      <p:sp>
        <p:nvSpPr>
          <p:cNvPr id="4" name="Slide Image Placeholder 3">
            <a:extLst>
              <a:ext uri="{FF2B5EF4-FFF2-40B4-BE49-F238E27FC236}">
                <a16:creationId xmlns:a16="http://schemas.microsoft.com/office/drawing/2014/main" id="{14DF761D-7D17-48A6-989E-FB9E1DD7E2E6}"/>
              </a:ext>
            </a:extLst>
          </p:cNvPr>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pPr lvl="0"/>
            <a:endParaRPr lang="en-US" noProof="0"/>
          </a:p>
        </p:txBody>
      </p:sp>
      <p:sp>
        <p:nvSpPr>
          <p:cNvPr id="5" name="Notes Placeholder 4">
            <a:extLst>
              <a:ext uri="{FF2B5EF4-FFF2-40B4-BE49-F238E27FC236}">
                <a16:creationId xmlns:a16="http://schemas.microsoft.com/office/drawing/2014/main" id="{20E63C08-8CC6-4264-A2FB-AD333689263B}"/>
              </a:ext>
            </a:extLst>
          </p:cNvPr>
          <p:cNvSpPr>
            <a:spLocks noGrp="1"/>
          </p:cNvSpPr>
          <p:nvPr>
            <p:ph type="body" sz="quarter" idx="3"/>
          </p:nvPr>
        </p:nvSpPr>
        <p:spPr>
          <a:xfrm>
            <a:off x="731838" y="4560888"/>
            <a:ext cx="5851525" cy="4321175"/>
          </a:xfrm>
          <a:prstGeom prst="rect">
            <a:avLst/>
          </a:prstGeom>
        </p:spPr>
        <p:txBody>
          <a:bodyPr vert="horz" lIns="94851" tIns="47425" rIns="94851" bIns="4742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64C938C-130D-4603-AB5F-4A4592DDC4D1}"/>
              </a:ext>
            </a:extLst>
          </p:cNvPr>
          <p:cNvSpPr>
            <a:spLocks noGrp="1"/>
          </p:cNvSpPr>
          <p:nvPr>
            <p:ph type="ftr" sz="quarter" idx="4"/>
          </p:nvPr>
        </p:nvSpPr>
        <p:spPr>
          <a:xfrm>
            <a:off x="0" y="9118600"/>
            <a:ext cx="3170238" cy="481013"/>
          </a:xfrm>
          <a:prstGeom prst="rect">
            <a:avLst/>
          </a:prstGeom>
        </p:spPr>
        <p:txBody>
          <a:bodyPr vert="horz" lIns="94851" tIns="47425" rIns="94851" bIns="47425" rtlCol="0" anchor="b"/>
          <a:lstStyle>
            <a:lvl1pPr algn="l" eaLnBrk="1" hangingPunct="1">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B9CB749C-A481-43E6-B951-004E168DD10B}"/>
              </a:ext>
            </a:extLst>
          </p:cNvPr>
          <p:cNvSpPr>
            <a:spLocks noGrp="1"/>
          </p:cNvSpPr>
          <p:nvPr>
            <p:ph type="sldNum" sz="quarter" idx="5"/>
          </p:nvPr>
        </p:nvSpPr>
        <p:spPr>
          <a:xfrm>
            <a:off x="4143375" y="9118600"/>
            <a:ext cx="3170238" cy="481013"/>
          </a:xfrm>
          <a:prstGeom prst="rect">
            <a:avLst/>
          </a:prstGeom>
        </p:spPr>
        <p:txBody>
          <a:bodyPr vert="horz" wrap="square" lIns="94851" tIns="47425" rIns="94851" bIns="47425" numCol="1" anchor="b" anchorCtr="0" compatLnSpc="1">
            <a:prstTxWarp prst="textNoShape">
              <a:avLst/>
            </a:prstTxWarp>
          </a:bodyPr>
          <a:lstStyle>
            <a:lvl1pPr algn="r" eaLnBrk="1" hangingPunct="1">
              <a:defRPr sz="1200"/>
            </a:lvl1pPr>
          </a:lstStyle>
          <a:p>
            <a:pPr>
              <a:defRPr/>
            </a:pPr>
            <a:fld id="{A01901A7-36F2-49A3-9D14-3828119D62D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E41C7928-20BB-4303-B91A-B42B5B90FF1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348DA695-DFF4-4026-B803-84FE4E01A1A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268" name="Slide Number Placeholder 3">
            <a:extLst>
              <a:ext uri="{FF2B5EF4-FFF2-40B4-BE49-F238E27FC236}">
                <a16:creationId xmlns:a16="http://schemas.microsoft.com/office/drawing/2014/main" id="{D3D2B67A-CEBF-4D77-A663-B243434840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938" indent="-295275">
              <a:spcBef>
                <a:spcPct val="30000"/>
              </a:spcBef>
              <a:defRPr sz="1200">
                <a:solidFill>
                  <a:schemeClr val="tx1"/>
                </a:solidFill>
                <a:latin typeface="Calibri" panose="020F0502020204030204" pitchFamily="34" charset="0"/>
              </a:defRPr>
            </a:lvl2pPr>
            <a:lvl3pPr marL="1184275" indent="-236538">
              <a:spcBef>
                <a:spcPct val="30000"/>
              </a:spcBef>
              <a:defRPr sz="1200">
                <a:solidFill>
                  <a:schemeClr val="tx1"/>
                </a:solidFill>
                <a:latin typeface="Calibri" panose="020F0502020204030204" pitchFamily="34" charset="0"/>
              </a:defRPr>
            </a:lvl3pPr>
            <a:lvl4pPr marL="1658938" indent="-236538">
              <a:spcBef>
                <a:spcPct val="30000"/>
              </a:spcBef>
              <a:defRPr sz="1200">
                <a:solidFill>
                  <a:schemeClr val="tx1"/>
                </a:solidFill>
                <a:latin typeface="Calibri" panose="020F0502020204030204" pitchFamily="34" charset="0"/>
              </a:defRPr>
            </a:lvl4pPr>
            <a:lvl5pPr marL="2133600" indent="-236538">
              <a:spcBef>
                <a:spcPct val="30000"/>
              </a:spcBef>
              <a:defRPr sz="1200">
                <a:solidFill>
                  <a:schemeClr val="tx1"/>
                </a:solidFill>
                <a:latin typeface="Calibri" panose="020F0502020204030204" pitchFamily="34" charset="0"/>
              </a:defRPr>
            </a:lvl5pPr>
            <a:lvl6pPr marL="2590800" indent="-236538" eaLnBrk="0" fontAlgn="base" hangingPunct="0">
              <a:spcBef>
                <a:spcPct val="30000"/>
              </a:spcBef>
              <a:spcAft>
                <a:spcPct val="0"/>
              </a:spcAft>
              <a:defRPr sz="1200">
                <a:solidFill>
                  <a:schemeClr val="tx1"/>
                </a:solidFill>
                <a:latin typeface="Calibri" panose="020F0502020204030204" pitchFamily="34" charset="0"/>
              </a:defRPr>
            </a:lvl6pPr>
            <a:lvl7pPr marL="3048000" indent="-236538" eaLnBrk="0" fontAlgn="base" hangingPunct="0">
              <a:spcBef>
                <a:spcPct val="30000"/>
              </a:spcBef>
              <a:spcAft>
                <a:spcPct val="0"/>
              </a:spcAft>
              <a:defRPr sz="1200">
                <a:solidFill>
                  <a:schemeClr val="tx1"/>
                </a:solidFill>
                <a:latin typeface="Calibri" panose="020F0502020204030204" pitchFamily="34" charset="0"/>
              </a:defRPr>
            </a:lvl7pPr>
            <a:lvl8pPr marL="3505200" indent="-236538" eaLnBrk="0" fontAlgn="base" hangingPunct="0">
              <a:spcBef>
                <a:spcPct val="30000"/>
              </a:spcBef>
              <a:spcAft>
                <a:spcPct val="0"/>
              </a:spcAft>
              <a:defRPr sz="1200">
                <a:solidFill>
                  <a:schemeClr val="tx1"/>
                </a:solidFill>
                <a:latin typeface="Calibri" panose="020F0502020204030204" pitchFamily="34" charset="0"/>
              </a:defRPr>
            </a:lvl8pPr>
            <a:lvl9pPr marL="3962400" indent="-2365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76303ED-EA25-4A6D-A372-DADE2811763D}" type="slidenum">
              <a:rPr lang="en-US" altLang="en-US" smtClean="0">
                <a:latin typeface="Arial" panose="020B0604020202020204" pitchFamily="34" charset="0"/>
              </a:rPr>
              <a:pPr>
                <a:spcBef>
                  <a:spcPct val="0"/>
                </a:spcBef>
              </a:pPr>
              <a:t>1</a:t>
            </a:fld>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8FF8202E-6397-45F5-A0C8-C952AD9A9F31}"/>
              </a:ext>
            </a:extLst>
          </p:cNvPr>
          <p:cNvSpPr>
            <a:spLocks noGrp="1" noRot="1" noChangeAspect="1" noChangeArrowheads="1" noTextEdit="1"/>
          </p:cNvSpPr>
          <p:nvPr>
            <p:ph type="sldImg"/>
          </p:nvPr>
        </p:nvSpPr>
        <p:spPr>
          <a:xfrm>
            <a:off x="1195388" y="714375"/>
            <a:ext cx="4695825" cy="3522663"/>
          </a:xfrm>
          <a:ln/>
        </p:spPr>
      </p:sp>
      <p:sp>
        <p:nvSpPr>
          <p:cNvPr id="78851" name="Rectangle 3">
            <a:extLst>
              <a:ext uri="{FF2B5EF4-FFF2-40B4-BE49-F238E27FC236}">
                <a16:creationId xmlns:a16="http://schemas.microsoft.com/office/drawing/2014/main" id="{D8577E0C-3686-44AF-B443-A4CE3B9D2095}"/>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8255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8FF8202E-6397-45F5-A0C8-C952AD9A9F31}"/>
              </a:ext>
            </a:extLst>
          </p:cNvPr>
          <p:cNvSpPr>
            <a:spLocks noGrp="1" noRot="1" noChangeAspect="1" noChangeArrowheads="1" noTextEdit="1"/>
          </p:cNvSpPr>
          <p:nvPr>
            <p:ph type="sldImg"/>
          </p:nvPr>
        </p:nvSpPr>
        <p:spPr>
          <a:xfrm>
            <a:off x="1195388" y="714375"/>
            <a:ext cx="4695825" cy="3522663"/>
          </a:xfrm>
          <a:ln/>
        </p:spPr>
      </p:sp>
      <p:sp>
        <p:nvSpPr>
          <p:cNvPr id="78851" name="Rectangle 3">
            <a:extLst>
              <a:ext uri="{FF2B5EF4-FFF2-40B4-BE49-F238E27FC236}">
                <a16:creationId xmlns:a16="http://schemas.microsoft.com/office/drawing/2014/main" id="{D8577E0C-3686-44AF-B443-A4CE3B9D2095}"/>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68593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782BC23C-EB01-48E7-A335-574987F221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AED64580-54E2-4C4D-9FA7-13A26E3CD8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5604" name="Slide Number Placeholder 3">
            <a:extLst>
              <a:ext uri="{FF2B5EF4-FFF2-40B4-BE49-F238E27FC236}">
                <a16:creationId xmlns:a16="http://schemas.microsoft.com/office/drawing/2014/main" id="{AA6546E2-9B17-4A6F-990D-FCBFCA9056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938" indent="-295275">
              <a:spcBef>
                <a:spcPct val="30000"/>
              </a:spcBef>
              <a:defRPr sz="1200">
                <a:solidFill>
                  <a:schemeClr val="tx1"/>
                </a:solidFill>
                <a:latin typeface="Calibri" panose="020F0502020204030204" pitchFamily="34" charset="0"/>
              </a:defRPr>
            </a:lvl2pPr>
            <a:lvl3pPr marL="1184275" indent="-236538">
              <a:spcBef>
                <a:spcPct val="30000"/>
              </a:spcBef>
              <a:defRPr sz="1200">
                <a:solidFill>
                  <a:schemeClr val="tx1"/>
                </a:solidFill>
                <a:latin typeface="Calibri" panose="020F0502020204030204" pitchFamily="34" charset="0"/>
              </a:defRPr>
            </a:lvl3pPr>
            <a:lvl4pPr marL="1658938" indent="-236538">
              <a:spcBef>
                <a:spcPct val="30000"/>
              </a:spcBef>
              <a:defRPr sz="1200">
                <a:solidFill>
                  <a:schemeClr val="tx1"/>
                </a:solidFill>
                <a:latin typeface="Calibri" panose="020F0502020204030204" pitchFamily="34" charset="0"/>
              </a:defRPr>
            </a:lvl4pPr>
            <a:lvl5pPr marL="2133600" indent="-236538">
              <a:spcBef>
                <a:spcPct val="30000"/>
              </a:spcBef>
              <a:defRPr sz="1200">
                <a:solidFill>
                  <a:schemeClr val="tx1"/>
                </a:solidFill>
                <a:latin typeface="Calibri" panose="020F0502020204030204" pitchFamily="34" charset="0"/>
              </a:defRPr>
            </a:lvl5pPr>
            <a:lvl6pPr marL="2590800" indent="-236538" eaLnBrk="0" fontAlgn="base" hangingPunct="0">
              <a:spcBef>
                <a:spcPct val="30000"/>
              </a:spcBef>
              <a:spcAft>
                <a:spcPct val="0"/>
              </a:spcAft>
              <a:defRPr sz="1200">
                <a:solidFill>
                  <a:schemeClr val="tx1"/>
                </a:solidFill>
                <a:latin typeface="Calibri" panose="020F0502020204030204" pitchFamily="34" charset="0"/>
              </a:defRPr>
            </a:lvl6pPr>
            <a:lvl7pPr marL="3048000" indent="-236538" eaLnBrk="0" fontAlgn="base" hangingPunct="0">
              <a:spcBef>
                <a:spcPct val="30000"/>
              </a:spcBef>
              <a:spcAft>
                <a:spcPct val="0"/>
              </a:spcAft>
              <a:defRPr sz="1200">
                <a:solidFill>
                  <a:schemeClr val="tx1"/>
                </a:solidFill>
                <a:latin typeface="Calibri" panose="020F0502020204030204" pitchFamily="34" charset="0"/>
              </a:defRPr>
            </a:lvl7pPr>
            <a:lvl8pPr marL="3505200" indent="-236538" eaLnBrk="0" fontAlgn="base" hangingPunct="0">
              <a:spcBef>
                <a:spcPct val="30000"/>
              </a:spcBef>
              <a:spcAft>
                <a:spcPct val="0"/>
              </a:spcAft>
              <a:defRPr sz="1200">
                <a:solidFill>
                  <a:schemeClr val="tx1"/>
                </a:solidFill>
                <a:latin typeface="Calibri" panose="020F0502020204030204" pitchFamily="34" charset="0"/>
              </a:defRPr>
            </a:lvl8pPr>
            <a:lvl9pPr marL="3962400" indent="-2365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E1995C2-0E33-46A9-B67F-922B17A702C3}" type="slidenum">
              <a:rPr lang="en-US" altLang="en-US" smtClean="0">
                <a:latin typeface="Arial" panose="020B0604020202020204" pitchFamily="34" charset="0"/>
              </a:rPr>
              <a:pPr>
                <a:spcBef>
                  <a:spcPct val="0"/>
                </a:spcBef>
              </a:pPr>
              <a:t>21</a:t>
            </a:fld>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FA1CBE2E-D2E2-49CC-8A70-AB7959B454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375A2156-F96D-407D-B312-6D4EE1691B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6868" name="Slide Number Placeholder 3">
            <a:extLst>
              <a:ext uri="{FF2B5EF4-FFF2-40B4-BE49-F238E27FC236}">
                <a16:creationId xmlns:a16="http://schemas.microsoft.com/office/drawing/2014/main" id="{64794194-77F3-4C81-8CC1-F06C125CCC2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69938" indent="-295275">
              <a:spcBef>
                <a:spcPct val="30000"/>
              </a:spcBef>
              <a:defRPr sz="1200">
                <a:solidFill>
                  <a:schemeClr val="tx1"/>
                </a:solidFill>
                <a:latin typeface="Calibri" panose="020F0502020204030204" pitchFamily="34" charset="0"/>
              </a:defRPr>
            </a:lvl2pPr>
            <a:lvl3pPr marL="1184275" indent="-236538">
              <a:spcBef>
                <a:spcPct val="30000"/>
              </a:spcBef>
              <a:defRPr sz="1200">
                <a:solidFill>
                  <a:schemeClr val="tx1"/>
                </a:solidFill>
                <a:latin typeface="Calibri" panose="020F0502020204030204" pitchFamily="34" charset="0"/>
              </a:defRPr>
            </a:lvl3pPr>
            <a:lvl4pPr marL="1658938" indent="-236538">
              <a:spcBef>
                <a:spcPct val="30000"/>
              </a:spcBef>
              <a:defRPr sz="1200">
                <a:solidFill>
                  <a:schemeClr val="tx1"/>
                </a:solidFill>
                <a:latin typeface="Calibri" panose="020F0502020204030204" pitchFamily="34" charset="0"/>
              </a:defRPr>
            </a:lvl4pPr>
            <a:lvl5pPr marL="2133600" indent="-236538">
              <a:spcBef>
                <a:spcPct val="30000"/>
              </a:spcBef>
              <a:defRPr sz="1200">
                <a:solidFill>
                  <a:schemeClr val="tx1"/>
                </a:solidFill>
                <a:latin typeface="Calibri" panose="020F0502020204030204" pitchFamily="34" charset="0"/>
              </a:defRPr>
            </a:lvl5pPr>
            <a:lvl6pPr marL="2590800" indent="-236538" eaLnBrk="0" fontAlgn="base" hangingPunct="0">
              <a:spcBef>
                <a:spcPct val="30000"/>
              </a:spcBef>
              <a:spcAft>
                <a:spcPct val="0"/>
              </a:spcAft>
              <a:defRPr sz="1200">
                <a:solidFill>
                  <a:schemeClr val="tx1"/>
                </a:solidFill>
                <a:latin typeface="Calibri" panose="020F0502020204030204" pitchFamily="34" charset="0"/>
              </a:defRPr>
            </a:lvl6pPr>
            <a:lvl7pPr marL="3048000" indent="-236538" eaLnBrk="0" fontAlgn="base" hangingPunct="0">
              <a:spcBef>
                <a:spcPct val="30000"/>
              </a:spcBef>
              <a:spcAft>
                <a:spcPct val="0"/>
              </a:spcAft>
              <a:defRPr sz="1200">
                <a:solidFill>
                  <a:schemeClr val="tx1"/>
                </a:solidFill>
                <a:latin typeface="Calibri" panose="020F0502020204030204" pitchFamily="34" charset="0"/>
              </a:defRPr>
            </a:lvl7pPr>
            <a:lvl8pPr marL="3505200" indent="-236538" eaLnBrk="0" fontAlgn="base" hangingPunct="0">
              <a:spcBef>
                <a:spcPct val="30000"/>
              </a:spcBef>
              <a:spcAft>
                <a:spcPct val="0"/>
              </a:spcAft>
              <a:defRPr sz="1200">
                <a:solidFill>
                  <a:schemeClr val="tx1"/>
                </a:solidFill>
                <a:latin typeface="Calibri" panose="020F0502020204030204" pitchFamily="34" charset="0"/>
              </a:defRPr>
            </a:lvl8pPr>
            <a:lvl9pPr marL="3962400" indent="-236538"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6A8D18F-6C3F-4071-8C7B-245B6D450D67}" type="slidenum">
              <a:rPr lang="en-US" altLang="en-US" smtClean="0">
                <a:latin typeface="Arial" panose="020B0604020202020204" pitchFamily="34" charset="0"/>
              </a:rPr>
              <a:pPr>
                <a:spcBef>
                  <a:spcPct val="0"/>
                </a:spcBef>
              </a:pPr>
              <a:t>25</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a:extLst>
              <a:ext uri="{FF2B5EF4-FFF2-40B4-BE49-F238E27FC236}">
                <a16:creationId xmlns:a16="http://schemas.microsoft.com/office/drawing/2014/main" id="{BD743DDF-B738-42CB-8F15-D536363F83C9}"/>
              </a:ext>
            </a:extLst>
          </p:cNvPr>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27">
            <a:extLst>
              <a:ext uri="{FF2B5EF4-FFF2-40B4-BE49-F238E27FC236}">
                <a16:creationId xmlns:a16="http://schemas.microsoft.com/office/drawing/2014/main" id="{B9CE9DD8-6815-4A03-A87B-7399F203DF2A}"/>
              </a:ext>
            </a:extLst>
          </p:cNvPr>
          <p:cNvSpPr>
            <a:spLocks noGrp="1"/>
          </p:cNvSpPr>
          <p:nvPr>
            <p:ph type="dt" sz="half" idx="10"/>
          </p:nvPr>
        </p:nvSpPr>
        <p:spPr>
          <a:xfrm>
            <a:off x="1371600" y="6011863"/>
            <a:ext cx="5791200" cy="365125"/>
          </a:xfrm>
        </p:spPr>
        <p:txBody>
          <a:bodyPr tIns="0" bIns="0" anchor="t"/>
          <a:lstStyle>
            <a:lvl1pPr algn="r">
              <a:defRPr sz="1000"/>
            </a:lvl1pPr>
          </a:lstStyle>
          <a:p>
            <a:pPr>
              <a:defRPr/>
            </a:pPr>
            <a:fld id="{DC8EB024-C329-4DE2-81BA-07021EAAAD94}" type="datetimeFigureOut">
              <a:rPr lang="en-US"/>
              <a:pPr>
                <a:defRPr/>
              </a:pPr>
              <a:t>5/31/2024</a:t>
            </a:fld>
            <a:endParaRPr lang="en-US"/>
          </a:p>
        </p:txBody>
      </p:sp>
      <p:sp>
        <p:nvSpPr>
          <p:cNvPr id="6" name="Footer Placeholder 16">
            <a:extLst>
              <a:ext uri="{FF2B5EF4-FFF2-40B4-BE49-F238E27FC236}">
                <a16:creationId xmlns:a16="http://schemas.microsoft.com/office/drawing/2014/main" id="{AF1FED1E-D438-49E9-B09A-B62D7EC198C2}"/>
              </a:ext>
            </a:extLst>
          </p:cNvPr>
          <p:cNvSpPr>
            <a:spLocks noGrp="1"/>
          </p:cNvSpPr>
          <p:nvPr>
            <p:ph type="ftr" sz="quarter" idx="11"/>
          </p:nvPr>
        </p:nvSpPr>
        <p:spPr>
          <a:xfrm>
            <a:off x="1371600" y="5649913"/>
            <a:ext cx="5791200" cy="365125"/>
          </a:xfrm>
        </p:spPr>
        <p:txBody>
          <a:bodyPr tIns="0" bIns="0"/>
          <a:lstStyle>
            <a:lvl1pPr algn="r">
              <a:defRPr sz="1100"/>
            </a:lvl1pPr>
          </a:lstStyle>
          <a:p>
            <a:pPr>
              <a:defRPr/>
            </a:pPr>
            <a:endParaRPr lang="en-US"/>
          </a:p>
        </p:txBody>
      </p:sp>
      <p:sp>
        <p:nvSpPr>
          <p:cNvPr id="7" name="Slide Number Placeholder 28">
            <a:extLst>
              <a:ext uri="{FF2B5EF4-FFF2-40B4-BE49-F238E27FC236}">
                <a16:creationId xmlns:a16="http://schemas.microsoft.com/office/drawing/2014/main" id="{A225E889-F44F-45FB-B7CF-22056CAE42F9}"/>
              </a:ext>
            </a:extLst>
          </p:cNvPr>
          <p:cNvSpPr>
            <a:spLocks noGrp="1"/>
          </p:cNvSpPr>
          <p:nvPr>
            <p:ph type="sldNum" sz="quarter" idx="12"/>
          </p:nvPr>
        </p:nvSpPr>
        <p:spPr>
          <a:xfrm>
            <a:off x="8391525" y="5753100"/>
            <a:ext cx="503238" cy="365125"/>
          </a:xfrm>
        </p:spPr>
        <p:txBody>
          <a:bodyPr anchor="ctr"/>
          <a:lstStyle>
            <a:lvl1pPr>
              <a:defRPr sz="1300">
                <a:solidFill>
                  <a:srgbClr val="FFFFFF"/>
                </a:solidFill>
              </a:defRPr>
            </a:lvl1pPr>
          </a:lstStyle>
          <a:p>
            <a:pPr>
              <a:defRPr/>
            </a:pPr>
            <a:fld id="{9E4E2073-DD28-49F4-977A-D76AF2D05B61}" type="slidenum">
              <a:rPr lang="en-US" altLang="en-US"/>
              <a:pPr>
                <a:defRPr/>
              </a:pPr>
              <a:t>‹#›</a:t>
            </a:fld>
            <a:endParaRPr lang="en-US" altLang="en-US"/>
          </a:p>
        </p:txBody>
      </p:sp>
    </p:spTree>
    <p:extLst>
      <p:ext uri="{BB962C8B-B14F-4D97-AF65-F5344CB8AC3E}">
        <p14:creationId xmlns:p14="http://schemas.microsoft.com/office/powerpoint/2010/main" val="1841939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4C4CE75-6847-45D5-8E5B-A027F0B0F8D7}"/>
              </a:ext>
            </a:extLst>
          </p:cNvPr>
          <p:cNvSpPr>
            <a:spLocks noGrp="1"/>
          </p:cNvSpPr>
          <p:nvPr>
            <p:ph type="dt" sz="half" idx="10"/>
          </p:nvPr>
        </p:nvSpPr>
        <p:spPr/>
        <p:txBody>
          <a:bodyPr/>
          <a:lstStyle>
            <a:lvl1pPr>
              <a:defRPr/>
            </a:lvl1pPr>
          </a:lstStyle>
          <a:p>
            <a:pPr>
              <a:defRPr/>
            </a:pPr>
            <a:fld id="{D32BC8C8-E3AB-4E13-B545-7A15C7CC32EF}" type="datetimeFigureOut">
              <a:rPr lang="en-US"/>
              <a:pPr>
                <a:defRPr/>
              </a:pPr>
              <a:t>5/31/2024</a:t>
            </a:fld>
            <a:endParaRPr lang="en-US"/>
          </a:p>
        </p:txBody>
      </p:sp>
      <p:sp>
        <p:nvSpPr>
          <p:cNvPr id="5" name="Footer Placeholder 2">
            <a:extLst>
              <a:ext uri="{FF2B5EF4-FFF2-40B4-BE49-F238E27FC236}">
                <a16:creationId xmlns:a16="http://schemas.microsoft.com/office/drawing/2014/main" id="{66FE6BCD-FE9D-44E4-A35B-9A9C63EBE06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5F9B0FDD-BC90-4D86-AA08-F219ADC42B79}"/>
              </a:ext>
            </a:extLst>
          </p:cNvPr>
          <p:cNvSpPr>
            <a:spLocks noGrp="1"/>
          </p:cNvSpPr>
          <p:nvPr>
            <p:ph type="sldNum" sz="quarter" idx="12"/>
          </p:nvPr>
        </p:nvSpPr>
        <p:spPr/>
        <p:txBody>
          <a:bodyPr/>
          <a:lstStyle>
            <a:lvl1pPr>
              <a:defRPr/>
            </a:lvl1pPr>
          </a:lstStyle>
          <a:p>
            <a:pPr>
              <a:defRPr/>
            </a:pPr>
            <a:fld id="{513D239D-36D3-487F-A0F7-93A3C45A0CE2}" type="slidenum">
              <a:rPr lang="en-US" altLang="en-US"/>
              <a:pPr>
                <a:defRPr/>
              </a:pPr>
              <a:t>‹#›</a:t>
            </a:fld>
            <a:endParaRPr lang="en-US" altLang="en-US"/>
          </a:p>
        </p:txBody>
      </p:sp>
    </p:spTree>
    <p:extLst>
      <p:ext uri="{BB962C8B-B14F-4D97-AF65-F5344CB8AC3E}">
        <p14:creationId xmlns:p14="http://schemas.microsoft.com/office/powerpoint/2010/main" val="940486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9102564-0EA8-4FDC-AA18-5E442A511FC9}"/>
              </a:ext>
            </a:extLst>
          </p:cNvPr>
          <p:cNvSpPr>
            <a:spLocks noGrp="1"/>
          </p:cNvSpPr>
          <p:nvPr>
            <p:ph type="dt" sz="half" idx="10"/>
          </p:nvPr>
        </p:nvSpPr>
        <p:spPr/>
        <p:txBody>
          <a:bodyPr/>
          <a:lstStyle>
            <a:lvl1pPr>
              <a:defRPr/>
            </a:lvl1pPr>
          </a:lstStyle>
          <a:p>
            <a:pPr>
              <a:defRPr/>
            </a:pPr>
            <a:fld id="{319AC7C3-A3A0-41AE-A0BC-407944C1EA1A}" type="datetimeFigureOut">
              <a:rPr lang="en-US"/>
              <a:pPr>
                <a:defRPr/>
              </a:pPr>
              <a:t>5/31/2024</a:t>
            </a:fld>
            <a:endParaRPr lang="en-US"/>
          </a:p>
        </p:txBody>
      </p:sp>
      <p:sp>
        <p:nvSpPr>
          <p:cNvPr id="5" name="Footer Placeholder 2">
            <a:extLst>
              <a:ext uri="{FF2B5EF4-FFF2-40B4-BE49-F238E27FC236}">
                <a16:creationId xmlns:a16="http://schemas.microsoft.com/office/drawing/2014/main" id="{3DA9DF21-7E65-4914-878E-8278BCCF80C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DA28E40E-BB8A-400C-AB63-D5B8A5758570}"/>
              </a:ext>
            </a:extLst>
          </p:cNvPr>
          <p:cNvSpPr>
            <a:spLocks noGrp="1"/>
          </p:cNvSpPr>
          <p:nvPr>
            <p:ph type="sldNum" sz="quarter" idx="12"/>
          </p:nvPr>
        </p:nvSpPr>
        <p:spPr/>
        <p:txBody>
          <a:bodyPr/>
          <a:lstStyle>
            <a:lvl1pPr>
              <a:defRPr/>
            </a:lvl1pPr>
          </a:lstStyle>
          <a:p>
            <a:pPr>
              <a:defRPr/>
            </a:pPr>
            <a:fld id="{D203A05C-9421-4E1F-9033-8D3A4C9A6B27}" type="slidenum">
              <a:rPr lang="en-US" altLang="en-US"/>
              <a:pPr>
                <a:defRPr/>
              </a:pPr>
              <a:t>‹#›</a:t>
            </a:fld>
            <a:endParaRPr lang="en-US" altLang="en-US"/>
          </a:p>
        </p:txBody>
      </p:sp>
    </p:spTree>
    <p:extLst>
      <p:ext uri="{BB962C8B-B14F-4D97-AF65-F5344CB8AC3E}">
        <p14:creationId xmlns:p14="http://schemas.microsoft.com/office/powerpoint/2010/main" val="3912141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F9C72-E0AC-4FEC-A8C1-9B2D8FEDF853}"/>
              </a:ext>
            </a:extLst>
          </p:cNvPr>
          <p:cNvSpPr>
            <a:spLocks noGrp="1"/>
          </p:cNvSpPr>
          <p:nvPr>
            <p:ph type="title"/>
          </p:nvPr>
        </p:nvSpPr>
        <p:spPr>
          <a:xfrm>
            <a:off x="685800" y="685800"/>
            <a:ext cx="7772400" cy="1143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6FB63EF1-9DF0-4302-B8BA-558E702A0DCB}"/>
              </a:ext>
            </a:extLst>
          </p:cNvPr>
          <p:cNvSpPr>
            <a:spLocks noGrp="1"/>
          </p:cNvSpPr>
          <p:nvPr>
            <p:ph type="body"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Online Image Placeholder 3">
            <a:extLst>
              <a:ext uri="{FF2B5EF4-FFF2-40B4-BE49-F238E27FC236}">
                <a16:creationId xmlns:a16="http://schemas.microsoft.com/office/drawing/2014/main" id="{CB885FB7-EDF7-48BA-AE4D-A991AA33D003}"/>
              </a:ext>
            </a:extLst>
          </p:cNvPr>
          <p:cNvSpPr>
            <a:spLocks noGrp="1"/>
          </p:cNvSpPr>
          <p:nvPr>
            <p:ph type="clipArt" sz="half" idx="2"/>
          </p:nvPr>
        </p:nvSpPr>
        <p:spPr>
          <a:xfrm>
            <a:off x="4648200" y="1981200"/>
            <a:ext cx="3810000" cy="4114800"/>
          </a:xfrm>
        </p:spPr>
        <p:txBody>
          <a:bodyPr/>
          <a:lstStyle/>
          <a:p>
            <a:endParaRPr lang="en-US"/>
          </a:p>
        </p:txBody>
      </p:sp>
    </p:spTree>
    <p:extLst>
      <p:ext uri="{BB962C8B-B14F-4D97-AF65-F5344CB8AC3E}">
        <p14:creationId xmlns:p14="http://schemas.microsoft.com/office/powerpoint/2010/main" val="146650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AB3B9-8F07-4620-B105-D9A7F4FE928C}"/>
              </a:ext>
            </a:extLst>
          </p:cNvPr>
          <p:cNvSpPr>
            <a:spLocks noGrp="1"/>
          </p:cNvSpPr>
          <p:nvPr>
            <p:ph type="title"/>
          </p:nvPr>
        </p:nvSpPr>
        <p:spPr>
          <a:xfrm>
            <a:off x="685800" y="685800"/>
            <a:ext cx="7772400" cy="1143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B7AFD9-9926-4029-8D82-A318E043F413}"/>
              </a:ext>
            </a:extLst>
          </p:cNvPr>
          <p:cNvSpPr>
            <a:spLocks noGrp="1"/>
          </p:cNvSpPr>
          <p:nvPr>
            <p:ph type="body"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a:extLst>
              <a:ext uri="{FF2B5EF4-FFF2-40B4-BE49-F238E27FC236}">
                <a16:creationId xmlns:a16="http://schemas.microsoft.com/office/drawing/2014/main" id="{FC2D2E66-207D-4A6E-9E47-68A423FAFB20}"/>
              </a:ext>
            </a:extLst>
          </p:cNvPr>
          <p:cNvSpPr>
            <a:spLocks noGrp="1"/>
          </p:cNvSpPr>
          <p:nvPr>
            <p:ph type="chart" sz="half" idx="2"/>
          </p:nvPr>
        </p:nvSpPr>
        <p:spPr>
          <a:xfrm>
            <a:off x="4648200" y="1981200"/>
            <a:ext cx="3810000" cy="4114800"/>
          </a:xfrm>
        </p:spPr>
        <p:txBody>
          <a:bodyPr/>
          <a:lstStyle/>
          <a:p>
            <a:endParaRPr lang="en-US"/>
          </a:p>
        </p:txBody>
      </p:sp>
    </p:spTree>
    <p:extLst>
      <p:ext uri="{BB962C8B-B14F-4D97-AF65-F5344CB8AC3E}">
        <p14:creationId xmlns:p14="http://schemas.microsoft.com/office/powerpoint/2010/main" val="377471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5FF863-C050-49E2-9D6D-EA38C2DF67C6}"/>
              </a:ext>
            </a:extLst>
          </p:cNvPr>
          <p:cNvSpPr>
            <a:spLocks noGrp="1"/>
          </p:cNvSpPr>
          <p:nvPr>
            <p:ph type="dt" sz="half" idx="10"/>
          </p:nvPr>
        </p:nvSpPr>
        <p:spPr>
          <a:xfrm>
            <a:off x="4791075" y="6480175"/>
            <a:ext cx="2133600" cy="301625"/>
          </a:xfrm>
        </p:spPr>
        <p:txBody>
          <a:bodyPr/>
          <a:lstStyle>
            <a:lvl1pPr>
              <a:defRPr/>
            </a:lvl1pPr>
          </a:lstStyle>
          <a:p>
            <a:pPr>
              <a:defRPr/>
            </a:pPr>
            <a:fld id="{F3E5EB32-EB1A-4126-AAFC-F10C8CE7E1A9}" type="datetimeFigureOut">
              <a:rPr lang="en-US"/>
              <a:pPr>
                <a:defRPr/>
              </a:pPr>
              <a:t>5/31/2024</a:t>
            </a:fld>
            <a:endParaRPr lang="en-US"/>
          </a:p>
        </p:txBody>
      </p:sp>
      <p:sp>
        <p:nvSpPr>
          <p:cNvPr id="5" name="Footer Placeholder 4">
            <a:extLst>
              <a:ext uri="{FF2B5EF4-FFF2-40B4-BE49-F238E27FC236}">
                <a16:creationId xmlns:a16="http://schemas.microsoft.com/office/drawing/2014/main" id="{6270512B-19B3-4389-A2EE-69F18B8E6D5D}"/>
              </a:ext>
            </a:extLst>
          </p:cNvPr>
          <p:cNvSpPr>
            <a:spLocks noGrp="1"/>
          </p:cNvSpPr>
          <p:nvPr>
            <p:ph type="ftr" sz="quarter" idx="11"/>
          </p:nvPr>
        </p:nvSpPr>
        <p:spPr>
          <a:xfrm>
            <a:off x="457200" y="6481763"/>
            <a:ext cx="4259263" cy="300037"/>
          </a:xfrm>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5A07927-5166-4845-9F0A-B3D2D7B93EF1}"/>
              </a:ext>
            </a:extLst>
          </p:cNvPr>
          <p:cNvSpPr>
            <a:spLocks noGrp="1"/>
          </p:cNvSpPr>
          <p:nvPr>
            <p:ph type="sldNum" sz="quarter" idx="12"/>
          </p:nvPr>
        </p:nvSpPr>
        <p:spPr/>
        <p:txBody>
          <a:bodyPr/>
          <a:lstStyle>
            <a:lvl1pPr>
              <a:defRPr/>
            </a:lvl1pPr>
          </a:lstStyle>
          <a:p>
            <a:pPr>
              <a:defRPr/>
            </a:pPr>
            <a:fld id="{0281EA44-A6B2-4889-9065-368513DD5CBF}" type="slidenum">
              <a:rPr lang="en-US" altLang="en-US"/>
              <a:pPr>
                <a:defRPr/>
              </a:pPr>
              <a:t>‹#›</a:t>
            </a:fld>
            <a:endParaRPr lang="en-US" altLang="en-US"/>
          </a:p>
        </p:txBody>
      </p:sp>
    </p:spTree>
    <p:extLst>
      <p:ext uri="{BB962C8B-B14F-4D97-AF65-F5344CB8AC3E}">
        <p14:creationId xmlns:p14="http://schemas.microsoft.com/office/powerpoint/2010/main" val="288178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rotWithShape="1">
          <a:gsLst>
            <a:gs pos="0">
              <a:srgbClr val="000000"/>
            </a:gs>
            <a:gs pos="60001">
              <a:srgbClr val="000000"/>
            </a:gs>
            <a:gs pos="100000">
              <a:srgbClr val="6C6C6C"/>
            </a:gs>
          </a:gsLst>
          <a:lin ang="5400000"/>
        </a:gradFill>
        <a:effectLst/>
      </p:bgPr>
    </p:bg>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69F36D18-4549-4160-A5DC-FFE606B1189D}"/>
              </a:ext>
            </a:extLst>
          </p:cNvPr>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Isosceles Triangle 4">
            <a:extLst>
              <a:ext uri="{FF2B5EF4-FFF2-40B4-BE49-F238E27FC236}">
                <a16:creationId xmlns:a16="http://schemas.microsoft.com/office/drawing/2014/main" id="{756ED2A2-E145-48D0-B7EF-AB2009459CA5}"/>
              </a:ext>
            </a:extLst>
          </p:cNvPr>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6" name="Straight Connector 5">
            <a:extLst>
              <a:ext uri="{FF2B5EF4-FFF2-40B4-BE49-F238E27FC236}">
                <a16:creationId xmlns:a16="http://schemas.microsoft.com/office/drawing/2014/main" id="{A671DA60-A355-476E-A5FB-CD351F20D003}"/>
              </a:ext>
            </a:extLst>
          </p:cNvPr>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6A47ECBD-DA68-4EDD-AE2F-AF4A6EF4F9D0}"/>
              </a:ext>
            </a:extLst>
          </p:cNvPr>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a:t>Click to edit Master title style</a:t>
            </a:r>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Date Placeholder 3">
            <a:extLst>
              <a:ext uri="{FF2B5EF4-FFF2-40B4-BE49-F238E27FC236}">
                <a16:creationId xmlns:a16="http://schemas.microsoft.com/office/drawing/2014/main" id="{93E528F1-7FBE-4E52-94BB-D5F469C137EC}"/>
              </a:ext>
            </a:extLst>
          </p:cNvPr>
          <p:cNvSpPr>
            <a:spLocks noGrp="1"/>
          </p:cNvSpPr>
          <p:nvPr>
            <p:ph type="dt" sz="half" idx="10"/>
          </p:nvPr>
        </p:nvSpPr>
        <p:spPr>
          <a:xfrm>
            <a:off x="6956425" y="6477000"/>
            <a:ext cx="2133600" cy="304800"/>
          </a:xfrm>
        </p:spPr>
        <p:txBody>
          <a:bodyPr/>
          <a:lstStyle>
            <a:lvl1pPr>
              <a:defRPr/>
            </a:lvl1pPr>
          </a:lstStyle>
          <a:p>
            <a:pPr>
              <a:defRPr/>
            </a:pPr>
            <a:fld id="{A3AD8B0C-0537-49FC-9341-B396AEE1CC43}" type="datetimeFigureOut">
              <a:rPr lang="en-US"/>
              <a:pPr>
                <a:defRPr/>
              </a:pPr>
              <a:t>5/31/2024</a:t>
            </a:fld>
            <a:endParaRPr lang="en-US"/>
          </a:p>
        </p:txBody>
      </p:sp>
      <p:sp>
        <p:nvSpPr>
          <p:cNvPr id="9" name="Footer Placeholder 4">
            <a:extLst>
              <a:ext uri="{FF2B5EF4-FFF2-40B4-BE49-F238E27FC236}">
                <a16:creationId xmlns:a16="http://schemas.microsoft.com/office/drawing/2014/main" id="{CD561D2B-C1DC-479B-8AAC-9E59FCEE3D89}"/>
              </a:ext>
            </a:extLst>
          </p:cNvPr>
          <p:cNvSpPr>
            <a:spLocks noGrp="1"/>
          </p:cNvSpPr>
          <p:nvPr>
            <p:ph type="ftr" sz="quarter" idx="11"/>
          </p:nvPr>
        </p:nvSpPr>
        <p:spPr>
          <a:xfrm>
            <a:off x="2619375" y="6481763"/>
            <a:ext cx="4260850" cy="300037"/>
          </a:xfrm>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73657D02-2687-4208-8476-577462C64DE2}"/>
              </a:ext>
            </a:extLst>
          </p:cNvPr>
          <p:cNvSpPr>
            <a:spLocks noGrp="1"/>
          </p:cNvSpPr>
          <p:nvPr>
            <p:ph type="sldNum" sz="quarter" idx="12"/>
          </p:nvPr>
        </p:nvSpPr>
        <p:spPr>
          <a:xfrm>
            <a:off x="8450263" y="809625"/>
            <a:ext cx="503237" cy="300038"/>
          </a:xfrm>
        </p:spPr>
        <p:txBody>
          <a:bodyPr/>
          <a:lstStyle>
            <a:lvl1pPr>
              <a:defRPr/>
            </a:lvl1pPr>
          </a:lstStyle>
          <a:p>
            <a:pPr>
              <a:defRPr/>
            </a:pPr>
            <a:fld id="{69EBF4C8-B7C1-457F-8016-661AE9ABE60C}" type="slidenum">
              <a:rPr lang="en-US" altLang="en-US"/>
              <a:pPr>
                <a:defRPr/>
              </a:pPr>
              <a:t>‹#›</a:t>
            </a:fld>
            <a:endParaRPr lang="en-US" altLang="en-US"/>
          </a:p>
        </p:txBody>
      </p:sp>
    </p:spTree>
    <p:extLst>
      <p:ext uri="{BB962C8B-B14F-4D97-AF65-F5344CB8AC3E}">
        <p14:creationId xmlns:p14="http://schemas.microsoft.com/office/powerpoint/2010/main" val="4041362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B78A341-5B33-4F79-A2B2-8C54547FC639}"/>
              </a:ext>
            </a:extLst>
          </p:cNvPr>
          <p:cNvSpPr>
            <a:spLocks noGrp="1"/>
          </p:cNvSpPr>
          <p:nvPr>
            <p:ph type="dt" sz="half" idx="10"/>
          </p:nvPr>
        </p:nvSpPr>
        <p:spPr/>
        <p:txBody>
          <a:bodyPr/>
          <a:lstStyle>
            <a:lvl1pPr>
              <a:defRPr/>
            </a:lvl1pPr>
          </a:lstStyle>
          <a:p>
            <a:pPr>
              <a:defRPr/>
            </a:pPr>
            <a:fld id="{7808C4EA-24DE-45B2-805F-8ABCF3498908}" type="datetimeFigureOut">
              <a:rPr lang="en-US"/>
              <a:pPr>
                <a:defRPr/>
              </a:pPr>
              <a:t>5/31/2024</a:t>
            </a:fld>
            <a:endParaRPr lang="en-US"/>
          </a:p>
        </p:txBody>
      </p:sp>
      <p:sp>
        <p:nvSpPr>
          <p:cNvPr id="6" name="Footer Placeholder 2">
            <a:extLst>
              <a:ext uri="{FF2B5EF4-FFF2-40B4-BE49-F238E27FC236}">
                <a16:creationId xmlns:a16="http://schemas.microsoft.com/office/drawing/2014/main" id="{B1D365CD-B35F-4804-BD12-C7989966BA5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AF21C948-DA56-4716-99CD-49666AD37257}"/>
              </a:ext>
            </a:extLst>
          </p:cNvPr>
          <p:cNvSpPr>
            <a:spLocks noGrp="1"/>
          </p:cNvSpPr>
          <p:nvPr>
            <p:ph type="sldNum" sz="quarter" idx="12"/>
          </p:nvPr>
        </p:nvSpPr>
        <p:spPr/>
        <p:txBody>
          <a:bodyPr/>
          <a:lstStyle>
            <a:lvl1pPr>
              <a:defRPr/>
            </a:lvl1pPr>
          </a:lstStyle>
          <a:p>
            <a:pPr>
              <a:defRPr/>
            </a:pPr>
            <a:fld id="{FBF8A3E2-6306-4361-B157-B9F853EAD3D7}" type="slidenum">
              <a:rPr lang="en-US" altLang="en-US"/>
              <a:pPr>
                <a:defRPr/>
              </a:pPr>
              <a:t>‹#›</a:t>
            </a:fld>
            <a:endParaRPr lang="en-US" altLang="en-US"/>
          </a:p>
        </p:txBody>
      </p:sp>
    </p:spTree>
    <p:extLst>
      <p:ext uri="{BB962C8B-B14F-4D97-AF65-F5344CB8AC3E}">
        <p14:creationId xmlns:p14="http://schemas.microsoft.com/office/powerpoint/2010/main" val="262876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6F5E28-42D1-4CEA-A25B-0B999CB14C31}"/>
              </a:ext>
            </a:extLst>
          </p:cNvPr>
          <p:cNvSpPr>
            <a:spLocks noGrp="1"/>
          </p:cNvSpPr>
          <p:nvPr>
            <p:ph type="dt" sz="half" idx="10"/>
          </p:nvPr>
        </p:nvSpPr>
        <p:spPr>
          <a:xfrm>
            <a:off x="4791075" y="6481763"/>
            <a:ext cx="2130425" cy="301625"/>
          </a:xfrm>
        </p:spPr>
        <p:txBody>
          <a:bodyPr/>
          <a:lstStyle>
            <a:lvl1pPr>
              <a:defRPr/>
            </a:lvl1pPr>
          </a:lstStyle>
          <a:p>
            <a:pPr>
              <a:defRPr/>
            </a:pPr>
            <a:fld id="{65CC7D88-57D9-4CA4-9A6B-D2437116BB16}" type="datetimeFigureOut">
              <a:rPr lang="en-US"/>
              <a:pPr>
                <a:defRPr/>
              </a:pPr>
              <a:t>5/31/2024</a:t>
            </a:fld>
            <a:endParaRPr lang="en-US"/>
          </a:p>
        </p:txBody>
      </p:sp>
      <p:sp>
        <p:nvSpPr>
          <p:cNvPr id="8" name="Footer Placeholder 7">
            <a:extLst>
              <a:ext uri="{FF2B5EF4-FFF2-40B4-BE49-F238E27FC236}">
                <a16:creationId xmlns:a16="http://schemas.microsoft.com/office/drawing/2014/main" id="{ED92052F-E588-4252-96B5-CC846BECE5FA}"/>
              </a:ext>
            </a:extLst>
          </p:cNvPr>
          <p:cNvSpPr>
            <a:spLocks noGrp="1"/>
          </p:cNvSpPr>
          <p:nvPr>
            <p:ph type="ftr" sz="quarter" idx="11"/>
          </p:nvPr>
        </p:nvSpPr>
        <p:spPr>
          <a:xfrm>
            <a:off x="457200" y="6481763"/>
            <a:ext cx="4260850" cy="301625"/>
          </a:xfrm>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id="{B8EB895F-4A19-46FF-A5A5-7079CD3B6864}"/>
              </a:ext>
            </a:extLst>
          </p:cNvPr>
          <p:cNvSpPr>
            <a:spLocks noGrp="1"/>
          </p:cNvSpPr>
          <p:nvPr>
            <p:ph type="sldNum" sz="quarter" idx="12"/>
          </p:nvPr>
        </p:nvSpPr>
        <p:spPr>
          <a:xfrm>
            <a:off x="7589838" y="6483350"/>
            <a:ext cx="503237" cy="301625"/>
          </a:xfrm>
        </p:spPr>
        <p:txBody>
          <a:bodyPr/>
          <a:lstStyle>
            <a:lvl1pPr>
              <a:defRPr/>
            </a:lvl1pPr>
          </a:lstStyle>
          <a:p>
            <a:pPr>
              <a:defRPr/>
            </a:pPr>
            <a:fld id="{D914DB33-B732-49DA-95E7-632A729A3DF3}" type="slidenum">
              <a:rPr lang="en-US" altLang="en-US"/>
              <a:pPr>
                <a:defRPr/>
              </a:pPr>
              <a:t>‹#›</a:t>
            </a:fld>
            <a:endParaRPr lang="en-US" altLang="en-US"/>
          </a:p>
        </p:txBody>
      </p:sp>
    </p:spTree>
    <p:extLst>
      <p:ext uri="{BB962C8B-B14F-4D97-AF65-F5344CB8AC3E}">
        <p14:creationId xmlns:p14="http://schemas.microsoft.com/office/powerpoint/2010/main" val="331780839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a:t>Click to edit Master title style</a:t>
            </a:r>
          </a:p>
        </p:txBody>
      </p:sp>
      <p:sp>
        <p:nvSpPr>
          <p:cNvPr id="3" name="Date Placeholder 13">
            <a:extLst>
              <a:ext uri="{FF2B5EF4-FFF2-40B4-BE49-F238E27FC236}">
                <a16:creationId xmlns:a16="http://schemas.microsoft.com/office/drawing/2014/main" id="{422D517E-14F8-4F54-BD45-EC18039D42A4}"/>
              </a:ext>
            </a:extLst>
          </p:cNvPr>
          <p:cNvSpPr>
            <a:spLocks noGrp="1"/>
          </p:cNvSpPr>
          <p:nvPr>
            <p:ph type="dt" sz="half" idx="10"/>
          </p:nvPr>
        </p:nvSpPr>
        <p:spPr/>
        <p:txBody>
          <a:bodyPr/>
          <a:lstStyle>
            <a:lvl1pPr>
              <a:defRPr/>
            </a:lvl1pPr>
          </a:lstStyle>
          <a:p>
            <a:pPr>
              <a:defRPr/>
            </a:pPr>
            <a:fld id="{F486B50C-128A-4436-82A5-0546E5E4F8E0}" type="datetimeFigureOut">
              <a:rPr lang="en-US"/>
              <a:pPr>
                <a:defRPr/>
              </a:pPr>
              <a:t>5/31/2024</a:t>
            </a:fld>
            <a:endParaRPr lang="en-US"/>
          </a:p>
        </p:txBody>
      </p:sp>
      <p:sp>
        <p:nvSpPr>
          <p:cNvPr id="4" name="Footer Placeholder 2">
            <a:extLst>
              <a:ext uri="{FF2B5EF4-FFF2-40B4-BE49-F238E27FC236}">
                <a16:creationId xmlns:a16="http://schemas.microsoft.com/office/drawing/2014/main" id="{69090960-BD1C-482E-9E28-F3B22C47103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788DBAFE-84FC-4116-A9CE-38ACE8C085BD}"/>
              </a:ext>
            </a:extLst>
          </p:cNvPr>
          <p:cNvSpPr>
            <a:spLocks noGrp="1"/>
          </p:cNvSpPr>
          <p:nvPr>
            <p:ph type="sldNum" sz="quarter" idx="12"/>
          </p:nvPr>
        </p:nvSpPr>
        <p:spPr/>
        <p:txBody>
          <a:bodyPr/>
          <a:lstStyle>
            <a:lvl1pPr>
              <a:defRPr/>
            </a:lvl1pPr>
          </a:lstStyle>
          <a:p>
            <a:pPr>
              <a:defRPr/>
            </a:pPr>
            <a:fld id="{7E4E6402-8B4C-4906-8C76-9480317DFF3E}" type="slidenum">
              <a:rPr lang="en-US" altLang="en-US"/>
              <a:pPr>
                <a:defRPr/>
              </a:pPr>
              <a:t>‹#›</a:t>
            </a:fld>
            <a:endParaRPr lang="en-US" altLang="en-US"/>
          </a:p>
        </p:txBody>
      </p:sp>
    </p:spTree>
    <p:extLst>
      <p:ext uri="{BB962C8B-B14F-4D97-AF65-F5344CB8AC3E}">
        <p14:creationId xmlns:p14="http://schemas.microsoft.com/office/powerpoint/2010/main" val="312992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41E61C0C-CD8E-4ECE-96BE-311417409592}"/>
              </a:ext>
            </a:extLst>
          </p:cNvPr>
          <p:cNvSpPr>
            <a:spLocks noGrp="1"/>
          </p:cNvSpPr>
          <p:nvPr>
            <p:ph type="dt" sz="half" idx="10"/>
          </p:nvPr>
        </p:nvSpPr>
        <p:spPr/>
        <p:txBody>
          <a:bodyPr/>
          <a:lstStyle>
            <a:lvl1pPr>
              <a:defRPr/>
            </a:lvl1pPr>
          </a:lstStyle>
          <a:p>
            <a:pPr>
              <a:defRPr/>
            </a:pPr>
            <a:fld id="{D20DEEB2-B454-4616-B8E3-16A65B63EB51}" type="datetimeFigureOut">
              <a:rPr lang="en-US"/>
              <a:pPr>
                <a:defRPr/>
              </a:pPr>
              <a:t>5/31/2024</a:t>
            </a:fld>
            <a:endParaRPr lang="en-US"/>
          </a:p>
        </p:txBody>
      </p:sp>
      <p:sp>
        <p:nvSpPr>
          <p:cNvPr id="3" name="Footer Placeholder 2">
            <a:extLst>
              <a:ext uri="{FF2B5EF4-FFF2-40B4-BE49-F238E27FC236}">
                <a16:creationId xmlns:a16="http://schemas.microsoft.com/office/drawing/2014/main" id="{B98B6585-E576-428C-93DA-2ECFAA04676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CCAB7DC9-9B34-4A41-8BA8-5C7DFEBCCA00}"/>
              </a:ext>
            </a:extLst>
          </p:cNvPr>
          <p:cNvSpPr>
            <a:spLocks noGrp="1"/>
          </p:cNvSpPr>
          <p:nvPr>
            <p:ph type="sldNum" sz="quarter" idx="12"/>
          </p:nvPr>
        </p:nvSpPr>
        <p:spPr/>
        <p:txBody>
          <a:bodyPr/>
          <a:lstStyle>
            <a:lvl1pPr>
              <a:defRPr/>
            </a:lvl1pPr>
          </a:lstStyle>
          <a:p>
            <a:pPr>
              <a:defRPr/>
            </a:pPr>
            <a:fld id="{5F107C10-7CCC-444E-957D-E1D684D60D43}" type="slidenum">
              <a:rPr lang="en-US" altLang="en-US"/>
              <a:pPr>
                <a:defRPr/>
              </a:pPr>
              <a:t>‹#›</a:t>
            </a:fld>
            <a:endParaRPr lang="en-US" altLang="en-US"/>
          </a:p>
        </p:txBody>
      </p:sp>
    </p:spTree>
    <p:extLst>
      <p:ext uri="{BB962C8B-B14F-4D97-AF65-F5344CB8AC3E}">
        <p14:creationId xmlns:p14="http://schemas.microsoft.com/office/powerpoint/2010/main" val="3674637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a:t>Click to edit Master title style</a:t>
            </a:r>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E3644B-78C9-4298-9FB1-F08AD91E34A7}"/>
              </a:ext>
            </a:extLst>
          </p:cNvPr>
          <p:cNvSpPr>
            <a:spLocks noGrp="1"/>
          </p:cNvSpPr>
          <p:nvPr>
            <p:ph type="dt" sz="half" idx="10"/>
          </p:nvPr>
        </p:nvSpPr>
        <p:spPr>
          <a:xfrm>
            <a:off x="6278563" y="6556375"/>
            <a:ext cx="2133600" cy="301625"/>
          </a:xfrm>
        </p:spPr>
        <p:txBody>
          <a:bodyPr/>
          <a:lstStyle>
            <a:lvl1pPr>
              <a:defRPr sz="900"/>
            </a:lvl1pPr>
          </a:lstStyle>
          <a:p>
            <a:pPr>
              <a:defRPr/>
            </a:pPr>
            <a:fld id="{63A5DA2C-D97D-4029-B4B9-E2BA026747D2}" type="datetimeFigureOut">
              <a:rPr lang="en-US"/>
              <a:pPr>
                <a:defRPr/>
              </a:pPr>
              <a:t>5/31/2024</a:t>
            </a:fld>
            <a:endParaRPr lang="en-US"/>
          </a:p>
        </p:txBody>
      </p:sp>
      <p:sp>
        <p:nvSpPr>
          <p:cNvPr id="6" name="Footer Placeholder 5">
            <a:extLst>
              <a:ext uri="{FF2B5EF4-FFF2-40B4-BE49-F238E27FC236}">
                <a16:creationId xmlns:a16="http://schemas.microsoft.com/office/drawing/2014/main" id="{3F111763-F18A-4035-9841-8DDFDBA04C6E}"/>
              </a:ext>
            </a:extLst>
          </p:cNvPr>
          <p:cNvSpPr>
            <a:spLocks noGrp="1"/>
          </p:cNvSpPr>
          <p:nvPr>
            <p:ph type="ftr" sz="quarter" idx="11"/>
          </p:nvPr>
        </p:nvSpPr>
        <p:spPr>
          <a:xfrm>
            <a:off x="1135063" y="6556375"/>
            <a:ext cx="5143500" cy="301625"/>
          </a:xfrm>
        </p:spPr>
        <p:txBody>
          <a:bodyPr/>
          <a:lstStyle>
            <a:lvl1pPr>
              <a:defRPr sz="900"/>
            </a:lvl1pPr>
          </a:lstStyle>
          <a:p>
            <a:pPr>
              <a:defRPr/>
            </a:pPr>
            <a:endParaRPr lang="en-US"/>
          </a:p>
        </p:txBody>
      </p:sp>
      <p:sp>
        <p:nvSpPr>
          <p:cNvPr id="7" name="Slide Number Placeholder 6">
            <a:extLst>
              <a:ext uri="{FF2B5EF4-FFF2-40B4-BE49-F238E27FC236}">
                <a16:creationId xmlns:a16="http://schemas.microsoft.com/office/drawing/2014/main" id="{003A5C8B-0BF3-4CB8-BC2B-5D7C19601E45}"/>
              </a:ext>
            </a:extLst>
          </p:cNvPr>
          <p:cNvSpPr>
            <a:spLocks noGrp="1"/>
          </p:cNvSpPr>
          <p:nvPr>
            <p:ph type="sldNum" sz="quarter" idx="12"/>
          </p:nvPr>
        </p:nvSpPr>
        <p:spPr>
          <a:xfrm>
            <a:off x="8410575" y="6556375"/>
            <a:ext cx="503238" cy="301625"/>
          </a:xfrm>
        </p:spPr>
        <p:txBody>
          <a:bodyPr/>
          <a:lstStyle>
            <a:lvl1pPr>
              <a:defRPr sz="900"/>
            </a:lvl1pPr>
          </a:lstStyle>
          <a:p>
            <a:pPr>
              <a:defRPr/>
            </a:pPr>
            <a:fld id="{4C6C6E13-4257-4A2B-A729-648372EBB62B}" type="slidenum">
              <a:rPr lang="en-US" altLang="en-US"/>
              <a:pPr>
                <a:defRPr/>
              </a:pPr>
              <a:t>‹#›</a:t>
            </a:fld>
            <a:endParaRPr lang="en-US" altLang="en-US"/>
          </a:p>
        </p:txBody>
      </p:sp>
    </p:spTree>
    <p:extLst>
      <p:ext uri="{BB962C8B-B14F-4D97-AF65-F5344CB8AC3E}">
        <p14:creationId xmlns:p14="http://schemas.microsoft.com/office/powerpoint/2010/main" val="1729171898"/>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rotWithShape="1">
          <a:gsLst>
            <a:gs pos="0">
              <a:srgbClr val="000000"/>
            </a:gs>
            <a:gs pos="60001">
              <a:srgbClr val="000000"/>
            </a:gs>
            <a:gs pos="100000">
              <a:srgbClr val="6C6C6C"/>
            </a:gs>
          </a:gsLst>
          <a:lin ang="54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id="{4941A099-A0B5-409A-8C70-11FE78A095A9}"/>
              </a:ext>
            </a:extLst>
          </p:cNvPr>
          <p:cNvSpPr>
            <a:spLocks noGrp="1"/>
          </p:cNvSpPr>
          <p:nvPr>
            <p:ph type="dt" sz="half" idx="10"/>
          </p:nvPr>
        </p:nvSpPr>
        <p:spPr>
          <a:xfrm>
            <a:off x="6108700" y="6556375"/>
            <a:ext cx="2101850" cy="301625"/>
          </a:xfrm>
        </p:spPr>
        <p:txBody>
          <a:bodyPr/>
          <a:lstStyle>
            <a:lvl1pPr>
              <a:defRPr sz="900"/>
            </a:lvl1pPr>
          </a:lstStyle>
          <a:p>
            <a:pPr>
              <a:defRPr/>
            </a:pPr>
            <a:fld id="{6C4E309A-2300-4C9F-8845-A18301694D53}" type="datetimeFigureOut">
              <a:rPr lang="en-US"/>
              <a:pPr>
                <a:defRPr/>
              </a:pPr>
              <a:t>5/31/2024</a:t>
            </a:fld>
            <a:endParaRPr lang="en-US"/>
          </a:p>
        </p:txBody>
      </p:sp>
      <p:sp>
        <p:nvSpPr>
          <p:cNvPr id="6" name="Footer Placeholder 5">
            <a:extLst>
              <a:ext uri="{FF2B5EF4-FFF2-40B4-BE49-F238E27FC236}">
                <a16:creationId xmlns:a16="http://schemas.microsoft.com/office/drawing/2014/main" id="{8BA34A95-AA3B-4F99-896B-FE959CEA25FB}"/>
              </a:ext>
            </a:extLst>
          </p:cNvPr>
          <p:cNvSpPr>
            <a:spLocks noGrp="1"/>
          </p:cNvSpPr>
          <p:nvPr>
            <p:ph type="ftr" sz="quarter" idx="11"/>
          </p:nvPr>
        </p:nvSpPr>
        <p:spPr>
          <a:xfrm>
            <a:off x="1169988" y="6557963"/>
            <a:ext cx="4948237" cy="301625"/>
          </a:xfrm>
        </p:spPr>
        <p:txBody>
          <a:bodyPr/>
          <a:lstStyle>
            <a:lvl1pPr>
              <a:defRPr sz="900"/>
            </a:lvl1pPr>
          </a:lstStyle>
          <a:p>
            <a:pPr>
              <a:defRPr/>
            </a:pPr>
            <a:endParaRPr lang="en-US"/>
          </a:p>
        </p:txBody>
      </p:sp>
      <p:sp>
        <p:nvSpPr>
          <p:cNvPr id="7" name="Slide Number Placeholder 6">
            <a:extLst>
              <a:ext uri="{FF2B5EF4-FFF2-40B4-BE49-F238E27FC236}">
                <a16:creationId xmlns:a16="http://schemas.microsoft.com/office/drawing/2014/main" id="{BFF41763-B03C-4F59-9C4F-CF12A452434E}"/>
              </a:ext>
            </a:extLst>
          </p:cNvPr>
          <p:cNvSpPr>
            <a:spLocks noGrp="1"/>
          </p:cNvSpPr>
          <p:nvPr>
            <p:ph type="sldNum" sz="quarter" idx="12"/>
          </p:nvPr>
        </p:nvSpPr>
        <p:spPr>
          <a:xfrm>
            <a:off x="8216900" y="6556375"/>
            <a:ext cx="366713" cy="301625"/>
          </a:xfrm>
        </p:spPr>
        <p:txBody>
          <a:bodyPr/>
          <a:lstStyle>
            <a:lvl1pPr>
              <a:defRPr sz="900"/>
            </a:lvl1pPr>
          </a:lstStyle>
          <a:p>
            <a:pPr>
              <a:defRPr/>
            </a:pPr>
            <a:fld id="{0FC6B06E-5633-43E4-B98B-3F9CC2EB5B7B}" type="slidenum">
              <a:rPr lang="en-US" altLang="en-US"/>
              <a:pPr>
                <a:defRPr/>
              </a:pPr>
              <a:t>‹#›</a:t>
            </a:fld>
            <a:endParaRPr lang="en-US" altLang="en-US"/>
          </a:p>
        </p:txBody>
      </p:sp>
    </p:spTree>
    <p:extLst>
      <p:ext uri="{BB962C8B-B14F-4D97-AF65-F5344CB8AC3E}">
        <p14:creationId xmlns:p14="http://schemas.microsoft.com/office/powerpoint/2010/main" val="218686665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36426F"/>
            </a:gs>
            <a:gs pos="60001">
              <a:srgbClr val="4B5A96"/>
            </a:gs>
            <a:gs pos="100000">
              <a:srgbClr val="6B7BC0"/>
            </a:gs>
          </a:gsLst>
          <a:lin ang="5400000"/>
        </a:gradFill>
        <a:effectLst/>
      </p:bgPr>
    </p:bg>
    <p:spTree>
      <p:nvGrpSpPr>
        <p:cNvPr id="1" name=""/>
        <p:cNvGrpSpPr/>
        <p:nvPr/>
      </p:nvGrpSpPr>
      <p:grpSpPr>
        <a:xfrm>
          <a:off x="0" y="0"/>
          <a:ext cx="0" cy="0"/>
          <a:chOff x="0" y="0"/>
          <a:chExt cx="0" cy="0"/>
        </a:xfrm>
      </p:grpSpPr>
      <p:sp>
        <p:nvSpPr>
          <p:cNvPr id="11" name="Right Triangle 10">
            <a:extLst>
              <a:ext uri="{FF2B5EF4-FFF2-40B4-BE49-F238E27FC236}">
                <a16:creationId xmlns:a16="http://schemas.microsoft.com/office/drawing/2014/main" id="{027DD2F3-55B9-4174-85F3-BD836D7B7B0C}"/>
              </a:ext>
            </a:extLst>
          </p:cNvPr>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8" name="Straight Connector 7">
            <a:extLst>
              <a:ext uri="{FF2B5EF4-FFF2-40B4-BE49-F238E27FC236}">
                <a16:creationId xmlns:a16="http://schemas.microsoft.com/office/drawing/2014/main" id="{DEB70B7A-910C-4B92-B888-2A03E02AFA7D}"/>
              </a:ext>
            </a:extLst>
          </p:cNvPr>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2003E2BD-C7E5-4C03-9DE0-13FD262A2D40}"/>
              </a:ext>
            </a:extLst>
          </p:cNvPr>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a:extLst>
              <a:ext uri="{FF2B5EF4-FFF2-40B4-BE49-F238E27FC236}">
                <a16:creationId xmlns:a16="http://schemas.microsoft.com/office/drawing/2014/main" id="{C472EA03-3474-4DCD-8B6C-6CB9893C46B2}"/>
              </a:ext>
            </a:extLst>
          </p:cNvPr>
          <p:cNvSpPr>
            <a:spLocks noGrp="1"/>
          </p:cNvSpPr>
          <p:nvPr>
            <p:ph type="title"/>
          </p:nvPr>
        </p:nvSpPr>
        <p:spPr>
          <a:xfrm>
            <a:off x="457200" y="268288"/>
            <a:ext cx="8229600" cy="1398587"/>
          </a:xfrm>
          <a:prstGeom prst="rect">
            <a:avLst/>
          </a:prstGeom>
        </p:spPr>
        <p:txBody>
          <a:bodyPr vert="horz" anchor="ctr">
            <a:normAutofit/>
          </a:bodyPr>
          <a:lstStyle/>
          <a:p>
            <a:r>
              <a:rPr lang="en-US"/>
              <a:t>Click to edit Master title style</a:t>
            </a:r>
          </a:p>
        </p:txBody>
      </p:sp>
      <p:sp>
        <p:nvSpPr>
          <p:cNvPr id="1030" name="Text Placeholder 12">
            <a:extLst>
              <a:ext uri="{FF2B5EF4-FFF2-40B4-BE49-F238E27FC236}">
                <a16:creationId xmlns:a16="http://schemas.microsoft.com/office/drawing/2014/main" id="{3C047861-6BC6-42E8-9F48-16172342968A}"/>
              </a:ext>
            </a:extLst>
          </p:cNvPr>
          <p:cNvSpPr>
            <a:spLocks noGrp="1"/>
          </p:cNvSpPr>
          <p:nvPr>
            <p:ph type="body" idx="1"/>
          </p:nvPr>
        </p:nvSpPr>
        <p:spPr bwMode="auto">
          <a:xfrm>
            <a:off x="457200" y="1882775"/>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043DB74A-6F8B-4E37-B7D6-FE4328C86F13}"/>
              </a:ext>
            </a:extLst>
          </p:cNvPr>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a:solidFill>
                  <a:schemeClr val="tx1"/>
                </a:solidFill>
                <a:latin typeface="+mn-lt"/>
              </a:defRPr>
            </a:lvl1pPr>
          </a:lstStyle>
          <a:p>
            <a:pPr>
              <a:defRPr/>
            </a:pPr>
            <a:fld id="{B6A14C2B-B86C-4E29-A91C-68B6E78054E5}" type="datetimeFigureOut">
              <a:rPr lang="en-US"/>
              <a:pPr>
                <a:defRPr/>
              </a:pPr>
              <a:t>5/31/2024</a:t>
            </a:fld>
            <a:endParaRPr lang="en-US"/>
          </a:p>
        </p:txBody>
      </p:sp>
      <p:sp>
        <p:nvSpPr>
          <p:cNvPr id="3" name="Footer Placeholder 2">
            <a:extLst>
              <a:ext uri="{FF2B5EF4-FFF2-40B4-BE49-F238E27FC236}">
                <a16:creationId xmlns:a16="http://schemas.microsoft.com/office/drawing/2014/main" id="{FC28F5C9-FD6E-4E40-930F-1FADD7D35D8E}"/>
              </a:ext>
            </a:extLst>
          </p:cNvPr>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lstStyle>
          <a:p>
            <a:pPr>
              <a:defRPr/>
            </a:pPr>
            <a:endParaRPr lang="en-US"/>
          </a:p>
        </p:txBody>
      </p:sp>
      <p:sp>
        <p:nvSpPr>
          <p:cNvPr id="23" name="Slide Number Placeholder 22">
            <a:extLst>
              <a:ext uri="{FF2B5EF4-FFF2-40B4-BE49-F238E27FC236}">
                <a16:creationId xmlns:a16="http://schemas.microsoft.com/office/drawing/2014/main" id="{352344DC-A3E8-4780-B089-296AE5AA81EB}"/>
              </a:ext>
            </a:extLst>
          </p:cNvPr>
          <p:cNvSpPr>
            <a:spLocks noGrp="1"/>
          </p:cNvSpPr>
          <p:nvPr>
            <p:ph type="sldNum" sz="quarter" idx="4"/>
          </p:nvPr>
        </p:nvSpPr>
        <p:spPr>
          <a:xfrm>
            <a:off x="7589838" y="6481763"/>
            <a:ext cx="503237" cy="301625"/>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1200">
                <a:latin typeface="Century Gothic" panose="020B0502020202020204" pitchFamily="34" charset="0"/>
              </a:defRPr>
            </a:lvl1pPr>
          </a:lstStyle>
          <a:p>
            <a:pPr>
              <a:defRPr/>
            </a:pPr>
            <a:fld id="{E5BACF5D-6263-48EE-9531-3C460D788AA9}" type="slidenum">
              <a:rPr lang="en-US" altLang="en-US"/>
              <a:pPr>
                <a:defRPr/>
              </a:pPr>
              <a:t>‹#›</a:t>
            </a:fld>
            <a:endParaRPr lang="en-US" altLang="en-US"/>
          </a:p>
        </p:txBody>
      </p:sp>
    </p:spTree>
  </p:cSld>
  <p:clrMap bg1="dk1" tx1="lt1" bg2="dk2" tx2="lt2" accent1="accent1" accent2="accent2" accent3="accent3" accent4="accent4" accent5="accent5" accent6="accent6" hlink="hlink" folHlink="folHlink"/>
  <p:sldLayoutIdLst>
    <p:sldLayoutId id="2147484050" r:id="rId1"/>
    <p:sldLayoutId id="2147484051" r:id="rId2"/>
    <p:sldLayoutId id="2147484052" r:id="rId3"/>
    <p:sldLayoutId id="2147484045" r:id="rId4"/>
    <p:sldLayoutId id="2147484053" r:id="rId5"/>
    <p:sldLayoutId id="2147484046" r:id="rId6"/>
    <p:sldLayoutId id="2147484047" r:id="rId7"/>
    <p:sldLayoutId id="2147484054" r:id="rId8"/>
    <p:sldLayoutId id="2147484055" r:id="rId9"/>
    <p:sldLayoutId id="2147484048" r:id="rId10"/>
    <p:sldLayoutId id="2147484049" r:id="rId11"/>
    <p:sldLayoutId id="2147484056" r:id="rId12"/>
    <p:sldLayoutId id="2147484057" r:id="rId13"/>
  </p:sldLayoutIdLst>
  <p:txStyles>
    <p:titleStyle>
      <a:lvl1pPr marL="484188" algn="l" rtl="0" eaLnBrk="0" fontAlgn="base" hangingPunct="0">
        <a:spcBef>
          <a:spcPct val="0"/>
        </a:spcBef>
        <a:spcAft>
          <a:spcPct val="0"/>
        </a:spcAft>
        <a:defRPr sz="4200" kern="1200">
          <a:ln w="6350">
            <a:solidFill>
              <a:schemeClr val="accent1">
                <a:shade val="43000"/>
              </a:schemeClr>
            </a:solidFill>
          </a:ln>
          <a:solidFill>
            <a:srgbClr val="F07F6D"/>
          </a:solidFill>
          <a:effectLst>
            <a:outerShdw blurRad="26000" dist="26000" dir="14500000" algn="tl" rotWithShape="0">
              <a:srgbClr val="000000">
                <a:alpha val="40000"/>
              </a:srgbClr>
            </a:outerShdw>
          </a:effectLst>
          <a:latin typeface="+mj-lt"/>
          <a:ea typeface="+mj-ea"/>
          <a:cs typeface="+mj-cs"/>
        </a:defRPr>
      </a:lvl1pPr>
      <a:lvl2pPr marL="484188" algn="l" rtl="0" eaLnBrk="0" fontAlgn="base" hangingPunct="0">
        <a:spcBef>
          <a:spcPct val="0"/>
        </a:spcBef>
        <a:spcAft>
          <a:spcPct val="0"/>
        </a:spcAft>
        <a:defRPr sz="4200">
          <a:solidFill>
            <a:srgbClr val="F07F6D"/>
          </a:solidFill>
          <a:latin typeface="Century Gothic" pitchFamily="34" charset="0"/>
        </a:defRPr>
      </a:lvl2pPr>
      <a:lvl3pPr marL="484188" algn="l" rtl="0" eaLnBrk="0" fontAlgn="base" hangingPunct="0">
        <a:spcBef>
          <a:spcPct val="0"/>
        </a:spcBef>
        <a:spcAft>
          <a:spcPct val="0"/>
        </a:spcAft>
        <a:defRPr sz="4200">
          <a:solidFill>
            <a:srgbClr val="F07F6D"/>
          </a:solidFill>
          <a:latin typeface="Century Gothic" pitchFamily="34" charset="0"/>
        </a:defRPr>
      </a:lvl3pPr>
      <a:lvl4pPr marL="484188" algn="l" rtl="0" eaLnBrk="0" fontAlgn="base" hangingPunct="0">
        <a:spcBef>
          <a:spcPct val="0"/>
        </a:spcBef>
        <a:spcAft>
          <a:spcPct val="0"/>
        </a:spcAft>
        <a:defRPr sz="4200">
          <a:solidFill>
            <a:srgbClr val="F07F6D"/>
          </a:solidFill>
          <a:latin typeface="Century Gothic" pitchFamily="34" charset="0"/>
        </a:defRPr>
      </a:lvl4pPr>
      <a:lvl5pPr marL="484188" algn="l" rtl="0" eaLnBrk="0" fontAlgn="base" hangingPunct="0">
        <a:spcBef>
          <a:spcPct val="0"/>
        </a:spcBef>
        <a:spcAft>
          <a:spcPct val="0"/>
        </a:spcAft>
        <a:defRPr sz="4200">
          <a:solidFill>
            <a:srgbClr val="F07F6D"/>
          </a:solidFill>
          <a:latin typeface="Century Gothic" pitchFamily="34" charset="0"/>
        </a:defRPr>
      </a:lvl5pPr>
      <a:lvl6pPr marL="941388" algn="l" rtl="0" fontAlgn="base">
        <a:spcBef>
          <a:spcPct val="0"/>
        </a:spcBef>
        <a:spcAft>
          <a:spcPct val="0"/>
        </a:spcAft>
        <a:defRPr sz="4200">
          <a:solidFill>
            <a:srgbClr val="F07F6D"/>
          </a:solidFill>
          <a:latin typeface="Century Gothic" pitchFamily="34" charset="0"/>
        </a:defRPr>
      </a:lvl6pPr>
      <a:lvl7pPr marL="1398588" algn="l" rtl="0" fontAlgn="base">
        <a:spcBef>
          <a:spcPct val="0"/>
        </a:spcBef>
        <a:spcAft>
          <a:spcPct val="0"/>
        </a:spcAft>
        <a:defRPr sz="4200">
          <a:solidFill>
            <a:srgbClr val="F07F6D"/>
          </a:solidFill>
          <a:latin typeface="Century Gothic" pitchFamily="34" charset="0"/>
        </a:defRPr>
      </a:lvl7pPr>
      <a:lvl8pPr marL="1855788" algn="l" rtl="0" fontAlgn="base">
        <a:spcBef>
          <a:spcPct val="0"/>
        </a:spcBef>
        <a:spcAft>
          <a:spcPct val="0"/>
        </a:spcAft>
        <a:defRPr sz="4200">
          <a:solidFill>
            <a:srgbClr val="F07F6D"/>
          </a:solidFill>
          <a:latin typeface="Century Gothic" pitchFamily="34" charset="0"/>
        </a:defRPr>
      </a:lvl8pPr>
      <a:lvl9pPr marL="2312988" algn="l" rtl="0" fontAlgn="base">
        <a:spcBef>
          <a:spcPct val="0"/>
        </a:spcBef>
        <a:spcAft>
          <a:spcPct val="0"/>
        </a:spcAft>
        <a:defRPr sz="4200">
          <a:solidFill>
            <a:srgbClr val="F07F6D"/>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anose="020B0604030504040204"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anose="05020102010507070707"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anose="05020102010507070707"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DE9E95"/>
        </a:buClr>
        <a:buFont typeface="Wingdings 2" panose="05020102010507070707"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2BED3-15CE-4755-82A0-A4951B2F616E}"/>
              </a:ext>
            </a:extLst>
          </p:cNvPr>
          <p:cNvSpPr>
            <a:spLocks noGrp="1"/>
          </p:cNvSpPr>
          <p:nvPr>
            <p:ph type="ctrTitle"/>
          </p:nvPr>
        </p:nvSpPr>
        <p:spPr>
          <a:xfrm>
            <a:off x="540544" y="381000"/>
            <a:ext cx="8062912" cy="1865313"/>
          </a:xfrm>
        </p:spPr>
        <p:txBody>
          <a:bodyPr>
            <a:noAutofit/>
          </a:bodyPr>
          <a:lstStyle/>
          <a:p>
            <a:pPr marL="484632" eaLnBrk="1" fontAlgn="auto" hangingPunct="1">
              <a:spcAft>
                <a:spcPts val="0"/>
              </a:spcAft>
              <a:defRPr/>
            </a:pPr>
            <a:r>
              <a:rPr lang="en-US" sz="3200" b="1" dirty="0">
                <a:solidFill>
                  <a:schemeClr val="accent1">
                    <a:tint val="83000"/>
                    <a:satMod val="150000"/>
                  </a:schemeClr>
                </a:solidFill>
              </a:rPr>
              <a:t>Employment Law Overview</a:t>
            </a:r>
          </a:p>
        </p:txBody>
      </p:sp>
      <p:sp>
        <p:nvSpPr>
          <p:cNvPr id="3" name="Subtitle 2">
            <a:extLst>
              <a:ext uri="{FF2B5EF4-FFF2-40B4-BE49-F238E27FC236}">
                <a16:creationId xmlns:a16="http://schemas.microsoft.com/office/drawing/2014/main" id="{95B7F805-2D86-43A2-9093-3E4E1B195F87}"/>
              </a:ext>
            </a:extLst>
          </p:cNvPr>
          <p:cNvSpPr>
            <a:spLocks noGrp="1"/>
          </p:cNvSpPr>
          <p:nvPr>
            <p:ph type="subTitle" idx="1"/>
          </p:nvPr>
        </p:nvSpPr>
        <p:spPr>
          <a:xfrm>
            <a:off x="533400" y="2819400"/>
            <a:ext cx="8062912" cy="2590800"/>
          </a:xfrm>
          <a:ln>
            <a:miter lim="800000"/>
            <a:headEnd/>
            <a:tailEnd/>
          </a:ln>
        </p:spPr>
        <p:txBody>
          <a:bodyPr>
            <a:normAutofit/>
          </a:bodyPr>
          <a:lstStyle/>
          <a:p>
            <a:pPr eaLnBrk="1" fontAlgn="auto" hangingPunct="1">
              <a:spcAft>
                <a:spcPts val="0"/>
              </a:spcAft>
              <a:buFont typeface="Wingdings 2"/>
              <a:buNone/>
              <a:defRPr/>
            </a:pPr>
            <a:endParaRPr lang="en-US" sz="2000" b="1" dirty="0"/>
          </a:p>
          <a:p>
            <a:pPr eaLnBrk="1" fontAlgn="auto" hangingPunct="1">
              <a:spcAft>
                <a:spcPts val="0"/>
              </a:spcAft>
              <a:buFont typeface="Wingdings 2"/>
              <a:buNone/>
              <a:defRPr/>
            </a:pPr>
            <a:endParaRPr lang="en-US" sz="2000" b="1" dirty="0"/>
          </a:p>
          <a:p>
            <a:pPr eaLnBrk="1" fontAlgn="auto" hangingPunct="1">
              <a:spcAft>
                <a:spcPts val="0"/>
              </a:spcAft>
              <a:buFont typeface="Wingdings 2"/>
              <a:buNone/>
              <a:defRPr/>
            </a:pPr>
            <a:endParaRPr lang="en-US" sz="2000" b="1" dirty="0"/>
          </a:p>
          <a:p>
            <a:pPr eaLnBrk="1" fontAlgn="auto" hangingPunct="1">
              <a:spcAft>
                <a:spcPts val="0"/>
              </a:spcAft>
              <a:buFont typeface="Wingdings 2"/>
              <a:buNone/>
              <a:defRPr/>
            </a:pPr>
            <a:r>
              <a:rPr lang="en-US" sz="2000" b="1" dirty="0"/>
              <a:t>Ivelisse Bonilla, </a:t>
            </a:r>
            <a:r>
              <a:rPr lang="en-US" sz="2000" b="1" i="1" dirty="0"/>
              <a:t>Awerkamp, Bonilla &amp; Giles, PLC</a:t>
            </a:r>
            <a:r>
              <a:rPr lang="en-US" sz="2000" b="1" dirty="0"/>
              <a:t> </a:t>
            </a:r>
          </a:p>
          <a:p>
            <a:pPr eaLnBrk="1" fontAlgn="auto" hangingPunct="1">
              <a:spcAft>
                <a:spcPts val="0"/>
              </a:spcAft>
              <a:buFont typeface="Wingdings 2"/>
              <a:buNone/>
              <a:defRPr/>
            </a:pPr>
            <a:r>
              <a:rPr lang="en-US" sz="2000" b="1" dirty="0"/>
              <a:t>United States District Court, Phoenix, Arizona</a:t>
            </a:r>
          </a:p>
          <a:p>
            <a:pPr eaLnBrk="1" fontAlgn="auto" hangingPunct="1">
              <a:spcAft>
                <a:spcPts val="0"/>
              </a:spcAft>
              <a:buFont typeface="Wingdings 2"/>
              <a:buNone/>
              <a:defRPr/>
            </a:pPr>
            <a:r>
              <a:rPr lang="en-US" sz="2000" b="1" dirty="0"/>
              <a:t>June 6, 2024</a:t>
            </a:r>
          </a:p>
          <a:p>
            <a:pPr eaLnBrk="1" fontAlgn="auto" hangingPunct="1">
              <a:spcAft>
                <a:spcPts val="0"/>
              </a:spcAft>
              <a:buFont typeface="Wingdings 2"/>
              <a:buNone/>
              <a:defRPr/>
            </a:pPr>
            <a:endParaRPr lang="en-US" sz="2000" b="1"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2264F-FABF-4C72-B526-98522E705B11}"/>
              </a:ext>
            </a:extLst>
          </p:cNvPr>
          <p:cNvSpPr>
            <a:spLocks noGrp="1"/>
          </p:cNvSpPr>
          <p:nvPr>
            <p:ph type="title"/>
          </p:nvPr>
        </p:nvSpPr>
        <p:spPr>
          <a:xfrm>
            <a:off x="457200" y="267494"/>
            <a:ext cx="8229600" cy="1180306"/>
          </a:xfrm>
        </p:spPr>
        <p:txBody>
          <a:bodyPr/>
          <a:lstStyle/>
          <a:p>
            <a:r>
              <a:rPr lang="en-US" b="1" dirty="0"/>
              <a:t>Wrongful Termination cont.</a:t>
            </a:r>
          </a:p>
        </p:txBody>
      </p:sp>
      <p:sp>
        <p:nvSpPr>
          <p:cNvPr id="3" name="Content Placeholder 2">
            <a:extLst>
              <a:ext uri="{FF2B5EF4-FFF2-40B4-BE49-F238E27FC236}">
                <a16:creationId xmlns:a16="http://schemas.microsoft.com/office/drawing/2014/main" id="{9EBEC1F5-B685-4042-BFB0-01DF3F63D9A9}"/>
              </a:ext>
            </a:extLst>
          </p:cNvPr>
          <p:cNvSpPr>
            <a:spLocks noGrp="1"/>
          </p:cNvSpPr>
          <p:nvPr>
            <p:ph idx="1"/>
          </p:nvPr>
        </p:nvSpPr>
        <p:spPr>
          <a:xfrm>
            <a:off x="457200" y="1447800"/>
            <a:ext cx="8229600" cy="5007008"/>
          </a:xfrm>
        </p:spPr>
        <p:txBody>
          <a:bodyPr/>
          <a:lstStyle/>
          <a:p>
            <a:pPr>
              <a:spcBef>
                <a:spcPts val="0"/>
              </a:spcBef>
            </a:pPr>
            <a:r>
              <a:rPr lang="en-US" sz="2000" dirty="0"/>
              <a:t>(iv) Serving on a jury</a:t>
            </a:r>
          </a:p>
          <a:p>
            <a:pPr>
              <a:spcBef>
                <a:spcPts val="0"/>
              </a:spcBef>
            </a:pPr>
            <a:endParaRPr lang="en-US" sz="2000" dirty="0"/>
          </a:p>
          <a:p>
            <a:pPr>
              <a:spcBef>
                <a:spcPts val="0"/>
              </a:spcBef>
            </a:pPr>
            <a:r>
              <a:rPr lang="en-US" sz="2000" dirty="0"/>
              <a:t>(v) Voting in elections.  </a:t>
            </a:r>
          </a:p>
          <a:p>
            <a:pPr>
              <a:spcBef>
                <a:spcPts val="0"/>
              </a:spcBef>
            </a:pPr>
            <a:endParaRPr lang="en-US" sz="2000" dirty="0"/>
          </a:p>
          <a:p>
            <a:pPr>
              <a:spcBef>
                <a:spcPts val="0"/>
              </a:spcBef>
            </a:pPr>
            <a:r>
              <a:rPr lang="en-US" sz="2000" dirty="0"/>
              <a:t>(vi) Not joining a union.</a:t>
            </a:r>
          </a:p>
          <a:p>
            <a:pPr>
              <a:spcBef>
                <a:spcPts val="0"/>
              </a:spcBef>
            </a:pPr>
            <a:endParaRPr lang="en-US" sz="2000" dirty="0"/>
          </a:p>
          <a:p>
            <a:pPr>
              <a:spcBef>
                <a:spcPts val="0"/>
              </a:spcBef>
            </a:pPr>
            <a:r>
              <a:rPr lang="en-US" sz="2000" dirty="0"/>
              <a:t>(vii) Serving in the national guard or armed forces.</a:t>
            </a:r>
          </a:p>
          <a:p>
            <a:pPr>
              <a:spcBef>
                <a:spcPts val="0"/>
              </a:spcBef>
            </a:pPr>
            <a:endParaRPr lang="en-US" sz="2000" dirty="0"/>
          </a:p>
          <a:p>
            <a:pPr>
              <a:spcBef>
                <a:spcPts val="0"/>
              </a:spcBef>
            </a:pPr>
            <a:r>
              <a:rPr lang="en-US" sz="2000" dirty="0"/>
              <a:t>(viii) Refusing to pay fees or gratuities as a condition of employment.</a:t>
            </a:r>
          </a:p>
          <a:p>
            <a:pPr>
              <a:spcBef>
                <a:spcPts val="0"/>
              </a:spcBef>
            </a:pPr>
            <a:endParaRPr lang="en-US" sz="2000" dirty="0"/>
          </a:p>
          <a:p>
            <a:pPr>
              <a:spcBef>
                <a:spcPts val="0"/>
              </a:spcBef>
            </a:pPr>
            <a:r>
              <a:rPr lang="en-US" sz="2000" dirty="0"/>
              <a:t>(ix) Refusing to purchase goods or supplies from any particular person as a condition of employment.</a:t>
            </a:r>
          </a:p>
          <a:p>
            <a:pPr>
              <a:spcBef>
                <a:spcPts val="0"/>
              </a:spcBef>
            </a:pPr>
            <a:endParaRPr lang="en-US" sz="2000" dirty="0"/>
          </a:p>
          <a:p>
            <a:pPr>
              <a:spcBef>
                <a:spcPts val="0"/>
              </a:spcBef>
            </a:pPr>
            <a:r>
              <a:rPr lang="en-US" sz="2000" dirty="0"/>
              <a:t>(x) Using leave if the employee is a victim of a juvenile offense a victim of a crime.</a:t>
            </a:r>
          </a:p>
          <a:p>
            <a:endParaRPr lang="en-US" dirty="0"/>
          </a:p>
        </p:txBody>
      </p:sp>
    </p:spTree>
    <p:extLst>
      <p:ext uri="{BB962C8B-B14F-4D97-AF65-F5344CB8AC3E}">
        <p14:creationId xmlns:p14="http://schemas.microsoft.com/office/powerpoint/2010/main" val="1053728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E6BF2-8316-4BD2-868D-F90BF3024121}"/>
              </a:ext>
            </a:extLst>
          </p:cNvPr>
          <p:cNvSpPr>
            <a:spLocks noGrp="1"/>
          </p:cNvSpPr>
          <p:nvPr>
            <p:ph type="title"/>
          </p:nvPr>
        </p:nvSpPr>
        <p:spPr/>
        <p:txBody>
          <a:bodyPr/>
          <a:lstStyle/>
          <a:p>
            <a:pPr algn="ctr">
              <a:defRPr/>
            </a:pPr>
            <a:r>
              <a:rPr lang="en-US" sz="3200" b="1" dirty="0"/>
              <a:t>How Much is Employee Paid</a:t>
            </a:r>
          </a:p>
        </p:txBody>
      </p:sp>
      <p:sp>
        <p:nvSpPr>
          <p:cNvPr id="15363" name="Content Placeholder 2">
            <a:extLst>
              <a:ext uri="{FF2B5EF4-FFF2-40B4-BE49-F238E27FC236}">
                <a16:creationId xmlns:a16="http://schemas.microsoft.com/office/drawing/2014/main" id="{B20EF5B9-38FC-47B0-B236-A4416C7827CA}"/>
              </a:ext>
            </a:extLst>
          </p:cNvPr>
          <p:cNvSpPr>
            <a:spLocks noGrp="1"/>
          </p:cNvSpPr>
          <p:nvPr>
            <p:ph sz="half" idx="1"/>
          </p:nvPr>
        </p:nvSpPr>
        <p:spPr>
          <a:xfrm>
            <a:off x="457200" y="1722438"/>
            <a:ext cx="4038600" cy="4525962"/>
          </a:xfrm>
        </p:spPr>
        <p:txBody>
          <a:bodyPr/>
          <a:lstStyle/>
          <a:p>
            <a:pPr marL="0" lvl="1" indent="0" algn="ctr">
              <a:buFont typeface="Verdana" panose="020B0604030504040204" pitchFamily="34" charset="0"/>
              <a:buNone/>
            </a:pPr>
            <a:r>
              <a:rPr lang="en-US" altLang="en-US" sz="2200" b="1" dirty="0"/>
              <a:t>AMWA</a:t>
            </a:r>
          </a:p>
          <a:p>
            <a:pPr marL="0" lvl="1" indent="0">
              <a:buFont typeface="Verdana" panose="020B0604030504040204" pitchFamily="34" charset="0"/>
              <a:buNone/>
            </a:pPr>
            <a:endParaRPr lang="en-US" altLang="en-US" sz="2200" dirty="0"/>
          </a:p>
          <a:p>
            <a:pPr marL="0" lvl="1" indent="0">
              <a:buFont typeface="Verdana" panose="020B0604030504040204" pitchFamily="34" charset="0"/>
              <a:buNone/>
            </a:pPr>
            <a:r>
              <a:rPr lang="en-US" altLang="en-US" sz="2200" dirty="0"/>
              <a:t>As of January 1, 2024, the minimum wage in Arizona is </a:t>
            </a:r>
            <a:r>
              <a:rPr lang="en-US" altLang="en-US" sz="2200" b="1" dirty="0"/>
              <a:t>$14.35/hr</a:t>
            </a:r>
            <a:r>
              <a:rPr lang="en-US" altLang="en-US" sz="2200" dirty="0"/>
              <a:t>.</a:t>
            </a:r>
          </a:p>
          <a:p>
            <a:pPr marL="0" lvl="1" indent="0">
              <a:buFont typeface="Verdana" panose="020B0604030504040204" pitchFamily="34" charset="0"/>
              <a:buNone/>
            </a:pPr>
            <a:endParaRPr lang="en-US" altLang="en-US" sz="2200" dirty="0"/>
          </a:p>
          <a:p>
            <a:pPr marL="0" lvl="1" indent="0">
              <a:buFont typeface="Verdana" panose="020B0604030504040204" pitchFamily="34" charset="0"/>
              <a:buNone/>
            </a:pPr>
            <a:r>
              <a:rPr lang="en-US" altLang="en-US" sz="2200" dirty="0"/>
              <a:t>AZ minimum wage increases every January 1 by an amount equal to the percentage increase of the Consumer Price Index.</a:t>
            </a:r>
          </a:p>
          <a:p>
            <a:endParaRPr lang="en-US" altLang="en-US" dirty="0"/>
          </a:p>
        </p:txBody>
      </p:sp>
      <p:sp>
        <p:nvSpPr>
          <p:cNvPr id="15364" name="Content Placeholder 3">
            <a:extLst>
              <a:ext uri="{FF2B5EF4-FFF2-40B4-BE49-F238E27FC236}">
                <a16:creationId xmlns:a16="http://schemas.microsoft.com/office/drawing/2014/main" id="{B9BA7207-6F86-4840-A980-F91D7CE2678B}"/>
              </a:ext>
            </a:extLst>
          </p:cNvPr>
          <p:cNvSpPr>
            <a:spLocks noGrp="1"/>
          </p:cNvSpPr>
          <p:nvPr>
            <p:ph sz="half" idx="2"/>
          </p:nvPr>
        </p:nvSpPr>
        <p:spPr>
          <a:xfrm>
            <a:off x="4648200" y="1722438"/>
            <a:ext cx="4038600" cy="4525962"/>
          </a:xfrm>
        </p:spPr>
        <p:txBody>
          <a:bodyPr/>
          <a:lstStyle/>
          <a:p>
            <a:pPr marL="63500" indent="0" algn="ctr">
              <a:buFont typeface="Wingdings 2" panose="05020102010507070707" pitchFamily="18" charset="2"/>
              <a:buNone/>
            </a:pPr>
            <a:r>
              <a:rPr lang="en-US" altLang="en-US" sz="2200" b="1" dirty="0"/>
              <a:t>FLSA</a:t>
            </a:r>
          </a:p>
          <a:p>
            <a:pPr marL="63500" indent="0">
              <a:buFont typeface="Wingdings 2" panose="05020102010507070707" pitchFamily="18" charset="2"/>
              <a:buNone/>
            </a:pPr>
            <a:endParaRPr lang="en-US" altLang="en-US" sz="2200" dirty="0"/>
          </a:p>
          <a:p>
            <a:pPr marL="63500" indent="0">
              <a:buFont typeface="Wingdings 2" panose="05020102010507070707" pitchFamily="18" charset="2"/>
              <a:buNone/>
            </a:pPr>
            <a:r>
              <a:rPr lang="en-US" altLang="en-US" sz="2200" dirty="0"/>
              <a:t>Since July  24, 2009, the minimum wage under the FLSA is </a:t>
            </a:r>
            <a:r>
              <a:rPr lang="en-US" altLang="en-US" sz="2200" b="1" dirty="0"/>
              <a:t>$7.25/hr</a:t>
            </a:r>
            <a:r>
              <a:rPr lang="en-US" altLang="en-US" sz="2200" dirty="0"/>
              <a:t>. </a:t>
            </a:r>
          </a:p>
          <a:p>
            <a:pPr marL="63500" indent="0">
              <a:buFont typeface="Wingdings 2" panose="05020102010507070707" pitchFamily="18" charset="2"/>
              <a:buNone/>
            </a:pPr>
            <a:endParaRPr lang="en-US" altLang="en-US" sz="2200" dirty="0"/>
          </a:p>
          <a:p>
            <a:pPr marL="63500" indent="0">
              <a:buFont typeface="Wingdings 2" panose="05020102010507070707" pitchFamily="18" charset="2"/>
              <a:buNone/>
            </a:pPr>
            <a:r>
              <a:rPr lang="en-US" altLang="en-US" sz="2200" dirty="0"/>
              <a:t>Because the minimum wage under the AMWA is more generous, it takes precedence over the FLSA</a:t>
            </a:r>
          </a:p>
        </p:txBody>
      </p:sp>
    </p:spTree>
    <p:extLst>
      <p:ext uri="{BB962C8B-B14F-4D97-AF65-F5344CB8AC3E}">
        <p14:creationId xmlns:p14="http://schemas.microsoft.com/office/powerpoint/2010/main" val="2166971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E2AC8-7BBF-4715-B592-F4B6CF11567A}"/>
              </a:ext>
            </a:extLst>
          </p:cNvPr>
          <p:cNvSpPr>
            <a:spLocks noGrp="1"/>
          </p:cNvSpPr>
          <p:nvPr>
            <p:ph type="title"/>
          </p:nvPr>
        </p:nvSpPr>
        <p:spPr/>
        <p:txBody>
          <a:bodyPr/>
          <a:lstStyle/>
          <a:p>
            <a:pPr algn="ctr">
              <a:defRPr/>
            </a:pPr>
            <a:r>
              <a:rPr lang="en-US" sz="4000" b="1" dirty="0"/>
              <a:t>COVERAGE</a:t>
            </a:r>
            <a:br>
              <a:rPr lang="en-US" sz="4000" dirty="0"/>
            </a:br>
            <a:endParaRPr lang="en-US" sz="4000" dirty="0"/>
          </a:p>
        </p:txBody>
      </p:sp>
      <p:sp>
        <p:nvSpPr>
          <p:cNvPr id="3" name="Content Placeholder 2">
            <a:extLst>
              <a:ext uri="{FF2B5EF4-FFF2-40B4-BE49-F238E27FC236}">
                <a16:creationId xmlns:a16="http://schemas.microsoft.com/office/drawing/2014/main" id="{820C1E2E-96EC-445E-B96C-3BEDF97A53F4}"/>
              </a:ext>
            </a:extLst>
          </p:cNvPr>
          <p:cNvSpPr>
            <a:spLocks noGrp="1"/>
          </p:cNvSpPr>
          <p:nvPr>
            <p:ph sz="half" idx="1"/>
          </p:nvPr>
        </p:nvSpPr>
        <p:spPr>
          <a:xfrm>
            <a:off x="457200" y="1722438"/>
            <a:ext cx="4038600" cy="4525962"/>
          </a:xfrm>
        </p:spPr>
        <p:txBody>
          <a:bodyPr/>
          <a:lstStyle/>
          <a:p>
            <a:pPr>
              <a:defRPr/>
            </a:pPr>
            <a:r>
              <a:rPr lang="en-US" sz="1300" dirty="0"/>
              <a:t>The AMWA covers all employers in the private and public sectors except small businesses, the State of Arizona, and the federal government. The AMWA protects all employees of a covered employer except for a person who is employed by a parent or a sibling, or a person who is employed to perform babysitting services in the employer’s home on a casual basis.</a:t>
            </a:r>
          </a:p>
          <a:p>
            <a:pPr marL="65087" indent="0">
              <a:buFont typeface="Wingdings 2" panose="05020102010507070707" pitchFamily="18" charset="2"/>
              <a:buNone/>
              <a:defRPr/>
            </a:pPr>
            <a:r>
              <a:rPr lang="en-US" sz="1300" dirty="0"/>
              <a:t>   </a:t>
            </a:r>
          </a:p>
          <a:p>
            <a:pPr>
              <a:defRPr/>
            </a:pPr>
            <a:r>
              <a:rPr lang="en-US" sz="1300" dirty="0"/>
              <a:t>A small business is defined as any entity that has less than $500,000 in gross annual revenue and is exempt from having to pay a minimum wage under the FLSA.   This definition can cause some confusion because the FLSA does not contain any exclusion for small businesses.  Rather, it asserts jurisdiction based on a defined impact upon interstate commerce.   The AMWA does not require any ties to interstate commerce.</a:t>
            </a:r>
          </a:p>
          <a:p>
            <a:pPr>
              <a:defRPr/>
            </a:pPr>
            <a:endParaRPr lang="en-US" sz="1300" dirty="0"/>
          </a:p>
        </p:txBody>
      </p:sp>
      <p:sp>
        <p:nvSpPr>
          <p:cNvPr id="14340" name="Content Placeholder 3">
            <a:extLst>
              <a:ext uri="{FF2B5EF4-FFF2-40B4-BE49-F238E27FC236}">
                <a16:creationId xmlns:a16="http://schemas.microsoft.com/office/drawing/2014/main" id="{783774BA-64FA-4477-B3E7-0E1779E8EA63}"/>
              </a:ext>
            </a:extLst>
          </p:cNvPr>
          <p:cNvSpPr>
            <a:spLocks noGrp="1"/>
          </p:cNvSpPr>
          <p:nvPr>
            <p:ph sz="half" idx="2"/>
          </p:nvPr>
        </p:nvSpPr>
        <p:spPr>
          <a:xfrm>
            <a:off x="4648200" y="1722438"/>
            <a:ext cx="4038600" cy="4525962"/>
          </a:xfrm>
        </p:spPr>
        <p:txBody>
          <a:bodyPr/>
          <a:lstStyle/>
          <a:p>
            <a:r>
              <a:rPr lang="en-US" altLang="en-US" sz="1300" dirty="0"/>
              <a:t>The FLSA applies to employees based on their work activities as well as to employees of enterprises engaged in interstate commerce. Employees are covered if they engage in commerce or produce goods for commerce or if they work for an enterprise engaged in those activities. As a practical matter, the law covers almost all employees and employers in both the private and public sectors.</a:t>
            </a:r>
          </a:p>
          <a:p>
            <a:r>
              <a:rPr lang="en-US" altLang="en-US" sz="1300" dirty="0"/>
              <a:t>An enterprise is engaged in commerce if it meets one of the following tests: (1) it has two or more employees engaged in commerce or has employees engaged in handling, selling, or otherwise working on goods that have been moved in or been produced for commerce, and it is a business whose annual gross sales are not less than $500,000; (2) it is a hospital, old-age home, or school; or (3) it is a public agency.</a:t>
            </a:r>
          </a:p>
          <a:p>
            <a:endParaRPr lang="en-US" altLang="en-US" sz="13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A214A-BF1C-4D2D-9BCF-4291D2866E16}"/>
              </a:ext>
            </a:extLst>
          </p:cNvPr>
          <p:cNvSpPr>
            <a:spLocks noGrp="1"/>
          </p:cNvSpPr>
          <p:nvPr>
            <p:ph type="title"/>
          </p:nvPr>
        </p:nvSpPr>
        <p:spPr/>
        <p:txBody>
          <a:bodyPr/>
          <a:lstStyle/>
          <a:p>
            <a:pPr algn="ctr">
              <a:defRPr/>
            </a:pPr>
            <a:r>
              <a:rPr lang="en-US" b="1" dirty="0"/>
              <a:t>OVERTIME</a:t>
            </a:r>
          </a:p>
        </p:txBody>
      </p:sp>
      <p:sp>
        <p:nvSpPr>
          <p:cNvPr id="16387" name="Content Placeholder 2">
            <a:extLst>
              <a:ext uri="{FF2B5EF4-FFF2-40B4-BE49-F238E27FC236}">
                <a16:creationId xmlns:a16="http://schemas.microsoft.com/office/drawing/2014/main" id="{B7BBD6E2-C08F-4A79-AD24-50DCEC9871D7}"/>
              </a:ext>
            </a:extLst>
          </p:cNvPr>
          <p:cNvSpPr>
            <a:spLocks noGrp="1"/>
          </p:cNvSpPr>
          <p:nvPr>
            <p:ph idx="1"/>
          </p:nvPr>
        </p:nvSpPr>
        <p:spPr>
          <a:xfrm>
            <a:off x="457200" y="1524000"/>
            <a:ext cx="8229600" cy="4930775"/>
          </a:xfrm>
        </p:spPr>
        <p:txBody>
          <a:bodyPr/>
          <a:lstStyle/>
          <a:p>
            <a:r>
              <a:rPr lang="en-US" altLang="en-US" dirty="0"/>
              <a:t>Employees who work in excess of 40 hours in any 7-day work week must receive compensation at a rate not less than one and one-half times the regular rate.  </a:t>
            </a:r>
          </a:p>
          <a:p>
            <a:r>
              <a:rPr lang="en-US" altLang="en-US" dirty="0"/>
              <a:t>Holidays, sick time, and vacation not included when counting 40 hours.</a:t>
            </a:r>
          </a:p>
          <a:p>
            <a:r>
              <a:rPr lang="en-US" altLang="en-US" dirty="0"/>
              <a:t>Exempt vs non-exempt</a:t>
            </a:r>
          </a:p>
          <a:p>
            <a:r>
              <a:rPr lang="en-US" altLang="en-US" dirty="0"/>
              <a:t>Exemptions for certain industries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D6424-70ED-4C7B-AA21-3A669EEDF577}"/>
              </a:ext>
            </a:extLst>
          </p:cNvPr>
          <p:cNvSpPr>
            <a:spLocks noGrp="1"/>
          </p:cNvSpPr>
          <p:nvPr>
            <p:ph type="title"/>
          </p:nvPr>
        </p:nvSpPr>
        <p:spPr>
          <a:xfrm>
            <a:off x="457200" y="268289"/>
            <a:ext cx="8229600" cy="1255712"/>
          </a:xfrm>
        </p:spPr>
        <p:txBody>
          <a:bodyPr/>
          <a:lstStyle/>
          <a:p>
            <a:pPr algn="ctr">
              <a:defRPr/>
            </a:pPr>
            <a:r>
              <a:rPr lang="en-US" b="1" dirty="0"/>
              <a:t>RETALIATION PROHIBITED</a:t>
            </a:r>
          </a:p>
        </p:txBody>
      </p:sp>
      <p:sp>
        <p:nvSpPr>
          <p:cNvPr id="3" name="Content Placeholder 2">
            <a:extLst>
              <a:ext uri="{FF2B5EF4-FFF2-40B4-BE49-F238E27FC236}">
                <a16:creationId xmlns:a16="http://schemas.microsoft.com/office/drawing/2014/main" id="{3995FB57-E23A-4FC6-8590-27A22124EA0D}"/>
              </a:ext>
            </a:extLst>
          </p:cNvPr>
          <p:cNvSpPr>
            <a:spLocks noGrp="1"/>
          </p:cNvSpPr>
          <p:nvPr>
            <p:ph sz="half" idx="1"/>
          </p:nvPr>
        </p:nvSpPr>
        <p:spPr>
          <a:xfrm>
            <a:off x="457200" y="1600200"/>
            <a:ext cx="4038600" cy="4648200"/>
          </a:xfrm>
        </p:spPr>
        <p:txBody>
          <a:bodyPr/>
          <a:lstStyle/>
          <a:p>
            <a:pPr marL="0" indent="0" algn="ctr">
              <a:spcBef>
                <a:spcPct val="50000"/>
              </a:spcBef>
              <a:buFont typeface="Wingdings 2" panose="05020102010507070707" pitchFamily="18" charset="2"/>
              <a:buNone/>
              <a:defRPr/>
            </a:pPr>
            <a:r>
              <a:rPr lang="en-US" sz="2800" dirty="0"/>
              <a:t>AMWA</a:t>
            </a:r>
          </a:p>
          <a:p>
            <a:pPr>
              <a:spcBef>
                <a:spcPct val="50000"/>
              </a:spcBef>
              <a:defRPr/>
            </a:pPr>
            <a:r>
              <a:rPr lang="en-US" sz="1800" dirty="0"/>
              <a:t>AMWA prohibits employers from retaliating against any person who asserts a claim or right under the law, who assists any other person in doing so, or who informs any person about his or her rights. </a:t>
            </a:r>
          </a:p>
          <a:p>
            <a:pPr>
              <a:spcBef>
                <a:spcPct val="50000"/>
              </a:spcBef>
              <a:defRPr/>
            </a:pPr>
            <a:r>
              <a:rPr lang="en-US" sz="1800" dirty="0"/>
              <a:t>Presumption of retaliation if ER takes adverse action within 90 days after a claim.  The presumption may be rebutted by clear and convincing evidence that the action was taken for permissible reasons. </a:t>
            </a:r>
          </a:p>
        </p:txBody>
      </p:sp>
      <p:sp>
        <p:nvSpPr>
          <p:cNvPr id="4" name="Content Placeholder 3">
            <a:extLst>
              <a:ext uri="{FF2B5EF4-FFF2-40B4-BE49-F238E27FC236}">
                <a16:creationId xmlns:a16="http://schemas.microsoft.com/office/drawing/2014/main" id="{7B55046C-C517-4316-A91D-459D82D2CDA9}"/>
              </a:ext>
            </a:extLst>
          </p:cNvPr>
          <p:cNvSpPr>
            <a:spLocks noGrp="1"/>
          </p:cNvSpPr>
          <p:nvPr>
            <p:ph sz="half" idx="2"/>
          </p:nvPr>
        </p:nvSpPr>
        <p:spPr>
          <a:xfrm>
            <a:off x="4648200" y="1524000"/>
            <a:ext cx="4038600" cy="4724400"/>
          </a:xfrm>
        </p:spPr>
        <p:txBody>
          <a:bodyPr/>
          <a:lstStyle/>
          <a:p>
            <a:pPr marL="65087" indent="0" algn="ctr">
              <a:buFont typeface="Wingdings 2" panose="05020102010507070707" pitchFamily="18" charset="2"/>
              <a:buNone/>
              <a:defRPr/>
            </a:pPr>
            <a:r>
              <a:rPr lang="en-US" sz="2800" dirty="0"/>
              <a:t>FLSA</a:t>
            </a:r>
          </a:p>
          <a:p>
            <a:pPr>
              <a:defRPr/>
            </a:pPr>
            <a:endParaRPr lang="en-US" sz="1300" dirty="0"/>
          </a:p>
          <a:p>
            <a:pPr>
              <a:defRPr/>
            </a:pPr>
            <a:r>
              <a:rPr lang="en-US" sz="1800" dirty="0"/>
              <a:t>Prohibits discharging or discriminating against because of filing complaint , instituting a proceeding and/or engaging in other protected activity. Employee may be entitled to equitable relief, including reinstatement, as well as damages.</a:t>
            </a:r>
          </a:p>
          <a:p>
            <a:pPr>
              <a:defRPr/>
            </a:pPr>
            <a:r>
              <a:rPr lang="en-US" sz="1800" dirty="0"/>
              <a:t>Protected activity includes filing an internal complaint. In a retaliation case, the employee’s remedy is one of damages, both compensatory and punitive.</a:t>
            </a:r>
          </a:p>
          <a:p>
            <a:pPr>
              <a:defRPr/>
            </a:pPr>
            <a:endParaRPr lang="en-US" sz="13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075F-30BF-4B66-8239-7655B5158CFC}"/>
              </a:ext>
            </a:extLst>
          </p:cNvPr>
          <p:cNvSpPr>
            <a:spLocks noGrp="1"/>
          </p:cNvSpPr>
          <p:nvPr>
            <p:ph type="title"/>
          </p:nvPr>
        </p:nvSpPr>
        <p:spPr/>
        <p:txBody>
          <a:bodyPr/>
          <a:lstStyle/>
          <a:p>
            <a:pPr algn="ctr">
              <a:defRPr/>
            </a:pPr>
            <a:r>
              <a:rPr lang="en-US" b="1" dirty="0"/>
              <a:t>NO WAIVER</a:t>
            </a:r>
          </a:p>
        </p:txBody>
      </p:sp>
      <p:sp>
        <p:nvSpPr>
          <p:cNvPr id="18435" name="Content Placeholder 2">
            <a:extLst>
              <a:ext uri="{FF2B5EF4-FFF2-40B4-BE49-F238E27FC236}">
                <a16:creationId xmlns:a16="http://schemas.microsoft.com/office/drawing/2014/main" id="{C9EC9604-3604-40C7-8F3F-D9C05D06A574}"/>
              </a:ext>
            </a:extLst>
          </p:cNvPr>
          <p:cNvSpPr>
            <a:spLocks noGrp="1"/>
          </p:cNvSpPr>
          <p:nvPr>
            <p:ph idx="1"/>
          </p:nvPr>
        </p:nvSpPr>
        <p:spPr>
          <a:xfrm>
            <a:off x="457200" y="1882775"/>
            <a:ext cx="8229600" cy="4572000"/>
          </a:xfrm>
        </p:spPr>
        <p:txBody>
          <a:bodyPr/>
          <a:lstStyle/>
          <a:p>
            <a:r>
              <a:rPr lang="en-US" altLang="en-US" sz="4000" dirty="0"/>
              <a:t>No verbal or written agreement or employment contract may waive any rights under the AMWA or the FLSA</a:t>
            </a:r>
            <a:r>
              <a:rPr lang="en-US" altLang="en-US" sz="2800" dirty="0"/>
              <a:t>.</a:t>
            </a:r>
          </a:p>
          <a:p>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075F-30BF-4B66-8239-7655B5158CFC}"/>
              </a:ext>
            </a:extLst>
          </p:cNvPr>
          <p:cNvSpPr>
            <a:spLocks noGrp="1"/>
          </p:cNvSpPr>
          <p:nvPr>
            <p:ph type="title"/>
          </p:nvPr>
        </p:nvSpPr>
        <p:spPr/>
        <p:txBody>
          <a:bodyPr/>
          <a:lstStyle/>
          <a:p>
            <a:pPr algn="ctr">
              <a:defRPr/>
            </a:pPr>
            <a:r>
              <a:rPr lang="en-US" b="1" dirty="0"/>
              <a:t>AZ SICK TIME LAW</a:t>
            </a:r>
          </a:p>
        </p:txBody>
      </p:sp>
      <p:sp>
        <p:nvSpPr>
          <p:cNvPr id="18435" name="Content Placeholder 2">
            <a:extLst>
              <a:ext uri="{FF2B5EF4-FFF2-40B4-BE49-F238E27FC236}">
                <a16:creationId xmlns:a16="http://schemas.microsoft.com/office/drawing/2014/main" id="{C9EC9604-3604-40C7-8F3F-D9C05D06A574}"/>
              </a:ext>
            </a:extLst>
          </p:cNvPr>
          <p:cNvSpPr>
            <a:spLocks noGrp="1"/>
          </p:cNvSpPr>
          <p:nvPr>
            <p:ph idx="1"/>
          </p:nvPr>
        </p:nvSpPr>
        <p:spPr>
          <a:xfrm>
            <a:off x="457200" y="1882775"/>
            <a:ext cx="8229600" cy="4572000"/>
          </a:xfrm>
        </p:spPr>
        <p:txBody>
          <a:bodyPr/>
          <a:lstStyle/>
          <a:p>
            <a:r>
              <a:rPr lang="en-US" sz="3200" dirty="0">
                <a:effectLst/>
                <a:latin typeface="+mj-lt"/>
                <a:ea typeface="Calibri" panose="020F0502020204030204" pitchFamily="34" charset="0"/>
                <a:cs typeface="Calibri" panose="020F0502020204030204" pitchFamily="34" charset="0"/>
              </a:rPr>
              <a:t>Employees earn one hour of paid </a:t>
            </a:r>
            <a:r>
              <a:rPr lang="en-US" sz="3200" b="1" dirty="0">
                <a:effectLst/>
                <a:latin typeface="+mj-lt"/>
                <a:ea typeface="Calibri" panose="020F0502020204030204" pitchFamily="34" charset="0"/>
                <a:cs typeface="Calibri" panose="020F0502020204030204" pitchFamily="34" charset="0"/>
              </a:rPr>
              <a:t>sick</a:t>
            </a:r>
            <a:r>
              <a:rPr lang="en-US" sz="3200" dirty="0">
                <a:effectLst/>
                <a:latin typeface="+mj-lt"/>
                <a:ea typeface="Calibri" panose="020F0502020204030204" pitchFamily="34" charset="0"/>
                <a:cs typeface="Calibri" panose="020F0502020204030204" pitchFamily="34" charset="0"/>
              </a:rPr>
              <a:t> </a:t>
            </a:r>
            <a:r>
              <a:rPr lang="en-US" sz="3200" b="1" dirty="0">
                <a:effectLst/>
                <a:latin typeface="+mj-lt"/>
                <a:ea typeface="Calibri" panose="020F0502020204030204" pitchFamily="34" charset="0"/>
                <a:cs typeface="Calibri" panose="020F0502020204030204" pitchFamily="34" charset="0"/>
              </a:rPr>
              <a:t>time</a:t>
            </a:r>
            <a:r>
              <a:rPr lang="en-US" sz="3200" dirty="0">
                <a:effectLst/>
                <a:latin typeface="+mj-lt"/>
                <a:ea typeface="Calibri" panose="020F0502020204030204" pitchFamily="34" charset="0"/>
                <a:cs typeface="Calibri" panose="020F0502020204030204" pitchFamily="34" charset="0"/>
              </a:rPr>
              <a:t> for every 30 hours worked. Employees are entitled to at least 24 hours of paid </a:t>
            </a:r>
            <a:r>
              <a:rPr lang="en-US" sz="3200" b="1" dirty="0">
                <a:effectLst/>
                <a:latin typeface="+mj-lt"/>
                <a:ea typeface="Calibri" panose="020F0502020204030204" pitchFamily="34" charset="0"/>
                <a:cs typeface="Calibri" panose="020F0502020204030204" pitchFamily="34" charset="0"/>
              </a:rPr>
              <a:t>sick</a:t>
            </a:r>
            <a:r>
              <a:rPr lang="en-US" sz="3200" dirty="0">
                <a:effectLst/>
                <a:latin typeface="+mj-lt"/>
                <a:ea typeface="Calibri" panose="020F0502020204030204" pitchFamily="34" charset="0"/>
                <a:cs typeface="Calibri" panose="020F0502020204030204" pitchFamily="34" charset="0"/>
              </a:rPr>
              <a:t> </a:t>
            </a:r>
            <a:r>
              <a:rPr lang="en-US" sz="3200" b="1" dirty="0">
                <a:effectLst/>
                <a:latin typeface="+mj-lt"/>
                <a:ea typeface="Calibri" panose="020F0502020204030204" pitchFamily="34" charset="0"/>
                <a:cs typeface="Calibri" panose="020F0502020204030204" pitchFamily="34" charset="0"/>
              </a:rPr>
              <a:t>time</a:t>
            </a:r>
            <a:r>
              <a:rPr lang="en-US" sz="3200" dirty="0">
                <a:effectLst/>
                <a:latin typeface="+mj-lt"/>
                <a:ea typeface="Calibri" panose="020F0502020204030204" pitchFamily="34" charset="0"/>
                <a:cs typeface="Calibri" panose="020F0502020204030204" pitchFamily="34" charset="0"/>
              </a:rPr>
              <a:t> if the employer has 14 or fewer employees. The amount increases to 40 hours of paid </a:t>
            </a:r>
            <a:r>
              <a:rPr lang="en-US" sz="3200" b="1" dirty="0">
                <a:effectLst/>
                <a:latin typeface="+mj-lt"/>
                <a:ea typeface="Calibri" panose="020F0502020204030204" pitchFamily="34" charset="0"/>
                <a:cs typeface="Calibri" panose="020F0502020204030204" pitchFamily="34" charset="0"/>
              </a:rPr>
              <a:t>sick</a:t>
            </a:r>
            <a:r>
              <a:rPr lang="en-US" sz="3200" dirty="0">
                <a:effectLst/>
                <a:latin typeface="+mj-lt"/>
                <a:ea typeface="Calibri" panose="020F0502020204030204" pitchFamily="34" charset="0"/>
                <a:cs typeface="Calibri" panose="020F0502020204030204" pitchFamily="34" charset="0"/>
              </a:rPr>
              <a:t> </a:t>
            </a:r>
            <a:r>
              <a:rPr lang="en-US" sz="3200" b="1" dirty="0">
                <a:effectLst/>
                <a:latin typeface="+mj-lt"/>
                <a:ea typeface="Calibri" panose="020F0502020204030204" pitchFamily="34" charset="0"/>
                <a:cs typeface="Calibri" panose="020F0502020204030204" pitchFamily="34" charset="0"/>
              </a:rPr>
              <a:t>time</a:t>
            </a:r>
            <a:r>
              <a:rPr lang="en-US" sz="3200" dirty="0">
                <a:effectLst/>
                <a:latin typeface="+mj-lt"/>
                <a:ea typeface="Calibri" panose="020F0502020204030204" pitchFamily="34" charset="0"/>
                <a:cs typeface="Calibri" panose="020F0502020204030204" pitchFamily="34" charset="0"/>
              </a:rPr>
              <a:t> for employers with 15 or more employees</a:t>
            </a:r>
            <a:r>
              <a:rPr lang="en-US" sz="3200" dirty="0">
                <a:effectLst/>
                <a:latin typeface="+mj-lt"/>
                <a:ea typeface="Calibri" panose="020F0502020204030204" pitchFamily="34" charset="0"/>
                <a:cs typeface="Times New Roman" panose="02020603050405020304" pitchFamily="18" charset="0"/>
              </a:rPr>
              <a:t>.</a:t>
            </a:r>
          </a:p>
          <a:p>
            <a:r>
              <a:rPr lang="en-US" sz="3200" dirty="0">
                <a:latin typeface="+mj-lt"/>
                <a:ea typeface="Calibri" panose="020F0502020204030204" pitchFamily="34" charset="0"/>
                <a:cs typeface="Times New Roman" panose="02020603050405020304" pitchFamily="18" charset="0"/>
              </a:rPr>
              <a:t>No retaliation</a:t>
            </a:r>
            <a:endParaRPr lang="en-US" sz="3200" dirty="0">
              <a:effectLst/>
              <a:latin typeface="+mj-lt"/>
              <a:ea typeface="Calibri" panose="020F0502020204030204" pitchFamily="34" charset="0"/>
              <a:cs typeface="Times New Roman" panose="02020603050405020304" pitchFamily="18" charset="0"/>
            </a:endParaRPr>
          </a:p>
          <a:p>
            <a:pPr marL="65087" indent="0">
              <a:buNone/>
            </a:pPr>
            <a:endParaRPr lang="en-US" altLang="en-US" sz="2800" dirty="0"/>
          </a:p>
          <a:p>
            <a:endParaRPr lang="en-US" altLang="en-US" dirty="0"/>
          </a:p>
        </p:txBody>
      </p:sp>
    </p:spTree>
    <p:extLst>
      <p:ext uri="{BB962C8B-B14F-4D97-AF65-F5344CB8AC3E}">
        <p14:creationId xmlns:p14="http://schemas.microsoft.com/office/powerpoint/2010/main" val="3579041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D50680D6-D2E8-4B0B-89CA-DA368601700B}"/>
              </a:ext>
            </a:extLst>
          </p:cNvPr>
          <p:cNvSpPr>
            <a:spLocks noGrp="1" noChangeArrowheads="1"/>
          </p:cNvSpPr>
          <p:nvPr>
            <p:ph type="title"/>
          </p:nvPr>
        </p:nvSpPr>
        <p:spPr>
          <a:xfrm>
            <a:off x="685800" y="533400"/>
            <a:ext cx="7772400" cy="914400"/>
          </a:xfrm>
          <a:noFill/>
          <a:ln/>
        </p:spPr>
        <p:txBody>
          <a:bodyPr/>
          <a:lstStyle/>
          <a:p>
            <a:pPr algn="ctr"/>
            <a:r>
              <a:rPr lang="en-US" altLang="en-US" b="1" dirty="0">
                <a:solidFill>
                  <a:schemeClr val="accent1"/>
                </a:solidFill>
              </a:rPr>
              <a:t>FMLA Coverage</a:t>
            </a:r>
          </a:p>
        </p:txBody>
      </p:sp>
      <p:sp>
        <p:nvSpPr>
          <p:cNvPr id="50179" name="Rectangle 3">
            <a:extLst>
              <a:ext uri="{FF2B5EF4-FFF2-40B4-BE49-F238E27FC236}">
                <a16:creationId xmlns:a16="http://schemas.microsoft.com/office/drawing/2014/main" id="{B6AA7BE5-BB80-4F45-9EAF-7ADB65ECF477}"/>
              </a:ext>
            </a:extLst>
          </p:cNvPr>
          <p:cNvSpPr>
            <a:spLocks noGrp="1" noChangeArrowheads="1"/>
          </p:cNvSpPr>
          <p:nvPr>
            <p:ph type="body" sz="half" idx="1"/>
          </p:nvPr>
        </p:nvSpPr>
        <p:spPr>
          <a:xfrm>
            <a:off x="685800" y="1676400"/>
            <a:ext cx="3810000" cy="4419600"/>
          </a:xfrm>
          <a:noFill/>
          <a:ln/>
        </p:spPr>
        <p:txBody>
          <a:bodyPr/>
          <a:lstStyle/>
          <a:p>
            <a:r>
              <a:rPr lang="en-US" altLang="en-US" sz="2800" dirty="0"/>
              <a:t>Birth or Placement of Child  </a:t>
            </a:r>
          </a:p>
          <a:p>
            <a:r>
              <a:rPr lang="en-US" altLang="en-US" sz="2800" dirty="0"/>
              <a:t>Serious Health Condition -- Employee’s or immediate family member’s (spouse, child or parent)</a:t>
            </a:r>
          </a:p>
          <a:p>
            <a:r>
              <a:rPr lang="en-US" altLang="en-US" sz="2800" dirty="0"/>
              <a:t>Military family leave</a:t>
            </a:r>
          </a:p>
        </p:txBody>
      </p:sp>
      <p:pic>
        <p:nvPicPr>
          <p:cNvPr id="50180" name="Picture 4">
            <a:extLst>
              <a:ext uri="{FF2B5EF4-FFF2-40B4-BE49-F238E27FC236}">
                <a16:creationId xmlns:a16="http://schemas.microsoft.com/office/drawing/2014/main" id="{389A0DEF-694A-4E47-91B3-3135186EC174}"/>
              </a:ext>
            </a:extLst>
          </p:cNvPr>
          <p:cNvPicPr>
            <a:picLocks noGrp="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4702175" y="1676400"/>
            <a:ext cx="3700463" cy="4419600"/>
          </a:xfrm>
          <a:noFill/>
          <a:ln/>
        </p:spPr>
      </p:pic>
      <p:pic>
        <p:nvPicPr>
          <p:cNvPr id="50181" name="Picture 5">
            <a:extLst>
              <a:ext uri="{FF2B5EF4-FFF2-40B4-BE49-F238E27FC236}">
                <a16:creationId xmlns:a16="http://schemas.microsoft.com/office/drawing/2014/main" id="{D8F7EA51-97FF-4374-A1EF-A9D0352A4C04}"/>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676400"/>
            <a:ext cx="3700463"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698093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FCD22AE-B726-44A0-A0E5-6ED143E18233}"/>
              </a:ext>
            </a:extLst>
          </p:cNvPr>
          <p:cNvSpPr>
            <a:spLocks noGrp="1" noChangeArrowheads="1"/>
          </p:cNvSpPr>
          <p:nvPr>
            <p:ph type="title"/>
          </p:nvPr>
        </p:nvSpPr>
        <p:spPr>
          <a:noFill/>
          <a:ln/>
        </p:spPr>
        <p:txBody>
          <a:bodyPr/>
          <a:lstStyle/>
          <a:p>
            <a:r>
              <a:rPr lang="en-US" altLang="en-US" b="1">
                <a:solidFill>
                  <a:schemeClr val="accent1"/>
                </a:solidFill>
              </a:rPr>
              <a:t>FMLA Employee Eligibility</a:t>
            </a:r>
          </a:p>
        </p:txBody>
      </p:sp>
      <p:sp>
        <p:nvSpPr>
          <p:cNvPr id="4099" name="Rectangle 3">
            <a:extLst>
              <a:ext uri="{FF2B5EF4-FFF2-40B4-BE49-F238E27FC236}">
                <a16:creationId xmlns:a16="http://schemas.microsoft.com/office/drawing/2014/main" id="{9FC4A9A9-B424-449D-AF00-09C3A194FED9}"/>
              </a:ext>
            </a:extLst>
          </p:cNvPr>
          <p:cNvSpPr>
            <a:spLocks noGrp="1" noChangeArrowheads="1"/>
          </p:cNvSpPr>
          <p:nvPr>
            <p:ph type="body" idx="1"/>
          </p:nvPr>
        </p:nvSpPr>
        <p:spPr>
          <a:xfrm>
            <a:off x="685800" y="1828800"/>
            <a:ext cx="7772400" cy="3886200"/>
          </a:xfrm>
          <a:noFill/>
          <a:ln/>
        </p:spPr>
        <p:txBody>
          <a:bodyPr/>
          <a:lstStyle/>
          <a:p>
            <a:pPr>
              <a:lnSpc>
                <a:spcPct val="90000"/>
              </a:lnSpc>
            </a:pPr>
            <a:r>
              <a:rPr lang="en-US" altLang="en-US" dirty="0"/>
              <a:t>Worked for a covered employer </a:t>
            </a:r>
          </a:p>
          <a:p>
            <a:pPr>
              <a:lnSpc>
                <a:spcPct val="90000"/>
              </a:lnSpc>
            </a:pPr>
            <a:r>
              <a:rPr lang="en-US" altLang="en-US" dirty="0"/>
              <a:t>Employed for at least twelve months in any capacity (full time, part time, temporary) </a:t>
            </a:r>
          </a:p>
          <a:p>
            <a:pPr>
              <a:lnSpc>
                <a:spcPct val="90000"/>
              </a:lnSpc>
            </a:pPr>
            <a:r>
              <a:rPr lang="en-US" altLang="en-US" dirty="0"/>
              <a:t>Worked </a:t>
            </a:r>
            <a:r>
              <a:rPr lang="en-US" altLang="en-US" b="1" dirty="0"/>
              <a:t>1250</a:t>
            </a:r>
            <a:r>
              <a:rPr lang="en-US" altLang="en-US" dirty="0"/>
              <a:t> hours in preceding 12 month period</a:t>
            </a:r>
          </a:p>
          <a:p>
            <a:pPr>
              <a:lnSpc>
                <a:spcPct val="90000"/>
              </a:lnSpc>
            </a:pPr>
            <a:r>
              <a:rPr lang="en-US" altLang="en-US" dirty="0"/>
              <a:t>Worked at a location where at least 50 employees are employed by ER within 75 miles </a:t>
            </a:r>
          </a:p>
          <a:p>
            <a:pPr>
              <a:lnSpc>
                <a:spcPct val="90000"/>
              </a:lnSpc>
            </a:pPr>
            <a:endParaRPr lang="en-US" altLang="en-US" dirty="0"/>
          </a:p>
        </p:txBody>
      </p:sp>
    </p:spTree>
    <p:extLst>
      <p:ext uri="{BB962C8B-B14F-4D97-AF65-F5344CB8AC3E}">
        <p14:creationId xmlns:p14="http://schemas.microsoft.com/office/powerpoint/2010/main" val="50095541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05410C65-DA12-4B0D-9C2B-6FA163FDE663}"/>
              </a:ext>
            </a:extLst>
          </p:cNvPr>
          <p:cNvSpPr>
            <a:spLocks noGrp="1" noChangeArrowheads="1"/>
          </p:cNvSpPr>
          <p:nvPr>
            <p:ph type="title"/>
          </p:nvPr>
        </p:nvSpPr>
        <p:spPr>
          <a:xfrm>
            <a:off x="685800" y="533400"/>
            <a:ext cx="7772400" cy="838200"/>
          </a:xfrm>
          <a:noFill/>
          <a:ln/>
        </p:spPr>
        <p:txBody>
          <a:bodyPr/>
          <a:lstStyle/>
          <a:p>
            <a:r>
              <a:rPr lang="en-US" altLang="en-US" b="1" dirty="0">
                <a:solidFill>
                  <a:schemeClr val="accent1"/>
                </a:solidFill>
              </a:rPr>
              <a:t>Serious Health Condition</a:t>
            </a:r>
          </a:p>
        </p:txBody>
      </p:sp>
      <p:sp>
        <p:nvSpPr>
          <p:cNvPr id="48131" name="Rectangle 3">
            <a:extLst>
              <a:ext uri="{FF2B5EF4-FFF2-40B4-BE49-F238E27FC236}">
                <a16:creationId xmlns:a16="http://schemas.microsoft.com/office/drawing/2014/main" id="{396F5B51-22D8-4846-9C76-09CC118445A7}"/>
              </a:ext>
            </a:extLst>
          </p:cNvPr>
          <p:cNvSpPr>
            <a:spLocks noGrp="1" noChangeArrowheads="1"/>
          </p:cNvSpPr>
          <p:nvPr>
            <p:ph type="body" sz="half" idx="1"/>
          </p:nvPr>
        </p:nvSpPr>
        <p:spPr>
          <a:xfrm>
            <a:off x="685800" y="1447800"/>
            <a:ext cx="3810000" cy="4648200"/>
          </a:xfrm>
          <a:noFill/>
          <a:ln/>
        </p:spPr>
        <p:txBody>
          <a:bodyPr/>
          <a:lstStyle/>
          <a:p>
            <a:r>
              <a:rPr lang="en-US" altLang="en-US" sz="2800" dirty="0"/>
              <a:t>Inpatient Care or</a:t>
            </a:r>
          </a:p>
          <a:p>
            <a:r>
              <a:rPr lang="en-US" altLang="en-US" sz="2800" dirty="0"/>
              <a:t>Continuing treatment by a health care provider =  absence of at least 3 consecutive days and treated at least twice </a:t>
            </a:r>
          </a:p>
          <a:p>
            <a:pPr>
              <a:buFont typeface="Monotype Sorts" pitchFamily="2" charset="2"/>
              <a:buNone/>
            </a:pPr>
            <a:r>
              <a:rPr lang="en-US" altLang="en-US" sz="2800" dirty="0"/>
              <a:t>	*Chronic condition</a:t>
            </a:r>
          </a:p>
          <a:p>
            <a:pPr>
              <a:buFont typeface="Monotype Sorts" pitchFamily="2" charset="2"/>
              <a:buNone/>
            </a:pPr>
            <a:r>
              <a:rPr lang="en-US" altLang="en-US" sz="2800" dirty="0"/>
              <a:t>	*Prenatal care </a:t>
            </a:r>
          </a:p>
        </p:txBody>
      </p:sp>
      <p:pic>
        <p:nvPicPr>
          <p:cNvPr id="48132" name="Picture 4">
            <a:extLst>
              <a:ext uri="{FF2B5EF4-FFF2-40B4-BE49-F238E27FC236}">
                <a16:creationId xmlns:a16="http://schemas.microsoft.com/office/drawing/2014/main" id="{0DC62DBE-4BD6-4D89-A5E4-706A78DDFD5D}"/>
              </a:ext>
            </a:extLst>
          </p:cNvPr>
          <p:cNvPicPr>
            <a:picLocks noGrp="1" noChangeArrowheads="1"/>
          </p:cNvPicPr>
          <p:nvPr>
            <p:ph type="chart" sz="half" idx="2"/>
          </p:nvPr>
        </p:nvPicPr>
        <p:blipFill>
          <a:blip r:embed="rId2">
            <a:extLst>
              <a:ext uri="{28A0092B-C50C-407E-A947-70E740481C1C}">
                <a14:useLocalDpi xmlns:a14="http://schemas.microsoft.com/office/drawing/2010/main" val="0"/>
              </a:ext>
            </a:extLst>
          </a:blip>
          <a:srcRect/>
          <a:stretch>
            <a:fillRect/>
          </a:stretch>
        </p:blipFill>
        <p:spPr>
          <a:xfrm>
            <a:off x="4637314" y="1600200"/>
            <a:ext cx="3810000" cy="4114800"/>
          </a:xfrm>
          <a:noFill/>
          <a:ln/>
        </p:spPr>
      </p:pic>
    </p:spTree>
    <p:extLst>
      <p:ext uri="{BB962C8B-B14F-4D97-AF65-F5344CB8AC3E}">
        <p14:creationId xmlns:p14="http://schemas.microsoft.com/office/powerpoint/2010/main" val="255262867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A1FF8-84F6-487C-B485-3B0A36964BDC}"/>
              </a:ext>
            </a:extLst>
          </p:cNvPr>
          <p:cNvSpPr>
            <a:spLocks noGrp="1"/>
          </p:cNvSpPr>
          <p:nvPr>
            <p:ph type="title"/>
          </p:nvPr>
        </p:nvSpPr>
        <p:spPr/>
        <p:txBody>
          <a:bodyPr/>
          <a:lstStyle/>
          <a:p>
            <a:pPr algn="ctr"/>
            <a:r>
              <a:rPr lang="en-US" b="1" dirty="0"/>
              <a:t>Initial Questions to Ask</a:t>
            </a:r>
          </a:p>
        </p:txBody>
      </p:sp>
      <p:sp>
        <p:nvSpPr>
          <p:cNvPr id="3" name="Content Placeholder 2">
            <a:extLst>
              <a:ext uri="{FF2B5EF4-FFF2-40B4-BE49-F238E27FC236}">
                <a16:creationId xmlns:a16="http://schemas.microsoft.com/office/drawing/2014/main" id="{ACC47B9C-ACE4-4CC4-94C8-80A1791973CC}"/>
              </a:ext>
            </a:extLst>
          </p:cNvPr>
          <p:cNvSpPr>
            <a:spLocks noGrp="1"/>
          </p:cNvSpPr>
          <p:nvPr>
            <p:ph idx="1"/>
          </p:nvPr>
        </p:nvSpPr>
        <p:spPr>
          <a:xfrm>
            <a:off x="1066800" y="1905000"/>
            <a:ext cx="7391400" cy="4549808"/>
          </a:xfrm>
        </p:spPr>
        <p:txBody>
          <a:bodyPr/>
          <a:lstStyle/>
          <a:p>
            <a:r>
              <a:rPr lang="en-US" dirty="0"/>
              <a:t>Who is Employer</a:t>
            </a:r>
          </a:p>
          <a:p>
            <a:r>
              <a:rPr lang="en-US" dirty="0"/>
              <a:t>Private or Public</a:t>
            </a:r>
          </a:p>
          <a:p>
            <a:r>
              <a:rPr lang="en-US" dirty="0"/>
              <a:t># of Employees Who Work for Employer</a:t>
            </a:r>
          </a:p>
          <a:p>
            <a:r>
              <a:rPr lang="en-US" dirty="0"/>
              <a:t>How Long Has Employee Worked for Employer</a:t>
            </a:r>
          </a:p>
          <a:p>
            <a:r>
              <a:rPr lang="en-US" dirty="0"/>
              <a:t>What is the Issue</a:t>
            </a:r>
          </a:p>
          <a:p>
            <a:r>
              <a:rPr lang="en-US" dirty="0"/>
              <a:t>How much is Employee Paid</a:t>
            </a:r>
          </a:p>
          <a:p>
            <a:pPr marL="65087" indent="0">
              <a:buNone/>
            </a:pPr>
            <a:endParaRPr lang="en-US" dirty="0"/>
          </a:p>
        </p:txBody>
      </p:sp>
    </p:spTree>
    <p:extLst>
      <p:ext uri="{BB962C8B-B14F-4D97-AF65-F5344CB8AC3E}">
        <p14:creationId xmlns:p14="http://schemas.microsoft.com/office/powerpoint/2010/main" val="3884895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B1F96-4860-46E3-B58B-2ED2F152E17F}"/>
              </a:ext>
            </a:extLst>
          </p:cNvPr>
          <p:cNvSpPr>
            <a:spLocks noGrp="1"/>
          </p:cNvSpPr>
          <p:nvPr>
            <p:ph type="title"/>
          </p:nvPr>
        </p:nvSpPr>
        <p:spPr/>
        <p:txBody>
          <a:bodyPr/>
          <a:lstStyle/>
          <a:p>
            <a:pPr>
              <a:defRPr/>
            </a:pPr>
            <a:r>
              <a:rPr lang="en-US" sz="3600" b="1" dirty="0"/>
              <a:t>AMERICAN WITH DISABILITIES ACT</a:t>
            </a:r>
          </a:p>
        </p:txBody>
      </p:sp>
      <p:sp>
        <p:nvSpPr>
          <p:cNvPr id="23555" name="Content Placeholder 2">
            <a:extLst>
              <a:ext uri="{FF2B5EF4-FFF2-40B4-BE49-F238E27FC236}">
                <a16:creationId xmlns:a16="http://schemas.microsoft.com/office/drawing/2014/main" id="{DF81EF25-A45F-4FF0-9586-0510601A16C4}"/>
              </a:ext>
            </a:extLst>
          </p:cNvPr>
          <p:cNvSpPr>
            <a:spLocks noGrp="1"/>
          </p:cNvSpPr>
          <p:nvPr>
            <p:ph idx="1"/>
          </p:nvPr>
        </p:nvSpPr>
        <p:spPr>
          <a:xfrm>
            <a:off x="457200" y="1882775"/>
            <a:ext cx="8229600" cy="4572000"/>
          </a:xfrm>
        </p:spPr>
        <p:txBody>
          <a:bodyPr/>
          <a:lstStyle/>
          <a:p>
            <a:pPr marL="63500" indent="0">
              <a:buFont typeface="Wingdings 2" panose="05020102010507070707" pitchFamily="18" charset="2"/>
              <a:buNone/>
            </a:pPr>
            <a:r>
              <a:rPr lang="en-US" altLang="en-US" sz="2200" dirty="0"/>
              <a:t>The ADA prohibits discrimination and guarantees that people with disabilities have the same opportunities as everyone else, such as to enjoy employment opportunities, to purchase goods and services, and to participate in State and local government programs and services. </a:t>
            </a:r>
          </a:p>
          <a:p>
            <a:pPr marL="63500" indent="0">
              <a:buFont typeface="Wingdings 2" panose="05020102010507070707" pitchFamily="18" charset="2"/>
              <a:buNone/>
            </a:pPr>
            <a:endParaRPr lang="en-US" altLang="en-US" sz="2200" dirty="0"/>
          </a:p>
          <a:p>
            <a:pPr marL="63500" indent="0">
              <a:buFont typeface="Wingdings 2" panose="05020102010507070707" pitchFamily="18" charset="2"/>
              <a:buNone/>
            </a:pPr>
            <a:r>
              <a:rPr lang="en-US" altLang="en-US" sz="2200" dirty="0"/>
              <a:t>Title I of the Americans with Disabilities Act of 1990 prohibits private employers, state and local governments, employment agencies and labor unions from discriminating against qualified individuals with disabilities in job application procedures, hiring, firing, advancement, compensation, job training, and other terms, conditions, and privileges of employment.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F155C-BC2B-4651-841E-65B701BE9DD1}"/>
              </a:ext>
            </a:extLst>
          </p:cNvPr>
          <p:cNvSpPr>
            <a:spLocks noGrp="1"/>
          </p:cNvSpPr>
          <p:nvPr>
            <p:ph type="title"/>
          </p:nvPr>
        </p:nvSpPr>
        <p:spPr/>
        <p:txBody>
          <a:bodyPr/>
          <a:lstStyle/>
          <a:p>
            <a:pPr algn="ctr">
              <a:defRPr/>
            </a:pPr>
            <a:r>
              <a:rPr lang="en-US" sz="3600" b="1" dirty="0"/>
              <a:t>ADA vs. Rehabilitation Act</a:t>
            </a:r>
          </a:p>
        </p:txBody>
      </p:sp>
      <p:sp>
        <p:nvSpPr>
          <p:cNvPr id="22531" name="Content Placeholder 2">
            <a:extLst>
              <a:ext uri="{FF2B5EF4-FFF2-40B4-BE49-F238E27FC236}">
                <a16:creationId xmlns:a16="http://schemas.microsoft.com/office/drawing/2014/main" id="{34442EB4-6272-4D94-A7E5-9AA938ED4406}"/>
              </a:ext>
            </a:extLst>
          </p:cNvPr>
          <p:cNvSpPr>
            <a:spLocks noGrp="1"/>
          </p:cNvSpPr>
          <p:nvPr>
            <p:ph sz="half" idx="1"/>
          </p:nvPr>
        </p:nvSpPr>
        <p:spPr>
          <a:xfrm>
            <a:off x="457200" y="1722438"/>
            <a:ext cx="4038600" cy="4525962"/>
          </a:xfrm>
        </p:spPr>
        <p:txBody>
          <a:bodyPr/>
          <a:lstStyle/>
          <a:p>
            <a:pPr marL="65087" indent="0" algn="ctr">
              <a:buFont typeface="Wingdings 2" panose="05020102010507070707" pitchFamily="18" charset="2"/>
              <a:buNone/>
              <a:defRPr/>
            </a:pPr>
            <a:r>
              <a:rPr lang="en-US" altLang="en-US" sz="3200" b="1" dirty="0"/>
              <a:t>ADA</a:t>
            </a:r>
          </a:p>
          <a:p>
            <a:pPr>
              <a:defRPr/>
            </a:pPr>
            <a:endParaRPr lang="en-US" altLang="en-US" sz="2800" dirty="0"/>
          </a:p>
          <a:p>
            <a:pPr>
              <a:defRPr/>
            </a:pPr>
            <a:r>
              <a:rPr lang="en-US" altLang="en-US" sz="2800" dirty="0"/>
              <a:t>Employers must have 15 or more employees;</a:t>
            </a:r>
          </a:p>
          <a:p>
            <a:pPr>
              <a:defRPr/>
            </a:pPr>
            <a:r>
              <a:rPr lang="en-US" altLang="en-US" sz="2800" dirty="0"/>
              <a:t>Need to exhaust remedies</a:t>
            </a:r>
          </a:p>
        </p:txBody>
      </p:sp>
      <p:sp>
        <p:nvSpPr>
          <p:cNvPr id="22532" name="Content Placeholder 3">
            <a:extLst>
              <a:ext uri="{FF2B5EF4-FFF2-40B4-BE49-F238E27FC236}">
                <a16:creationId xmlns:a16="http://schemas.microsoft.com/office/drawing/2014/main" id="{8A113B09-7DB7-4690-948F-588738855438}"/>
              </a:ext>
            </a:extLst>
          </p:cNvPr>
          <p:cNvSpPr>
            <a:spLocks noGrp="1"/>
          </p:cNvSpPr>
          <p:nvPr>
            <p:ph sz="half" idx="2"/>
          </p:nvPr>
        </p:nvSpPr>
        <p:spPr>
          <a:xfrm>
            <a:off x="4648200" y="1722438"/>
            <a:ext cx="4038600" cy="4525962"/>
          </a:xfrm>
        </p:spPr>
        <p:txBody>
          <a:bodyPr/>
          <a:lstStyle/>
          <a:p>
            <a:pPr marL="65087" indent="0" algn="ctr">
              <a:buFont typeface="Wingdings 2" panose="05020102010507070707" pitchFamily="18" charset="2"/>
              <a:buNone/>
              <a:defRPr/>
            </a:pPr>
            <a:r>
              <a:rPr lang="en-US" altLang="en-US" sz="3200" b="1" dirty="0"/>
              <a:t>Rehabilitation Act</a:t>
            </a:r>
          </a:p>
          <a:p>
            <a:pPr>
              <a:defRPr/>
            </a:pPr>
            <a:endParaRPr lang="en-US" altLang="en-US" sz="2800" dirty="0"/>
          </a:p>
          <a:p>
            <a:pPr>
              <a:defRPr/>
            </a:pPr>
            <a:r>
              <a:rPr lang="en-US" altLang="en-US" sz="2800" dirty="0"/>
              <a:t>Applies to federal government and private employers that receive federal funds.</a:t>
            </a:r>
          </a:p>
          <a:p>
            <a:pPr>
              <a:defRPr/>
            </a:pPr>
            <a:r>
              <a:rPr lang="en-US" altLang="en-US" sz="2800" dirty="0"/>
              <a:t>No need to exhaust remedies.</a:t>
            </a:r>
            <a:endParaRPr lang="en-US" altLang="en-US"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74B9F-C50A-424F-9585-38F61F1FBC8F}"/>
              </a:ext>
            </a:extLst>
          </p:cNvPr>
          <p:cNvSpPr>
            <a:spLocks noGrp="1"/>
          </p:cNvSpPr>
          <p:nvPr>
            <p:ph type="title"/>
          </p:nvPr>
        </p:nvSpPr>
        <p:spPr/>
        <p:txBody>
          <a:bodyPr/>
          <a:lstStyle/>
          <a:p>
            <a:pPr algn="ctr">
              <a:defRPr/>
            </a:pPr>
            <a:r>
              <a:rPr lang="en-US" b="1" dirty="0"/>
              <a:t>An Individual with a Disability</a:t>
            </a:r>
          </a:p>
        </p:txBody>
      </p:sp>
      <p:sp>
        <p:nvSpPr>
          <p:cNvPr id="26627" name="Content Placeholder 2">
            <a:extLst>
              <a:ext uri="{FF2B5EF4-FFF2-40B4-BE49-F238E27FC236}">
                <a16:creationId xmlns:a16="http://schemas.microsoft.com/office/drawing/2014/main" id="{0020434A-A38A-45A4-A7D5-0D4BD84D1939}"/>
              </a:ext>
            </a:extLst>
          </p:cNvPr>
          <p:cNvSpPr>
            <a:spLocks noGrp="1"/>
          </p:cNvSpPr>
          <p:nvPr>
            <p:ph idx="1"/>
          </p:nvPr>
        </p:nvSpPr>
        <p:spPr>
          <a:xfrm>
            <a:off x="457200" y="1882775"/>
            <a:ext cx="8229600" cy="4572000"/>
          </a:xfrm>
        </p:spPr>
        <p:txBody>
          <a:bodyPr/>
          <a:lstStyle/>
          <a:p>
            <a:r>
              <a:rPr lang="en-US" altLang="en-US" dirty="0"/>
              <a:t>Has a physical or mental impairment that substantially limits one or more major life activities;</a:t>
            </a:r>
          </a:p>
          <a:p>
            <a:r>
              <a:rPr lang="en-US" altLang="en-US" dirty="0"/>
              <a:t>Has a history or record of such an impairment; or</a:t>
            </a:r>
          </a:p>
          <a:p>
            <a:r>
              <a:rPr lang="en-US" altLang="en-US" dirty="0"/>
              <a:t>Is regarded by others as having such an impairment. </a:t>
            </a:r>
          </a:p>
          <a:p>
            <a:r>
              <a:rPr lang="en-US" altLang="en-US" dirty="0"/>
              <a:t>The ADA does not specifically name all of the impairments that are covered.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a:extLst>
              <a:ext uri="{FF2B5EF4-FFF2-40B4-BE49-F238E27FC236}">
                <a16:creationId xmlns:a16="http://schemas.microsoft.com/office/drawing/2014/main" id="{F0CA60BE-EA04-4F81-8FE7-CD3D93165234}"/>
              </a:ext>
            </a:extLst>
          </p:cNvPr>
          <p:cNvSpPr>
            <a:spLocks noChangeArrowheads="1"/>
          </p:cNvSpPr>
          <p:nvPr/>
        </p:nvSpPr>
        <p:spPr bwMode="auto">
          <a:xfrm>
            <a:off x="762000" y="1143000"/>
            <a:ext cx="77724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a:t>A qualified employee or applicant with a disability is an individual who, with or without </a:t>
            </a:r>
            <a:r>
              <a:rPr lang="en-US" altLang="en-US" sz="2000">
                <a:solidFill>
                  <a:srgbClr val="FF6600"/>
                </a:solidFill>
              </a:rPr>
              <a:t>reasonable accommodation</a:t>
            </a:r>
            <a:r>
              <a:rPr lang="en-US" altLang="en-US" sz="2000"/>
              <a:t>, can perform the essential functions of the job in question. </a:t>
            </a:r>
          </a:p>
          <a:p>
            <a:endParaRPr lang="en-US" altLang="en-US" sz="2000"/>
          </a:p>
          <a:p>
            <a:r>
              <a:rPr lang="en-US" altLang="en-US" sz="2000">
                <a:solidFill>
                  <a:srgbClr val="FF6600"/>
                </a:solidFill>
              </a:rPr>
              <a:t>Reasonable accommodation </a:t>
            </a:r>
            <a:r>
              <a:rPr lang="en-US" altLang="en-US" sz="2000"/>
              <a:t>may include, but is not limited to:</a:t>
            </a:r>
          </a:p>
          <a:p>
            <a:endParaRPr lang="en-US" altLang="en-US" sz="2000"/>
          </a:p>
          <a:p>
            <a:pPr>
              <a:buFont typeface="Arial" panose="020B0604020202020204" pitchFamily="34" charset="0"/>
              <a:buChar char="•"/>
            </a:pPr>
            <a:r>
              <a:rPr lang="en-US" altLang="en-US" sz="2000"/>
              <a:t>Making existing facilities used by employees readily accessible to and usable by persons with disabilities.</a:t>
            </a:r>
          </a:p>
          <a:p>
            <a:pPr>
              <a:buFont typeface="Arial" panose="020B0604020202020204" pitchFamily="34" charset="0"/>
              <a:buChar char="•"/>
            </a:pPr>
            <a:endParaRPr lang="en-US" altLang="en-US" sz="2000"/>
          </a:p>
          <a:p>
            <a:pPr>
              <a:buFont typeface="Arial" panose="020B0604020202020204" pitchFamily="34" charset="0"/>
              <a:buChar char="•"/>
            </a:pPr>
            <a:r>
              <a:rPr lang="en-US" altLang="en-US" sz="2000"/>
              <a:t>Job restructuring, modifying work schedules, reassignment to a vacant position;</a:t>
            </a:r>
          </a:p>
          <a:p>
            <a:pPr>
              <a:buFont typeface="Arial" panose="020B0604020202020204" pitchFamily="34" charset="0"/>
              <a:buChar char="•"/>
            </a:pPr>
            <a:endParaRPr lang="en-US" altLang="en-US" sz="2000"/>
          </a:p>
          <a:p>
            <a:pPr>
              <a:buFont typeface="Arial" panose="020B0604020202020204" pitchFamily="34" charset="0"/>
              <a:buChar char="•"/>
            </a:pPr>
            <a:r>
              <a:rPr lang="en-US" altLang="en-US" sz="2000"/>
              <a:t>Acquiring or modifying equipment or devices, adjusting or modifying examinations, training materials, or policies, and providing qualified readers or interpreters.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85FEB-DF1E-4BD7-A79A-56CE72A3C9D0}"/>
              </a:ext>
            </a:extLst>
          </p:cNvPr>
          <p:cNvSpPr>
            <a:spLocks noGrp="1"/>
          </p:cNvSpPr>
          <p:nvPr>
            <p:ph type="title"/>
          </p:nvPr>
        </p:nvSpPr>
        <p:spPr/>
        <p:txBody>
          <a:bodyPr/>
          <a:lstStyle/>
          <a:p>
            <a:pPr algn="ctr">
              <a:defRPr/>
            </a:pPr>
            <a:r>
              <a:rPr lang="en-US" b="1" dirty="0"/>
              <a:t>Undue Hardship</a:t>
            </a:r>
          </a:p>
        </p:txBody>
      </p:sp>
      <p:sp>
        <p:nvSpPr>
          <p:cNvPr id="28675" name="Content Placeholder 2">
            <a:extLst>
              <a:ext uri="{FF2B5EF4-FFF2-40B4-BE49-F238E27FC236}">
                <a16:creationId xmlns:a16="http://schemas.microsoft.com/office/drawing/2014/main" id="{DD046535-07AB-4208-8E1C-44FFDCAE316C}"/>
              </a:ext>
            </a:extLst>
          </p:cNvPr>
          <p:cNvSpPr>
            <a:spLocks noGrp="1"/>
          </p:cNvSpPr>
          <p:nvPr>
            <p:ph idx="1"/>
          </p:nvPr>
        </p:nvSpPr>
        <p:spPr>
          <a:xfrm>
            <a:off x="457200" y="1882775"/>
            <a:ext cx="8229600" cy="4572000"/>
          </a:xfrm>
        </p:spPr>
        <p:txBody>
          <a:bodyPr/>
          <a:lstStyle/>
          <a:p>
            <a:r>
              <a:rPr lang="en-US" altLang="en-US"/>
              <a:t>An employer does not have to provide a reasonable accommodation if it imposes an "undue hardship." </a:t>
            </a:r>
          </a:p>
          <a:p>
            <a:r>
              <a:rPr lang="en-US" altLang="en-US"/>
              <a:t>Undue hardship is defined as an action requiring significant difficulty or expense when considered in light of factors such as an employer's size, financial resources, and the nature and structure of its operation.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EF88130-2957-4C19-98CC-A8FFDD1FF061}"/>
              </a:ext>
            </a:extLst>
          </p:cNvPr>
          <p:cNvSpPr>
            <a:spLocks noGrp="1"/>
          </p:cNvSpPr>
          <p:nvPr>
            <p:ph type="title"/>
          </p:nvPr>
        </p:nvSpPr>
        <p:spPr>
          <a:xfrm>
            <a:off x="457200" y="268288"/>
            <a:ext cx="8229600" cy="1398587"/>
          </a:xfrm>
        </p:spPr>
        <p:txBody>
          <a:bodyPr/>
          <a:lstStyle/>
          <a:p>
            <a:pPr>
              <a:defRPr/>
            </a:pPr>
            <a:endParaRPr lang="en-US"/>
          </a:p>
        </p:txBody>
      </p:sp>
      <p:sp>
        <p:nvSpPr>
          <p:cNvPr id="35843" name="Content Placeholder 4">
            <a:extLst>
              <a:ext uri="{FF2B5EF4-FFF2-40B4-BE49-F238E27FC236}">
                <a16:creationId xmlns:a16="http://schemas.microsoft.com/office/drawing/2014/main" id="{27BA3360-08B2-41B1-847E-52A586EF7A0D}"/>
              </a:ext>
            </a:extLst>
          </p:cNvPr>
          <p:cNvSpPr>
            <a:spLocks noGrp="1"/>
          </p:cNvSpPr>
          <p:nvPr>
            <p:ph idx="1"/>
          </p:nvPr>
        </p:nvSpPr>
        <p:spPr>
          <a:xfrm>
            <a:off x="457200" y="1882775"/>
            <a:ext cx="8229600" cy="4572000"/>
          </a:xfrm>
        </p:spPr>
        <p:txBody>
          <a:bodyPr/>
          <a:lstStyle/>
          <a:p>
            <a:pPr marL="63500" indent="0" algn="ctr">
              <a:buFont typeface="Wingdings 2" panose="05020102010507070707" pitchFamily="18" charset="2"/>
              <a:buNone/>
            </a:pPr>
            <a:r>
              <a:rPr lang="en-US" altLang="en-US" sz="4800" i="1"/>
              <a:t>QUESTIONS?</a:t>
            </a:r>
          </a:p>
          <a:p>
            <a:pPr marL="63500" indent="0" algn="ctr">
              <a:buFont typeface="Wingdings 2" panose="05020102010507070707" pitchFamily="18" charset="2"/>
              <a:buNone/>
            </a:pPr>
            <a:endParaRPr lang="en-US" altLang="en-US" sz="4800"/>
          </a:p>
          <a:p>
            <a:pPr marL="63500" indent="0" algn="ctr">
              <a:buFont typeface="Wingdings 2" panose="05020102010507070707" pitchFamily="18" charset="2"/>
              <a:buNone/>
            </a:pPr>
            <a:r>
              <a:rPr lang="en-US" altLang="en-US" sz="4800"/>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C4618-9C90-4B79-A137-1FB824ACF22E}"/>
              </a:ext>
            </a:extLst>
          </p:cNvPr>
          <p:cNvSpPr>
            <a:spLocks noGrp="1"/>
          </p:cNvSpPr>
          <p:nvPr>
            <p:ph type="title"/>
          </p:nvPr>
        </p:nvSpPr>
        <p:spPr/>
        <p:txBody>
          <a:bodyPr>
            <a:normAutofit fontScale="90000"/>
          </a:bodyPr>
          <a:lstStyle/>
          <a:p>
            <a:pPr algn="ctr"/>
            <a:br>
              <a:rPr lang="en-US" b="1" dirty="0"/>
            </a:br>
            <a:r>
              <a:rPr lang="en-US" b="1" dirty="0"/>
              <a:t># of Employees Who Work for Employer</a:t>
            </a:r>
            <a:br>
              <a:rPr lang="en-US" b="1" dirty="0"/>
            </a:br>
            <a:endParaRPr lang="en-US" b="1" dirty="0"/>
          </a:p>
        </p:txBody>
      </p:sp>
      <p:sp>
        <p:nvSpPr>
          <p:cNvPr id="3" name="Content Placeholder 2">
            <a:extLst>
              <a:ext uri="{FF2B5EF4-FFF2-40B4-BE49-F238E27FC236}">
                <a16:creationId xmlns:a16="http://schemas.microsoft.com/office/drawing/2014/main" id="{0694EDDD-A6F2-45FD-AC88-C7F5891268A9}"/>
              </a:ext>
            </a:extLst>
          </p:cNvPr>
          <p:cNvSpPr>
            <a:spLocks noGrp="1"/>
          </p:cNvSpPr>
          <p:nvPr>
            <p:ph idx="1"/>
          </p:nvPr>
        </p:nvSpPr>
        <p:spPr>
          <a:xfrm>
            <a:off x="533400" y="2590800"/>
            <a:ext cx="8229600" cy="3864008"/>
          </a:xfrm>
        </p:spPr>
        <p:txBody>
          <a:bodyPr/>
          <a:lstStyle/>
          <a:p>
            <a:r>
              <a:rPr lang="en-US" dirty="0"/>
              <a:t>ACRA (sexual harassment) – 1 employee</a:t>
            </a:r>
          </a:p>
          <a:p>
            <a:r>
              <a:rPr lang="en-US" dirty="0"/>
              <a:t>Title VII and ADA – 15 employees</a:t>
            </a:r>
          </a:p>
          <a:p>
            <a:r>
              <a:rPr lang="en-US" dirty="0"/>
              <a:t>ADEA – 20 employees</a:t>
            </a:r>
          </a:p>
          <a:p>
            <a:r>
              <a:rPr lang="en-US" dirty="0"/>
              <a:t>FMLA – private employer - 50 employees (employee worked 1,250 hours)</a:t>
            </a:r>
          </a:p>
          <a:p>
            <a:pPr marL="65087" indent="0">
              <a:buNone/>
            </a:pPr>
            <a:endParaRPr lang="en-US" dirty="0"/>
          </a:p>
          <a:p>
            <a:pPr marL="65087" indent="0">
              <a:buNone/>
            </a:pPr>
            <a:endParaRPr lang="en-US" dirty="0"/>
          </a:p>
        </p:txBody>
      </p:sp>
    </p:spTree>
    <p:extLst>
      <p:ext uri="{BB962C8B-B14F-4D97-AF65-F5344CB8AC3E}">
        <p14:creationId xmlns:p14="http://schemas.microsoft.com/office/powerpoint/2010/main" val="2139651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ED0DE-1A54-4C23-B925-7CAD6E7C8F3A}"/>
              </a:ext>
            </a:extLst>
          </p:cNvPr>
          <p:cNvSpPr>
            <a:spLocks noGrp="1"/>
          </p:cNvSpPr>
          <p:nvPr>
            <p:ph type="title"/>
          </p:nvPr>
        </p:nvSpPr>
        <p:spPr>
          <a:xfrm>
            <a:off x="457200" y="267494"/>
            <a:ext cx="8229600" cy="1027906"/>
          </a:xfrm>
        </p:spPr>
        <p:txBody>
          <a:bodyPr>
            <a:normAutofit fontScale="90000"/>
          </a:bodyPr>
          <a:lstStyle/>
          <a:p>
            <a:pPr algn="ctr"/>
            <a:r>
              <a:rPr lang="en-US" b="1" dirty="0"/>
              <a:t>What is the Issue</a:t>
            </a:r>
            <a:br>
              <a:rPr lang="en-US" dirty="0"/>
            </a:br>
            <a:endParaRPr lang="en-US" dirty="0"/>
          </a:p>
        </p:txBody>
      </p:sp>
      <p:sp>
        <p:nvSpPr>
          <p:cNvPr id="3" name="Content Placeholder 2">
            <a:extLst>
              <a:ext uri="{FF2B5EF4-FFF2-40B4-BE49-F238E27FC236}">
                <a16:creationId xmlns:a16="http://schemas.microsoft.com/office/drawing/2014/main" id="{11085057-5450-4191-B4BB-85C7BA4A58A4}"/>
              </a:ext>
            </a:extLst>
          </p:cNvPr>
          <p:cNvSpPr>
            <a:spLocks noGrp="1"/>
          </p:cNvSpPr>
          <p:nvPr>
            <p:ph idx="1"/>
          </p:nvPr>
        </p:nvSpPr>
        <p:spPr>
          <a:xfrm>
            <a:off x="457200" y="1447800"/>
            <a:ext cx="8382000" cy="5007008"/>
          </a:xfrm>
        </p:spPr>
        <p:txBody>
          <a:bodyPr/>
          <a:lstStyle/>
          <a:p>
            <a:endParaRPr lang="en-US" dirty="0"/>
          </a:p>
          <a:p>
            <a:r>
              <a:rPr lang="en-US" dirty="0"/>
              <a:t>Discrimination – 180 days/300 days</a:t>
            </a:r>
          </a:p>
          <a:p>
            <a:r>
              <a:rPr lang="en-US" dirty="0"/>
              <a:t>FMLA – 2 years</a:t>
            </a:r>
          </a:p>
          <a:p>
            <a:r>
              <a:rPr lang="en-US" dirty="0"/>
              <a:t>FLSA Violation – 2 years/3 years intentional</a:t>
            </a:r>
          </a:p>
          <a:p>
            <a:r>
              <a:rPr lang="en-US" dirty="0"/>
              <a:t>Retaliation/Whistleblowing</a:t>
            </a:r>
          </a:p>
          <a:p>
            <a:r>
              <a:rPr lang="en-US" dirty="0"/>
              <a:t>Wrongful Termination</a:t>
            </a:r>
          </a:p>
          <a:p>
            <a:r>
              <a:rPr lang="en-US" dirty="0"/>
              <a:t>Claim against the State based on state law, 180 days –notice of claim</a:t>
            </a:r>
          </a:p>
          <a:p>
            <a:pPr marL="65087"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1835387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64B7F65-AA9C-405C-83A3-E723BCD3BE98}"/>
              </a:ext>
            </a:extLst>
          </p:cNvPr>
          <p:cNvSpPr>
            <a:spLocks noGrp="1" noChangeArrowheads="1"/>
          </p:cNvSpPr>
          <p:nvPr>
            <p:ph type="title"/>
          </p:nvPr>
        </p:nvSpPr>
        <p:spPr>
          <a:xfrm>
            <a:off x="609600" y="381000"/>
            <a:ext cx="7772400" cy="914400"/>
          </a:xfrm>
          <a:noFill/>
          <a:ln/>
          <a:effectLst/>
          <a:extLst>
            <a:ext uri="{AF507438-7753-43E0-B8FC-AC1667EBCBE1}">
              <a14:hiddenEffects xmlns:a14="http://schemas.microsoft.com/office/drawing/2010/main">
                <a:effectLst>
                  <a:outerShdw dist="53882" dir="2700000" algn="ctr" rotWithShape="0">
                    <a:schemeClr val="accent1"/>
                  </a:outerShdw>
                </a:effectLst>
              </a14:hiddenEffects>
            </a:ext>
          </a:extLst>
        </p:spPr>
        <p:txBody>
          <a:bodyPr>
            <a:normAutofit fontScale="90000"/>
          </a:bodyPr>
          <a:lstStyle/>
          <a:p>
            <a:pPr algn="ctr"/>
            <a:r>
              <a:rPr lang="en-US" altLang="en-US" b="1" dirty="0"/>
              <a:t>DISCRIMINATION</a:t>
            </a:r>
            <a:br>
              <a:rPr lang="en-US" altLang="en-US" b="1" dirty="0"/>
            </a:br>
            <a:r>
              <a:rPr lang="en-US" altLang="en-US" b="1" dirty="0"/>
              <a:t>Protected Characteristics</a:t>
            </a:r>
          </a:p>
        </p:txBody>
      </p:sp>
      <p:sp>
        <p:nvSpPr>
          <p:cNvPr id="5123" name="Rectangle 3">
            <a:extLst>
              <a:ext uri="{FF2B5EF4-FFF2-40B4-BE49-F238E27FC236}">
                <a16:creationId xmlns:a16="http://schemas.microsoft.com/office/drawing/2014/main" id="{CA740898-D244-41F7-9D7B-11E092EB0680}"/>
              </a:ext>
            </a:extLst>
          </p:cNvPr>
          <p:cNvSpPr>
            <a:spLocks noGrp="1" noChangeArrowheads="1"/>
          </p:cNvSpPr>
          <p:nvPr>
            <p:ph type="body" sz="half" idx="1"/>
          </p:nvPr>
        </p:nvSpPr>
        <p:spPr>
          <a:xfrm>
            <a:off x="533400" y="1295400"/>
            <a:ext cx="4267200" cy="5334000"/>
          </a:xfrm>
          <a:noFill/>
          <a:ln/>
        </p:spPr>
        <p:txBody>
          <a:bodyPr/>
          <a:lstStyle/>
          <a:p>
            <a:pPr>
              <a:lnSpc>
                <a:spcPct val="90000"/>
              </a:lnSpc>
              <a:buFont typeface="Monotype Sorts" pitchFamily="2" charset="2"/>
              <a:buNone/>
            </a:pPr>
            <a:endParaRPr lang="en-US" altLang="en-US" sz="2700" b="1" dirty="0">
              <a:solidFill>
                <a:schemeClr val="accent1"/>
              </a:solidFill>
            </a:endParaRPr>
          </a:p>
          <a:p>
            <a:pPr>
              <a:lnSpc>
                <a:spcPct val="90000"/>
              </a:lnSpc>
              <a:buFont typeface="Monotype Sorts" pitchFamily="2" charset="2"/>
              <a:buNone/>
            </a:pPr>
            <a:r>
              <a:rPr lang="en-US" altLang="en-US" sz="2700" b="1" dirty="0">
                <a:solidFill>
                  <a:schemeClr val="accent1"/>
                </a:solidFill>
              </a:rPr>
              <a:t>Title VII– AZ Civil Rights Act</a:t>
            </a:r>
          </a:p>
          <a:p>
            <a:pPr>
              <a:lnSpc>
                <a:spcPct val="90000"/>
              </a:lnSpc>
            </a:pPr>
            <a:r>
              <a:rPr lang="en-US" altLang="en-US" sz="2700" dirty="0"/>
              <a:t>Race</a:t>
            </a:r>
          </a:p>
          <a:p>
            <a:pPr>
              <a:lnSpc>
                <a:spcPct val="90000"/>
              </a:lnSpc>
            </a:pPr>
            <a:r>
              <a:rPr lang="en-US" altLang="en-US" sz="2700" dirty="0"/>
              <a:t>Color</a:t>
            </a:r>
          </a:p>
          <a:p>
            <a:pPr>
              <a:lnSpc>
                <a:spcPct val="90000"/>
              </a:lnSpc>
            </a:pPr>
            <a:r>
              <a:rPr lang="en-US" altLang="en-US" sz="2700" dirty="0"/>
              <a:t>Religion</a:t>
            </a:r>
          </a:p>
          <a:p>
            <a:pPr>
              <a:lnSpc>
                <a:spcPct val="90000"/>
              </a:lnSpc>
            </a:pPr>
            <a:r>
              <a:rPr lang="en-US" altLang="en-US" sz="2700" dirty="0"/>
              <a:t>Genetic Information</a:t>
            </a:r>
          </a:p>
          <a:p>
            <a:pPr>
              <a:lnSpc>
                <a:spcPct val="90000"/>
              </a:lnSpc>
            </a:pPr>
            <a:r>
              <a:rPr lang="en-US" altLang="en-US" sz="2700" dirty="0"/>
              <a:t>National Origin</a:t>
            </a:r>
          </a:p>
          <a:p>
            <a:pPr>
              <a:lnSpc>
                <a:spcPct val="90000"/>
              </a:lnSpc>
            </a:pPr>
            <a:r>
              <a:rPr lang="en-US" altLang="en-US" sz="2700" dirty="0"/>
              <a:t>Sex -- also Equal Pay Act, Pregnancy, Sexual Harassment</a:t>
            </a:r>
          </a:p>
          <a:p>
            <a:pPr>
              <a:lnSpc>
                <a:spcPct val="90000"/>
              </a:lnSpc>
            </a:pPr>
            <a:r>
              <a:rPr lang="en-US" altLang="en-US" sz="2700" dirty="0"/>
              <a:t>Sexual Orientation</a:t>
            </a:r>
          </a:p>
          <a:p>
            <a:pPr>
              <a:lnSpc>
                <a:spcPct val="90000"/>
              </a:lnSpc>
              <a:buFont typeface="Monotype Sorts" pitchFamily="2" charset="2"/>
              <a:buNone/>
            </a:pPr>
            <a:endParaRPr lang="en-US" altLang="en-US" sz="2800" dirty="0"/>
          </a:p>
        </p:txBody>
      </p:sp>
      <p:sp>
        <p:nvSpPr>
          <p:cNvPr id="5124" name="Rectangle 4">
            <a:extLst>
              <a:ext uri="{FF2B5EF4-FFF2-40B4-BE49-F238E27FC236}">
                <a16:creationId xmlns:a16="http://schemas.microsoft.com/office/drawing/2014/main" id="{B5CEDC84-64B4-4B6C-A25E-A91732012A4E}"/>
              </a:ext>
            </a:extLst>
          </p:cNvPr>
          <p:cNvSpPr>
            <a:spLocks noGrp="1" noChangeArrowheads="1"/>
          </p:cNvSpPr>
          <p:nvPr>
            <p:ph type="body" sz="half" idx="2"/>
          </p:nvPr>
        </p:nvSpPr>
        <p:spPr>
          <a:xfrm>
            <a:off x="4419600" y="1066800"/>
            <a:ext cx="4343400" cy="5638800"/>
          </a:xfrm>
          <a:noFill/>
          <a:ln/>
        </p:spPr>
        <p:txBody>
          <a:bodyPr/>
          <a:lstStyle/>
          <a:p>
            <a:pPr algn="ctr">
              <a:buFont typeface="Monotype Sorts" pitchFamily="2" charset="2"/>
              <a:buNone/>
            </a:pPr>
            <a:endParaRPr lang="en-US" altLang="en-US" sz="2800" b="1" dirty="0">
              <a:solidFill>
                <a:schemeClr val="accent1"/>
              </a:solidFill>
            </a:endParaRPr>
          </a:p>
          <a:p>
            <a:pPr algn="ctr">
              <a:buFont typeface="Monotype Sorts" pitchFamily="2" charset="2"/>
              <a:buNone/>
            </a:pPr>
            <a:r>
              <a:rPr lang="en-US" altLang="en-US" sz="2800" b="1" dirty="0">
                <a:solidFill>
                  <a:schemeClr val="accent1"/>
                </a:solidFill>
              </a:rPr>
              <a:t>ADEA</a:t>
            </a:r>
          </a:p>
          <a:p>
            <a:r>
              <a:rPr lang="en-US" altLang="en-US" sz="2800" dirty="0"/>
              <a:t>Age -- 40+</a:t>
            </a:r>
          </a:p>
          <a:p>
            <a:pPr algn="ctr">
              <a:buFont typeface="Monotype Sorts" pitchFamily="2" charset="2"/>
              <a:buNone/>
            </a:pPr>
            <a:r>
              <a:rPr lang="en-US" altLang="en-US" sz="2800" b="1" dirty="0">
                <a:solidFill>
                  <a:schemeClr val="accent1"/>
                </a:solidFill>
              </a:rPr>
              <a:t>Rehab. Act / ADA</a:t>
            </a:r>
          </a:p>
          <a:p>
            <a:r>
              <a:rPr lang="en-US" altLang="en-US" sz="2800" dirty="0"/>
              <a:t>Disability -- </a:t>
            </a:r>
            <a:r>
              <a:rPr lang="en-US" altLang="en-US" sz="2400" dirty="0"/>
              <a:t>physical / mental impairment that substantially limits a major life activity; a record of such impairment or is regarded / perceived as having such impairment</a:t>
            </a:r>
          </a:p>
          <a:p>
            <a:pPr>
              <a:buFont typeface="Monotype Sorts" pitchFamily="2" charset="2"/>
              <a:buNone/>
            </a:pPr>
            <a:r>
              <a:rPr lang="en-US" altLang="en-US" sz="2400" dirty="0"/>
              <a:t>	Also known association </a:t>
            </a:r>
          </a:p>
          <a:p>
            <a:pPr algn="ctr">
              <a:buFont typeface="Monotype Sorts" pitchFamily="2" charset="2"/>
              <a:buNone/>
            </a:pPr>
            <a:endParaRPr lang="en-US" altLang="en-US" sz="2800" b="1" dirty="0">
              <a:solidFill>
                <a:schemeClr val="accent1"/>
              </a:solidFill>
            </a:endParaRPr>
          </a:p>
        </p:txBody>
      </p:sp>
    </p:spTree>
    <p:extLst>
      <p:ext uri="{BB962C8B-B14F-4D97-AF65-F5344CB8AC3E}">
        <p14:creationId xmlns:p14="http://schemas.microsoft.com/office/powerpoint/2010/main" val="164654084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64B7F65-AA9C-405C-83A3-E723BCD3BE98}"/>
              </a:ext>
            </a:extLst>
          </p:cNvPr>
          <p:cNvSpPr>
            <a:spLocks noGrp="1" noChangeArrowheads="1"/>
          </p:cNvSpPr>
          <p:nvPr>
            <p:ph type="title"/>
          </p:nvPr>
        </p:nvSpPr>
        <p:spPr>
          <a:xfrm>
            <a:off x="609600" y="381000"/>
            <a:ext cx="7772400" cy="914400"/>
          </a:xfrm>
          <a:noFill/>
          <a:ln/>
          <a:effectLst/>
          <a:extLst>
            <a:ext uri="{AF507438-7753-43E0-B8FC-AC1667EBCBE1}">
              <a14:hiddenEffects xmlns:a14="http://schemas.microsoft.com/office/drawing/2010/main">
                <a:effectLst>
                  <a:outerShdw dist="53882" dir="2700000" algn="ctr" rotWithShape="0">
                    <a:schemeClr val="accent1"/>
                  </a:outerShdw>
                </a:effectLst>
              </a14:hiddenEffects>
            </a:ext>
          </a:extLst>
        </p:spPr>
        <p:txBody>
          <a:bodyPr>
            <a:normAutofit/>
          </a:bodyPr>
          <a:lstStyle/>
          <a:p>
            <a:pPr algn="ctr"/>
            <a:r>
              <a:rPr lang="en-US" altLang="en-US" b="1" dirty="0"/>
              <a:t>Exhausting Remedies</a:t>
            </a:r>
          </a:p>
        </p:txBody>
      </p:sp>
      <p:sp>
        <p:nvSpPr>
          <p:cNvPr id="5123" name="Rectangle 3">
            <a:extLst>
              <a:ext uri="{FF2B5EF4-FFF2-40B4-BE49-F238E27FC236}">
                <a16:creationId xmlns:a16="http://schemas.microsoft.com/office/drawing/2014/main" id="{CA740898-D244-41F7-9D7B-11E092EB0680}"/>
              </a:ext>
            </a:extLst>
          </p:cNvPr>
          <p:cNvSpPr>
            <a:spLocks noGrp="1" noChangeArrowheads="1"/>
          </p:cNvSpPr>
          <p:nvPr>
            <p:ph type="body" sz="half" idx="1"/>
          </p:nvPr>
        </p:nvSpPr>
        <p:spPr>
          <a:xfrm>
            <a:off x="533400" y="1295400"/>
            <a:ext cx="4114800" cy="5334000"/>
          </a:xfrm>
          <a:noFill/>
          <a:ln/>
        </p:spPr>
        <p:txBody>
          <a:bodyPr/>
          <a:lstStyle/>
          <a:p>
            <a:pPr>
              <a:lnSpc>
                <a:spcPct val="90000"/>
              </a:lnSpc>
              <a:buFont typeface="Monotype Sorts" pitchFamily="2" charset="2"/>
              <a:buNone/>
            </a:pPr>
            <a:endParaRPr lang="en-US" altLang="en-US" sz="2800" b="1" dirty="0">
              <a:solidFill>
                <a:schemeClr val="accent1"/>
              </a:solidFill>
            </a:endParaRPr>
          </a:p>
          <a:p>
            <a:pPr>
              <a:lnSpc>
                <a:spcPct val="90000"/>
              </a:lnSpc>
              <a:buFont typeface="Monotype Sorts" pitchFamily="2" charset="2"/>
              <a:buNone/>
            </a:pPr>
            <a:r>
              <a:rPr lang="en-US" altLang="en-US" sz="2700" b="1" dirty="0">
                <a:solidFill>
                  <a:schemeClr val="accent1"/>
                </a:solidFill>
              </a:rPr>
              <a:t>Arizona Civil Rights Act</a:t>
            </a:r>
          </a:p>
          <a:p>
            <a:pPr>
              <a:lnSpc>
                <a:spcPct val="90000"/>
              </a:lnSpc>
              <a:buFont typeface="Monotype Sorts" pitchFamily="2" charset="2"/>
              <a:buNone/>
            </a:pPr>
            <a:endParaRPr lang="en-US" altLang="en-US" sz="2800" b="1" dirty="0">
              <a:solidFill>
                <a:schemeClr val="accent1"/>
              </a:solidFill>
            </a:endParaRPr>
          </a:p>
          <a:p>
            <a:pPr>
              <a:lnSpc>
                <a:spcPct val="90000"/>
              </a:lnSpc>
            </a:pPr>
            <a:r>
              <a:rPr lang="en-US" altLang="en-US" sz="2800" dirty="0"/>
              <a:t>File charge within 180 days</a:t>
            </a:r>
          </a:p>
          <a:p>
            <a:pPr>
              <a:lnSpc>
                <a:spcPct val="90000"/>
              </a:lnSpc>
            </a:pPr>
            <a:r>
              <a:rPr lang="en-US" altLang="en-US" sz="2800" dirty="0"/>
              <a:t>File complaint within one year of filing charge of discrimination</a:t>
            </a:r>
          </a:p>
          <a:p>
            <a:pPr>
              <a:lnSpc>
                <a:spcPct val="90000"/>
              </a:lnSpc>
              <a:buFont typeface="Monotype Sorts" pitchFamily="2" charset="2"/>
              <a:buNone/>
            </a:pPr>
            <a:endParaRPr lang="en-US" altLang="en-US" sz="2800" dirty="0"/>
          </a:p>
        </p:txBody>
      </p:sp>
      <p:sp>
        <p:nvSpPr>
          <p:cNvPr id="5124" name="Rectangle 4">
            <a:extLst>
              <a:ext uri="{FF2B5EF4-FFF2-40B4-BE49-F238E27FC236}">
                <a16:creationId xmlns:a16="http://schemas.microsoft.com/office/drawing/2014/main" id="{B5CEDC84-64B4-4B6C-A25E-A91732012A4E}"/>
              </a:ext>
            </a:extLst>
          </p:cNvPr>
          <p:cNvSpPr>
            <a:spLocks noGrp="1" noChangeArrowheads="1"/>
          </p:cNvSpPr>
          <p:nvPr>
            <p:ph type="body" sz="half" idx="2"/>
          </p:nvPr>
        </p:nvSpPr>
        <p:spPr>
          <a:xfrm>
            <a:off x="4419600" y="1219200"/>
            <a:ext cx="4343400" cy="5486400"/>
          </a:xfrm>
          <a:noFill/>
          <a:ln/>
        </p:spPr>
        <p:txBody>
          <a:bodyPr/>
          <a:lstStyle/>
          <a:p>
            <a:pPr algn="ctr">
              <a:buFont typeface="Monotype Sorts" pitchFamily="2" charset="2"/>
              <a:buNone/>
            </a:pPr>
            <a:endParaRPr lang="en-US" altLang="en-US" sz="2800" b="1" dirty="0">
              <a:solidFill>
                <a:schemeClr val="accent1"/>
              </a:solidFill>
            </a:endParaRPr>
          </a:p>
          <a:p>
            <a:pPr algn="ctr">
              <a:buFont typeface="Monotype Sorts" pitchFamily="2" charset="2"/>
              <a:buNone/>
            </a:pPr>
            <a:r>
              <a:rPr lang="en-US" altLang="en-US" sz="2800" b="1" dirty="0">
                <a:solidFill>
                  <a:schemeClr val="accent1"/>
                </a:solidFill>
              </a:rPr>
              <a:t>Title VII, ADAA, ADEA</a:t>
            </a:r>
          </a:p>
          <a:p>
            <a:r>
              <a:rPr lang="en-US" altLang="en-US" sz="2800" dirty="0"/>
              <a:t>File charge within 300 days of last act of discrimination</a:t>
            </a:r>
          </a:p>
          <a:p>
            <a:r>
              <a:rPr lang="en-US" altLang="en-US" sz="2800" dirty="0"/>
              <a:t>No need to exhaust remedies </a:t>
            </a:r>
            <a:r>
              <a:rPr lang="en-US" altLang="en-US" sz="2800" b="1" dirty="0"/>
              <a:t>Rehab. Act (disability) and RACE</a:t>
            </a:r>
          </a:p>
          <a:p>
            <a:r>
              <a:rPr lang="en-US" altLang="en-US" sz="2800" b="1" dirty="0"/>
              <a:t>Section 1981 (race discrimination) </a:t>
            </a:r>
          </a:p>
        </p:txBody>
      </p:sp>
    </p:spTree>
    <p:extLst>
      <p:ext uri="{BB962C8B-B14F-4D97-AF65-F5344CB8AC3E}">
        <p14:creationId xmlns:p14="http://schemas.microsoft.com/office/powerpoint/2010/main" val="61996614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1ABC0-9511-4FF3-9997-6F56D4B5849D}"/>
              </a:ext>
            </a:extLst>
          </p:cNvPr>
          <p:cNvSpPr>
            <a:spLocks noGrp="1"/>
          </p:cNvSpPr>
          <p:nvPr>
            <p:ph type="title"/>
          </p:nvPr>
        </p:nvSpPr>
        <p:spPr/>
        <p:txBody>
          <a:bodyPr/>
          <a:lstStyle/>
          <a:p>
            <a:pPr algn="ctr">
              <a:defRPr/>
            </a:pPr>
            <a:r>
              <a:rPr lang="en-US" sz="3200" b="1" dirty="0"/>
              <a:t>DISCRIMINATION - FEDERAL EMPLOYEES</a:t>
            </a:r>
          </a:p>
        </p:txBody>
      </p:sp>
      <p:sp>
        <p:nvSpPr>
          <p:cNvPr id="34819" name="Content Placeholder 2">
            <a:extLst>
              <a:ext uri="{FF2B5EF4-FFF2-40B4-BE49-F238E27FC236}">
                <a16:creationId xmlns:a16="http://schemas.microsoft.com/office/drawing/2014/main" id="{1B816BE0-29CC-4EDC-90AA-3F4F1669ACCE}"/>
              </a:ext>
            </a:extLst>
          </p:cNvPr>
          <p:cNvSpPr>
            <a:spLocks noGrp="1"/>
          </p:cNvSpPr>
          <p:nvPr>
            <p:ph sz="half" idx="1"/>
          </p:nvPr>
        </p:nvSpPr>
        <p:spPr>
          <a:xfrm>
            <a:off x="457200" y="1371600"/>
            <a:ext cx="4038600" cy="4876800"/>
          </a:xfrm>
        </p:spPr>
        <p:txBody>
          <a:bodyPr/>
          <a:lstStyle/>
          <a:p>
            <a:pPr marL="63500" indent="0" algn="ctr">
              <a:buFont typeface="Wingdings 2" panose="05020102010507070707" pitchFamily="18" charset="2"/>
              <a:buNone/>
            </a:pPr>
            <a:r>
              <a:rPr lang="en-US" altLang="en-US" dirty="0"/>
              <a:t>MSPB</a:t>
            </a:r>
          </a:p>
          <a:p>
            <a:pPr marL="63500" indent="0">
              <a:buFont typeface="Wingdings 2" panose="05020102010507070707" pitchFamily="18" charset="2"/>
              <a:buNone/>
            </a:pPr>
            <a:endParaRPr lang="en-US" altLang="en-US" dirty="0"/>
          </a:p>
          <a:p>
            <a:pPr marL="63500" indent="0">
              <a:buFont typeface="Wingdings 2" panose="05020102010507070707" pitchFamily="18" charset="2"/>
              <a:buNone/>
            </a:pPr>
            <a:r>
              <a:rPr lang="en-US" altLang="en-US" dirty="0"/>
              <a:t>An employee can file a mixed case -discrimination in connection with an action otherwise appealable to the Board.</a:t>
            </a:r>
          </a:p>
        </p:txBody>
      </p:sp>
      <p:sp>
        <p:nvSpPr>
          <p:cNvPr id="4" name="Content Placeholder 3">
            <a:extLst>
              <a:ext uri="{FF2B5EF4-FFF2-40B4-BE49-F238E27FC236}">
                <a16:creationId xmlns:a16="http://schemas.microsoft.com/office/drawing/2014/main" id="{A4BC352E-39E0-4D01-A228-07832640D6CE}"/>
              </a:ext>
            </a:extLst>
          </p:cNvPr>
          <p:cNvSpPr>
            <a:spLocks noGrp="1"/>
          </p:cNvSpPr>
          <p:nvPr>
            <p:ph sz="half" idx="2"/>
          </p:nvPr>
        </p:nvSpPr>
        <p:spPr>
          <a:xfrm>
            <a:off x="4648200" y="1371600"/>
            <a:ext cx="4038600" cy="4876800"/>
          </a:xfrm>
        </p:spPr>
        <p:txBody>
          <a:bodyPr/>
          <a:lstStyle/>
          <a:p>
            <a:pPr marL="65087" indent="0" algn="ctr">
              <a:buFont typeface="Wingdings 2" panose="05020102010507070707" pitchFamily="18" charset="2"/>
              <a:buNone/>
              <a:defRPr/>
            </a:pPr>
            <a:r>
              <a:rPr lang="en-US" dirty="0"/>
              <a:t>EEO - EEOC</a:t>
            </a:r>
          </a:p>
          <a:p>
            <a:pPr>
              <a:defRPr/>
            </a:pPr>
            <a:endParaRPr lang="en-US" dirty="0"/>
          </a:p>
          <a:p>
            <a:pPr marL="65087" indent="0">
              <a:buFont typeface="Wingdings 2" panose="05020102010507070707" pitchFamily="18" charset="2"/>
              <a:buNone/>
              <a:defRPr/>
            </a:pPr>
            <a:r>
              <a:rPr lang="en-US" sz="2400" dirty="0"/>
              <a:t>Within 45 days of the discriminatory action, employee must contact the Agency’s EEO office and file a complaint.  The Agency will investigate and employee will be given options, including electing a  Hearing before an EEOC Judge.</a:t>
            </a:r>
          </a:p>
        </p:txBody>
      </p:sp>
    </p:spTree>
    <p:extLst>
      <p:ext uri="{BB962C8B-B14F-4D97-AF65-F5344CB8AC3E}">
        <p14:creationId xmlns:p14="http://schemas.microsoft.com/office/powerpoint/2010/main" val="1290801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B029D-366D-4BFA-9F7F-E1B75892996F}"/>
              </a:ext>
            </a:extLst>
          </p:cNvPr>
          <p:cNvSpPr>
            <a:spLocks noGrp="1"/>
          </p:cNvSpPr>
          <p:nvPr>
            <p:ph type="title"/>
          </p:nvPr>
        </p:nvSpPr>
        <p:spPr/>
        <p:txBody>
          <a:bodyPr/>
          <a:lstStyle/>
          <a:p>
            <a:pPr>
              <a:defRPr/>
            </a:pPr>
            <a:r>
              <a:rPr lang="en-US" sz="4000" b="1" dirty="0"/>
              <a:t>Merit Systems Protection Board</a:t>
            </a:r>
          </a:p>
        </p:txBody>
      </p:sp>
      <p:sp>
        <p:nvSpPr>
          <p:cNvPr id="3" name="Content Placeholder 2">
            <a:extLst>
              <a:ext uri="{FF2B5EF4-FFF2-40B4-BE49-F238E27FC236}">
                <a16:creationId xmlns:a16="http://schemas.microsoft.com/office/drawing/2014/main" id="{83D075FE-5D5C-4926-9840-645B353B0DD8}"/>
              </a:ext>
            </a:extLst>
          </p:cNvPr>
          <p:cNvSpPr>
            <a:spLocks noGrp="1"/>
          </p:cNvSpPr>
          <p:nvPr>
            <p:ph idx="1"/>
          </p:nvPr>
        </p:nvSpPr>
        <p:spPr>
          <a:xfrm>
            <a:off x="457200" y="1882775"/>
            <a:ext cx="8229600" cy="4572000"/>
          </a:xfrm>
        </p:spPr>
        <p:txBody>
          <a:bodyPr/>
          <a:lstStyle/>
          <a:p>
            <a:pPr marL="65087" indent="0">
              <a:buFont typeface="Wingdings 2" panose="05020102010507070707" pitchFamily="18" charset="2"/>
              <a:buNone/>
              <a:defRPr/>
            </a:pPr>
            <a:r>
              <a:rPr lang="en-US" sz="2800" dirty="0"/>
              <a:t>Federal employees may file an appeal with the MSPB within </a:t>
            </a:r>
            <a:r>
              <a:rPr lang="en-US" sz="2800" dirty="0">
                <a:solidFill>
                  <a:srgbClr val="FF6600"/>
                </a:solidFill>
              </a:rPr>
              <a:t>30 days </a:t>
            </a:r>
            <a:r>
              <a:rPr lang="en-US" sz="2800" dirty="0"/>
              <a:t>of the following adverse actions:</a:t>
            </a:r>
          </a:p>
          <a:p>
            <a:pPr>
              <a:defRPr/>
            </a:pPr>
            <a:r>
              <a:rPr lang="en-US" sz="2800" dirty="0"/>
              <a:t>Removals (terminations);</a:t>
            </a:r>
          </a:p>
          <a:p>
            <a:pPr>
              <a:defRPr/>
            </a:pPr>
            <a:r>
              <a:rPr lang="en-US" sz="2800" dirty="0"/>
              <a:t>Suspensions of more than 14 days;</a:t>
            </a:r>
          </a:p>
          <a:p>
            <a:pPr>
              <a:defRPr/>
            </a:pPr>
            <a:r>
              <a:rPr lang="en-US" sz="2800" dirty="0"/>
              <a:t>Demotions; and</a:t>
            </a:r>
          </a:p>
          <a:p>
            <a:pPr>
              <a:defRPr/>
            </a:pPr>
            <a:r>
              <a:rPr lang="en-US" sz="2800" dirty="0"/>
              <a:t>Other matters such as appeals of OPM determinations in retirement matters, among others.</a:t>
            </a:r>
          </a:p>
          <a:p>
            <a:pPr>
              <a:defRPr/>
            </a:pP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348BD-02BA-436A-85B2-226971601F98}"/>
              </a:ext>
            </a:extLst>
          </p:cNvPr>
          <p:cNvSpPr>
            <a:spLocks noGrp="1"/>
          </p:cNvSpPr>
          <p:nvPr>
            <p:ph type="title"/>
          </p:nvPr>
        </p:nvSpPr>
        <p:spPr/>
        <p:txBody>
          <a:bodyPr/>
          <a:lstStyle/>
          <a:p>
            <a:pPr algn="ctr"/>
            <a:r>
              <a:rPr lang="en-US" b="1" dirty="0"/>
              <a:t>Wrongful Termination - AEPA</a:t>
            </a:r>
          </a:p>
        </p:txBody>
      </p:sp>
      <p:sp>
        <p:nvSpPr>
          <p:cNvPr id="3" name="Content Placeholder 2">
            <a:extLst>
              <a:ext uri="{FF2B5EF4-FFF2-40B4-BE49-F238E27FC236}">
                <a16:creationId xmlns:a16="http://schemas.microsoft.com/office/drawing/2014/main" id="{E4065F70-ABB7-46AC-ACB9-22019ECA1472}"/>
              </a:ext>
            </a:extLst>
          </p:cNvPr>
          <p:cNvSpPr>
            <a:spLocks noGrp="1"/>
          </p:cNvSpPr>
          <p:nvPr>
            <p:ph idx="1"/>
          </p:nvPr>
        </p:nvSpPr>
        <p:spPr>
          <a:xfrm>
            <a:off x="457200" y="1447800"/>
            <a:ext cx="8229600" cy="5142706"/>
          </a:xfrm>
        </p:spPr>
        <p:txBody>
          <a:bodyPr/>
          <a:lstStyle/>
          <a:p>
            <a:r>
              <a:rPr lang="en-US" dirty="0"/>
              <a:t>Firing in retaliation for:</a:t>
            </a:r>
          </a:p>
          <a:p>
            <a:pPr lvl="1"/>
            <a:r>
              <a:rPr lang="en-US" sz="2400" dirty="0"/>
              <a:t>(</a:t>
            </a:r>
            <a:r>
              <a:rPr lang="en-US" sz="2400" dirty="0" err="1"/>
              <a:t>i</a:t>
            </a:r>
            <a:r>
              <a:rPr lang="en-US" sz="2400" dirty="0"/>
              <a:t>) Refusing to violate the Arizona Constitution or laws of Arizona, </a:t>
            </a:r>
            <a:br>
              <a:rPr lang="en-US" sz="2400" dirty="0"/>
            </a:br>
            <a:br>
              <a:rPr lang="en-US" sz="2400" dirty="0"/>
            </a:br>
            <a:r>
              <a:rPr lang="en-US" sz="2400" dirty="0"/>
              <a:t>(ii) Telling ER that EE  believes ER violated or will violate AZ Constitution/AZ laws  </a:t>
            </a:r>
            <a:br>
              <a:rPr lang="en-US" sz="2400" dirty="0"/>
            </a:br>
            <a:br>
              <a:rPr lang="en-US" sz="2400" dirty="0"/>
            </a:br>
            <a:r>
              <a:rPr lang="en-US" sz="2400" dirty="0"/>
              <a:t>(iii) Using Arizona’s workers' compensation program.</a:t>
            </a:r>
            <a:br>
              <a:rPr lang="en-US" dirty="0"/>
            </a:br>
            <a:br>
              <a:rPr lang="en-US" dirty="0"/>
            </a:br>
            <a:endParaRPr lang="en-US" dirty="0"/>
          </a:p>
        </p:txBody>
      </p:sp>
    </p:spTree>
    <p:extLst>
      <p:ext uri="{BB962C8B-B14F-4D97-AF65-F5344CB8AC3E}">
        <p14:creationId xmlns:p14="http://schemas.microsoft.com/office/powerpoint/2010/main" val="34397290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C3EA944C2CA2E499E81361C70D8DC8F" ma:contentTypeVersion="16" ma:contentTypeDescription="Create a new document." ma:contentTypeScope="" ma:versionID="bbbb564c3468f41de9e532010aa3a994">
  <xsd:schema xmlns:xsd="http://www.w3.org/2001/XMLSchema" xmlns:xs="http://www.w3.org/2001/XMLSchema" xmlns:p="http://schemas.microsoft.com/office/2006/metadata/properties" xmlns:ns2="27f02883-0d8d-4fb7-a98f-9e972a6e7257" xmlns:ns3="ae59a162-5262-4216-896e-4af373333b3a" targetNamespace="http://schemas.microsoft.com/office/2006/metadata/properties" ma:root="true" ma:fieldsID="ac0f10278564c50e9f92b62f020a35f4" ns2:_="" ns3:_="">
    <xsd:import namespace="27f02883-0d8d-4fb7-a98f-9e972a6e7257"/>
    <xsd:import namespace="ae59a162-5262-4216-896e-4af373333b3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AutoKeyPoints" minOccurs="0"/>
                <xsd:element ref="ns3:MediaServiceKeyPoints" minOccurs="0"/>
                <xsd:element ref="ns3:MediaServiceGenerationTime" minOccurs="0"/>
                <xsd:element ref="ns3:MediaServiceEventHashCode" minOccurs="0"/>
                <xsd:element ref="ns3:MediaServiceDateTaken" minOccurs="0"/>
                <xsd:element ref="ns3:lcf76f155ced4ddcb4097134ff3c332f" minOccurs="0"/>
                <xsd:element ref="ns2:TaxCatchAll" minOccurs="0"/>
                <xsd:element ref="ns3:MediaServiceOCR"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f02883-0d8d-4fb7-a98f-9e972a6e725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0" nillable="true" ma:displayName="Taxonomy Catch All Column" ma:hidden="true" ma:list="{954889b2-453f-4d21-b1fd-5221e966fee4}" ma:internalName="TaxCatchAll" ma:showField="CatchAllData" ma:web="27f02883-0d8d-4fb7-a98f-9e972a6e725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e59a162-5262-4216-896e-4af373333b3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14bbfe05-bd18-44d4-ab6e-49ab757ae3ee"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27f02883-0d8d-4fb7-a98f-9e972a6e7257"/>
    <lcf76f155ced4ddcb4097134ff3c332f xmlns="ae59a162-5262-4216-896e-4af373333b3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1B21DF5-42F8-4725-B264-E2F7D762C632}">
  <ds:schemaRefs>
    <ds:schemaRef ds:uri="http://schemas.microsoft.com/sharepoint/v3/contenttype/forms"/>
  </ds:schemaRefs>
</ds:datastoreItem>
</file>

<file path=customXml/itemProps2.xml><?xml version="1.0" encoding="utf-8"?>
<ds:datastoreItem xmlns:ds="http://schemas.openxmlformats.org/officeDocument/2006/customXml" ds:itemID="{1126DBDF-E4BF-4F12-93DC-9519266314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f02883-0d8d-4fb7-a98f-9e972a6e7257"/>
    <ds:schemaRef ds:uri="ae59a162-5262-4216-896e-4af373333b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73A3827-05CF-4D30-9200-1DDAD5FD6DC1}">
  <ds:schemaRefs>
    <ds:schemaRef ds:uri="27f02883-0d8d-4fb7-a98f-9e972a6e725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ae59a162-5262-4216-896e-4af373333b3a"/>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1811</TotalTime>
  <Words>1668</Words>
  <Application>Microsoft Office PowerPoint</Application>
  <PresentationFormat>On-screen Show (4:3)</PresentationFormat>
  <Paragraphs>170</Paragraphs>
  <Slides>25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Century Gothic</vt:lpstr>
      <vt:lpstr>Monotype Sorts</vt:lpstr>
      <vt:lpstr>Verdana</vt:lpstr>
      <vt:lpstr>Wingdings 2</vt:lpstr>
      <vt:lpstr>Verve</vt:lpstr>
      <vt:lpstr>Employment Law Overview</vt:lpstr>
      <vt:lpstr>Initial Questions to Ask</vt:lpstr>
      <vt:lpstr> # of Employees Who Work for Employer </vt:lpstr>
      <vt:lpstr>What is the Issue </vt:lpstr>
      <vt:lpstr>DISCRIMINATION Protected Characteristics</vt:lpstr>
      <vt:lpstr>Exhausting Remedies</vt:lpstr>
      <vt:lpstr>DISCRIMINATION - FEDERAL EMPLOYEES</vt:lpstr>
      <vt:lpstr>Merit Systems Protection Board</vt:lpstr>
      <vt:lpstr>Wrongful Termination - AEPA</vt:lpstr>
      <vt:lpstr>Wrongful Termination cont.</vt:lpstr>
      <vt:lpstr>How Much is Employee Paid</vt:lpstr>
      <vt:lpstr>COVERAGE </vt:lpstr>
      <vt:lpstr>OVERTIME</vt:lpstr>
      <vt:lpstr>RETALIATION PROHIBITED</vt:lpstr>
      <vt:lpstr>NO WAIVER</vt:lpstr>
      <vt:lpstr>AZ SICK TIME LAW</vt:lpstr>
      <vt:lpstr>FMLA Coverage</vt:lpstr>
      <vt:lpstr>FMLA Employee Eligibility</vt:lpstr>
      <vt:lpstr>Serious Health Condition</vt:lpstr>
      <vt:lpstr>AMERICAN WITH DISABILITIES ACT</vt:lpstr>
      <vt:lpstr>ADA vs. Rehabilitation Act</vt:lpstr>
      <vt:lpstr>An Individual with a Disability</vt:lpstr>
      <vt:lpstr>PowerPoint Presentation</vt:lpstr>
      <vt:lpstr>Undue Hardship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Ivelisse</dc:creator>
  <cp:lastModifiedBy>Natasha Briones</cp:lastModifiedBy>
  <cp:revision>62</cp:revision>
  <cp:lastPrinted>1601-01-01T00:00:00Z</cp:lastPrinted>
  <dcterms:created xsi:type="dcterms:W3CDTF">1601-01-01T00:00:00Z</dcterms:created>
  <dcterms:modified xsi:type="dcterms:W3CDTF">2024-05-31T19:25:35Z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0x0101003C3EA944C2CA2E499E81361C70D8DC8F</vt:lpwstr>
  </property>
</Properties>
</file>