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088CC-DE84-48AF-ADD0-F64F8156621D}" v="2" dt="2022-01-27T18:58:05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0" d="100"/>
          <a:sy n="170" d="100"/>
        </p:scale>
        <p:origin x="31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Shoulders" userId="ff966dc9-d33c-4799-b49c-df4b157c36d0" providerId="ADAL" clId="{CB7088CC-DE84-48AF-ADD0-F64F8156621D}"/>
    <pc:docChg chg="addSld delSld modSld">
      <pc:chgData name="Shannon Shoulders" userId="ff966dc9-d33c-4799-b49c-df4b157c36d0" providerId="ADAL" clId="{CB7088CC-DE84-48AF-ADD0-F64F8156621D}" dt="2022-01-27T18:58:05.216" v="1" actId="47"/>
      <pc:docMkLst>
        <pc:docMk/>
      </pc:docMkLst>
      <pc:sldChg chg="del">
        <pc:chgData name="Shannon Shoulders" userId="ff966dc9-d33c-4799-b49c-df4b157c36d0" providerId="ADAL" clId="{CB7088CC-DE84-48AF-ADD0-F64F8156621D}" dt="2022-01-27T18:58:05.216" v="1" actId="47"/>
        <pc:sldMkLst>
          <pc:docMk/>
          <pc:sldMk cId="500028979" sldId="266"/>
        </pc:sldMkLst>
      </pc:sldChg>
      <pc:sldChg chg="add">
        <pc:chgData name="Shannon Shoulders" userId="ff966dc9-d33c-4799-b49c-df4b157c36d0" providerId="ADAL" clId="{CB7088CC-DE84-48AF-ADD0-F64F8156621D}" dt="2022-01-27T18:58:03.282" v="0"/>
        <pc:sldMkLst>
          <pc:docMk/>
          <pc:sldMk cId="1221095901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1BDB3-D0AA-4646-A7E5-3C9BE5B01A7B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0EE06-C9AF-4F12-BC15-03284CE39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9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EC40A-2B97-48BC-9E39-4457544BB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February 7, 2022, the District of Arizona will upgrade to NextGen CM/ECF.  All external CM/ECF filers must link their current CM/ECF account to their upgraded PACER account.  External users include lawyers, contracted court reporters, and pro se litigants that have been granted CM/ECF filing access.  In preparation for NextGen and Single Sign On, , PACER accounts were updated to individual accounts and are referred to as Upgraded PACER accounts.</a:t>
            </a:r>
          </a:p>
          <a:p>
            <a:endParaRPr lang="en-US"/>
          </a:p>
          <a:p>
            <a:r>
              <a:rPr lang="en-US"/>
              <a:t>Linking is a one-time process and can only be completed on or after February 7, 2022.  When assisting callers with linking their accounts, you must confirm that the e-filer has an individual and upgraded PACER account and confirm that they know their login and password for both the District of Arizona CM/ECF and PACER.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begin the linking process the e-filer must go to the District of Arizona’s CM/ECF website.  You can help callers access CM/ECF through the court’s internet page or by entering the </a:t>
            </a:r>
            <a:r>
              <a:rPr lang="en-US" err="1"/>
              <a:t>url</a:t>
            </a:r>
            <a:r>
              <a:rPr lang="en-US"/>
              <a:t> web address in their browser.  Once the e-filer is on the CM/ECF landing page, they click the link for the “DISTRICT OF ARIZONA – Document Filing System.”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e-filer will be taken to the PACER login screen.  The e-filer must login with their individual PACER credentials and then click the “Login” button.  It is important to remind e-filers that they can not login with a shared PACER account.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Once the e-filer is logged in, direct them to select the “Utilities” menu and then select “Link a CM/ECF account to my PACER account.”  </a:t>
            </a:r>
          </a:p>
          <a:p>
            <a:endParaRPr lang="en-US"/>
          </a:p>
          <a:p>
            <a:r>
              <a:rPr lang="en-US"/>
              <a:t>Notice that the “Civil” and “Criminal” CM/ECF menu items are not displayed.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utility screen the e-filer enters their CM/ECF login and password for the District of Arizona and clicks “Submit.”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e-filer will verify that the CM/ECF account and PACER account listed are accurate and if so, click “Submit.”  It is important to remind e-filers not to link to a shared firm account.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9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e-filer may need to refresh their browser to see the “Civil” and “Criminal” CM/ECF menu items.  Pressing “F5” or “Ctrl + F5” will refresh the browser.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video and other NextGen Resources can be found on the court’s intranet page.</a:t>
            </a:r>
          </a:p>
          <a:p>
            <a:endParaRPr lang="en-US"/>
          </a:p>
          <a:p>
            <a:r>
              <a:rPr lang="en-US"/>
              <a:t>Submit a KACE – Service Desk request for help with NextGen CM/ECF. </a:t>
            </a:r>
          </a:p>
          <a:p>
            <a:endParaRPr lang="en-US"/>
          </a:p>
          <a:p>
            <a:r>
              <a:rPr lang="en-US"/>
              <a:t>Direct the public to the court’s internet page to access NextGen CM/ECF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0EE06-C9AF-4F12-BC15-03284CE395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8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377C-9B15-476D-815C-707E93B8F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F3113-FE5D-4C71-82D4-72EA6C8C7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0718B-F335-493A-B9E3-8ACBC5BF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C9FD-078D-489E-AD4C-5579AC9A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0DBD2-11DA-4BD4-97B8-4E9DD8DA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D332-6D2E-4289-BA0D-E8C4A4A16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04978-B759-45DE-86BC-D5085E165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098C-2ADF-4D2C-93B0-E74B6FFC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5F79-6DCB-43FA-846E-1C7C4798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2092-322D-420B-A225-F4B8953C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7FC1B-4445-4F5A-BAB4-6C9CB009B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B08EB-176D-4C8D-B572-9E14F6CE7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DAE0-7B39-4242-B07C-9EA334C6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A2F2B-D4FD-4C4A-BF5C-20F8298C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A786-832F-47D1-A839-94C13BFE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6EA3B-1B38-422D-822C-B2D87A62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66D1-B7B3-44B0-84D2-BEAD26EF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1CD55-8C8C-4A69-9874-E422288B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58E4-69EF-4723-A3FB-0D348D08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64B27-B382-43DB-A239-7F0508B9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1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DD41-953F-421F-9094-26BEA82F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9F326-5117-4216-AED7-8FCFEE421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5A70-E85A-4D3C-8BBB-91E1A4F6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0CC9-3CAE-437F-8163-913550C2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000B-15E7-4225-A3EF-3A440B2F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2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1E9A-975F-4CD2-99F1-CA2922FD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D987-D596-48A0-9678-CCC0ACD4D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750B6-8440-4BFF-9BA6-6348829D9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75B78-9EF4-487D-8A4D-640B2DD2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2E0AA-D809-40CD-BA1C-6E66235C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D3A8-83B4-4707-A078-0EE5C325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0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9B64-0E21-445F-B8D8-9B8C5AB9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4DAA6-5EBC-4A28-8DAD-A44FEC89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9459E-B193-40CC-B7ED-C6AE28EE2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B5FD1-811B-46AD-B714-D11F5B21D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9B9CF8-61A5-437D-957E-AD8CF8AF0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5873F-ADD6-4485-9090-7B7E7A3C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4B2D87-3323-4D98-8E45-FF0F7E4E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487CD-D0D2-4B29-AD4E-1A42FDE7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00D4-8B8B-4926-884A-C3F2CD93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6E2C94-E123-4EFE-9DE5-AC63957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3BDC2-F704-48C5-9A42-A3BC3F4A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6F7F5-BED1-4D36-AAB0-029E9348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22C0ED-A3F2-49DF-8872-CF48C5FA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387E0-CDBF-4669-B863-5417A892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C2EC0-8016-4ABD-ADBB-E6CC224C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C190-74AD-4213-B27F-97464A5F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9DF47-140A-4544-BC45-B5D37E2FB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DA018-F6F3-441A-837A-B4408B5CA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C8711-13B6-4A5A-8D40-1AD5B374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6F49C-A216-4679-A10D-6EA44EBF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1B365-F9AB-4274-805E-226A3F2A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7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375D-3215-45C3-A576-853DABDE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2A8A1-99D4-47BC-8EB4-072334B8E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3F538-1C91-4D1E-B32D-5FEDDA5FD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F0C-1CD2-47CA-AB07-2E96E951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E6FF4-5A74-4CAA-906F-A4A2DE89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83F3F-06C8-4053-9687-7CF83ABB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B6396-3AEE-409E-AC4B-CA3EB33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920AE-C8B0-4A3D-A078-27589187E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1E83-C23B-4DC8-B7C3-3B2C51E58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38733-B3DE-4D65-B798-64B173819E1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B5BE1-18BA-4927-AD85-D46F2FFFE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A1E4-F565-42C5-AB6B-387CC26B0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1C93-3658-4202-9DA7-AEBC1A510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flmd.uscourts.gov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B01DE-B3C7-4BB9-9219-5FE322868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019" y="6448743"/>
            <a:ext cx="419100" cy="371475"/>
          </a:xfrm>
          <a:prstGeom prst="rect">
            <a:avLst/>
          </a:prstGeom>
        </p:spPr>
      </p:pic>
      <p:pic>
        <p:nvPicPr>
          <p:cNvPr id="4100" name="Picture 4" descr="Home">
            <a:extLst>
              <a:ext uri="{FF2B5EF4-FFF2-40B4-BE49-F238E27FC236}">
                <a16:creationId xmlns:a16="http://schemas.microsoft.com/office/drawing/2014/main" id="{E461DFE1-8CE5-4B24-8CAB-A858F9FE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24" y="84034"/>
            <a:ext cx="6689931" cy="66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0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2EAEE8-083F-4BBF-B2A5-1963FB29A599}"/>
              </a:ext>
            </a:extLst>
          </p:cNvPr>
          <p:cNvSpPr txBox="1"/>
          <p:nvPr/>
        </p:nvSpPr>
        <p:spPr>
          <a:xfrm>
            <a:off x="107333" y="307139"/>
            <a:ext cx="11857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Your CM/ECF Account to PACER</a:t>
            </a:r>
          </a:p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59515-B140-44A7-B986-76197FBCD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8811" y="4414662"/>
            <a:ext cx="1981203" cy="1979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EF886-0EC2-4A3E-A74A-A399C380AF86}"/>
              </a:ext>
            </a:extLst>
          </p:cNvPr>
          <p:cNvSpPr txBox="1"/>
          <p:nvPr/>
        </p:nvSpPr>
        <p:spPr>
          <a:xfrm>
            <a:off x="489975" y="3550595"/>
            <a:ext cx="8196822" cy="2308324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is a one-time process and can only be completed on or after February 7, 2022.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1A4BC1-B6B8-4483-82CF-CC9D5132E3F6}"/>
              </a:ext>
            </a:extLst>
          </p:cNvPr>
          <p:cNvSpPr txBox="1"/>
          <p:nvPr/>
        </p:nvSpPr>
        <p:spPr>
          <a:xfrm>
            <a:off x="273349" y="1509853"/>
            <a:ext cx="4692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CM/ECF Account + Upgrade PACER Account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F8BEFF-8A37-4861-9AAA-8D1D80E708CF}"/>
              </a:ext>
            </a:extLst>
          </p:cNvPr>
          <p:cNvSpPr txBox="1"/>
          <p:nvPr/>
        </p:nvSpPr>
        <p:spPr>
          <a:xfrm>
            <a:off x="6369673" y="1445784"/>
            <a:ext cx="551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Lawyers, Contracted Court Reports, Pro Se Litigants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C9C15-25D2-4283-BE1A-1832DFB25F26}"/>
              </a:ext>
            </a:extLst>
          </p:cNvPr>
          <p:cNvSpPr txBox="1"/>
          <p:nvPr/>
        </p:nvSpPr>
        <p:spPr>
          <a:xfrm>
            <a:off x="581462" y="6329833"/>
            <a:ext cx="8316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4"/>
                </a:solidFill>
              </a:rPr>
              <a:t>**User must know their login and password for MDFL CM/ECF and PACER.**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F8765-21AE-4BDB-9398-53D8C910AF92}"/>
              </a:ext>
            </a:extLst>
          </p:cNvPr>
          <p:cNvSpPr txBox="1"/>
          <p:nvPr/>
        </p:nvSpPr>
        <p:spPr>
          <a:xfrm>
            <a:off x="1120878" y="2297453"/>
            <a:ext cx="934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Upgraded PACER Account						Single Sign 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BBEFC8-E6C3-4C4F-8723-48F59BA3BD4A}"/>
              </a:ext>
            </a:extLst>
          </p:cNvPr>
          <p:cNvSpPr txBox="1"/>
          <p:nvPr/>
        </p:nvSpPr>
        <p:spPr>
          <a:xfrm>
            <a:off x="2300748" y="2713880"/>
            <a:ext cx="877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4"/>
                </a:solidFill>
              </a:rPr>
              <a:t> = Current Gen							= NextGen</a:t>
            </a:r>
          </a:p>
        </p:txBody>
      </p:sp>
    </p:spTree>
    <p:extLst>
      <p:ext uri="{BB962C8B-B14F-4D97-AF65-F5344CB8AC3E}">
        <p14:creationId xmlns:p14="http://schemas.microsoft.com/office/powerpoint/2010/main" val="185841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8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B3F91-BA8D-47AF-92F8-DE05FD9FCAE5}"/>
              </a:ext>
            </a:extLst>
          </p:cNvPr>
          <p:cNvSpPr txBox="1"/>
          <p:nvPr/>
        </p:nvSpPr>
        <p:spPr>
          <a:xfrm>
            <a:off x="1062317" y="488183"/>
            <a:ext cx="984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a CM/ECF Account to a PACER Account 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977224-7DE4-407C-A521-76BD0AF85EFA}"/>
              </a:ext>
            </a:extLst>
          </p:cNvPr>
          <p:cNvSpPr txBox="1"/>
          <p:nvPr/>
        </p:nvSpPr>
        <p:spPr>
          <a:xfrm>
            <a:off x="1605642" y="2037010"/>
            <a:ext cx="918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Go to the Court’s CM/ECF site: https://ecf.azd.uscourts.gov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415ED3-9B2B-4529-AD25-67BDD5DE5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1348" y="2980015"/>
            <a:ext cx="7567104" cy="27357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3C962D3-FFFF-4607-911C-A9AE36B8ABDF}"/>
              </a:ext>
            </a:extLst>
          </p:cNvPr>
          <p:cNvSpPr/>
          <p:nvPr/>
        </p:nvSpPr>
        <p:spPr>
          <a:xfrm>
            <a:off x="3833369" y="4348589"/>
            <a:ext cx="4303059" cy="4711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53A22-4DEB-41AA-B4BE-C6878489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138" y="1814513"/>
            <a:ext cx="6448425" cy="43243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69E710-11E2-4580-A32C-42D24C014650}"/>
              </a:ext>
            </a:extLst>
          </p:cNvPr>
          <p:cNvSpPr txBox="1"/>
          <p:nvPr/>
        </p:nvSpPr>
        <p:spPr>
          <a:xfrm>
            <a:off x="3005138" y="6046470"/>
            <a:ext cx="644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algn="ctr"/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login with a shared firm PACER account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FF91-3154-4FA2-B3D6-CCFAE3162249}"/>
              </a:ext>
            </a:extLst>
          </p:cNvPr>
          <p:cNvSpPr txBox="1"/>
          <p:nvPr/>
        </p:nvSpPr>
        <p:spPr>
          <a:xfrm>
            <a:off x="4662207" y="470022"/>
            <a:ext cx="286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PACER Login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1C4989-4EF4-40E1-A36D-77E42730CAEC}"/>
              </a:ext>
            </a:extLst>
          </p:cNvPr>
          <p:cNvSpPr/>
          <p:nvPr/>
        </p:nvSpPr>
        <p:spPr>
          <a:xfrm>
            <a:off x="4329953" y="4450976"/>
            <a:ext cx="1331259" cy="5448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22201C-3600-4089-A906-DC3907AF0BFA}"/>
              </a:ext>
            </a:extLst>
          </p:cNvPr>
          <p:cNvSpPr/>
          <p:nvPr/>
        </p:nvSpPr>
        <p:spPr>
          <a:xfrm>
            <a:off x="4545106" y="3255962"/>
            <a:ext cx="3348318" cy="9330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784CE-95FB-4FE9-A5EA-24AA6938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82" y="2394902"/>
            <a:ext cx="9028943" cy="26431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CF28B0-7E23-4D9B-82AE-429F095C93B7}"/>
              </a:ext>
            </a:extLst>
          </p:cNvPr>
          <p:cNvSpPr txBox="1"/>
          <p:nvPr/>
        </p:nvSpPr>
        <p:spPr>
          <a:xfrm>
            <a:off x="4652682" y="507068"/>
            <a:ext cx="241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Utilities Menu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C1220A-D029-456D-BDCF-1EF499551887}"/>
              </a:ext>
            </a:extLst>
          </p:cNvPr>
          <p:cNvSpPr/>
          <p:nvPr/>
        </p:nvSpPr>
        <p:spPr>
          <a:xfrm>
            <a:off x="3953435" y="2394902"/>
            <a:ext cx="3738283" cy="6911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4D57053-03A9-4470-8C4D-3FA61FE305A4}"/>
              </a:ext>
            </a:extLst>
          </p:cNvPr>
          <p:cNvSpPr/>
          <p:nvPr/>
        </p:nvSpPr>
        <p:spPr>
          <a:xfrm>
            <a:off x="5434670" y="2460812"/>
            <a:ext cx="995083" cy="5446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54D298-DA11-4E7D-88C7-388BF9C29054}"/>
              </a:ext>
            </a:extLst>
          </p:cNvPr>
          <p:cNvSpPr/>
          <p:nvPr/>
        </p:nvSpPr>
        <p:spPr>
          <a:xfrm>
            <a:off x="2436817" y="3602038"/>
            <a:ext cx="3452995" cy="3300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7C4F9-0D69-4889-BE9C-97C524DC3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63737"/>
            <a:ext cx="9715500" cy="4048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75893-BCFA-40CE-9A18-AAB0661D7F33}"/>
              </a:ext>
            </a:extLst>
          </p:cNvPr>
          <p:cNvSpPr txBox="1"/>
          <p:nvPr/>
        </p:nvSpPr>
        <p:spPr>
          <a:xfrm>
            <a:off x="2833968" y="619381"/>
            <a:ext cx="752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Link a CM/ECF Account to my PACER Account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37BD0-F81D-4503-BB13-5C7F96C618F0}"/>
              </a:ext>
            </a:extLst>
          </p:cNvPr>
          <p:cNvSpPr/>
          <p:nvPr/>
        </p:nvSpPr>
        <p:spPr>
          <a:xfrm>
            <a:off x="1524000" y="4034118"/>
            <a:ext cx="1824318" cy="10757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31DB3D-1CF5-4259-97B1-D5967DCDB853}"/>
              </a:ext>
            </a:extLst>
          </p:cNvPr>
          <p:cNvSpPr/>
          <p:nvPr/>
        </p:nvSpPr>
        <p:spPr>
          <a:xfrm>
            <a:off x="1648840" y="5158260"/>
            <a:ext cx="708660" cy="3837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0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A3041-7954-4C97-A8BC-58A1E3AD3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2584916"/>
            <a:ext cx="11087100" cy="2333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4CBC84-CD50-4A3F-9457-74E9A3CB3ACE}"/>
              </a:ext>
            </a:extLst>
          </p:cNvPr>
          <p:cNvSpPr txBox="1"/>
          <p:nvPr/>
        </p:nvSpPr>
        <p:spPr>
          <a:xfrm>
            <a:off x="2062413" y="53721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Make sure you are linking to your individual PACER account.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6C193-B1F4-4B38-8F02-476A8A0075A9}"/>
              </a:ext>
            </a:extLst>
          </p:cNvPr>
          <p:cNvSpPr txBox="1"/>
          <p:nvPr/>
        </p:nvSpPr>
        <p:spPr>
          <a:xfrm>
            <a:off x="3957917" y="496669"/>
            <a:ext cx="427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Linking Confirmation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B6F09D-E469-4B0E-A2E6-4D549BB98FDF}"/>
              </a:ext>
            </a:extLst>
          </p:cNvPr>
          <p:cNvSpPr/>
          <p:nvPr/>
        </p:nvSpPr>
        <p:spPr>
          <a:xfrm>
            <a:off x="677228" y="4414751"/>
            <a:ext cx="708660" cy="38370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BABEED4-FFAC-4DE1-B030-ED417FA7F81F}"/>
              </a:ext>
            </a:extLst>
          </p:cNvPr>
          <p:cNvSpPr/>
          <p:nvPr/>
        </p:nvSpPr>
        <p:spPr>
          <a:xfrm rot="10800000">
            <a:off x="1427275" y="3591064"/>
            <a:ext cx="551329" cy="32132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-1" y="1485900"/>
            <a:ext cx="12192000" cy="5372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0" y="1485900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B3F91-BA8D-47AF-92F8-DE05FD9FCAE5}"/>
              </a:ext>
            </a:extLst>
          </p:cNvPr>
          <p:cNvSpPr txBox="1"/>
          <p:nvPr/>
        </p:nvSpPr>
        <p:spPr>
          <a:xfrm>
            <a:off x="3711174" y="322144"/>
            <a:ext cx="41641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pPr algn="ctr"/>
            <a:r>
              <a:rPr lang="en-US"/>
              <a:t>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Refresh Screen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AD540-6BCF-4CC6-9565-BDE323FD3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22" y="2753026"/>
            <a:ext cx="10292566" cy="12836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B1E8DB2-7024-488F-81DE-A4C61BAA7476}"/>
              </a:ext>
            </a:extLst>
          </p:cNvPr>
          <p:cNvGrpSpPr/>
          <p:nvPr/>
        </p:nvGrpSpPr>
        <p:grpSpPr>
          <a:xfrm>
            <a:off x="4069763" y="4552943"/>
            <a:ext cx="3805517" cy="1264024"/>
            <a:chOff x="4464983" y="5736689"/>
            <a:chExt cx="4553287" cy="12323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5" name="Graphic 14" descr="Keyboard with solid fill">
              <a:extLst>
                <a:ext uri="{FF2B5EF4-FFF2-40B4-BE49-F238E27FC236}">
                  <a16:creationId xmlns:a16="http://schemas.microsoft.com/office/drawing/2014/main" id="{E8DC8770-1C5F-488A-9E22-ACDB4538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64983" y="5736689"/>
              <a:ext cx="1699597" cy="123233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B2F78B-A89A-4729-A72B-09B0D34C5A12}"/>
                </a:ext>
              </a:extLst>
            </p:cNvPr>
            <p:cNvSpPr txBox="1"/>
            <p:nvPr/>
          </p:nvSpPr>
          <p:spPr>
            <a:xfrm>
              <a:off x="6343650" y="6080760"/>
              <a:ext cx="2674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Press F5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EDA075-738D-4490-929C-3BAAB465F1E1}"/>
              </a:ext>
            </a:extLst>
          </p:cNvPr>
          <p:cNvSpPr/>
          <p:nvPr/>
        </p:nvSpPr>
        <p:spPr>
          <a:xfrm>
            <a:off x="3518431" y="2894132"/>
            <a:ext cx="2095286" cy="45533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87FBC-67B1-4057-B62F-AB8D43213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02E74-FA91-483F-9105-4795DFBB46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1C04F0-C683-484B-8E34-374C492EB2D6}"/>
              </a:ext>
            </a:extLst>
          </p:cNvPr>
          <p:cNvSpPr txBox="1">
            <a:spLocks/>
          </p:cNvSpPr>
          <p:nvPr/>
        </p:nvSpPr>
        <p:spPr>
          <a:xfrm>
            <a:off x="276225" y="559268"/>
            <a:ext cx="11639550" cy="217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</a:rPr>
              <a:t>The National Court </a:t>
            </a:r>
            <a:br>
              <a:rPr lang="en-US" b="1">
                <a:solidFill>
                  <a:schemeClr val="bg1"/>
                </a:solidFill>
                <a:latin typeface="+mn-lt"/>
              </a:rPr>
            </a:br>
            <a:r>
              <a:rPr lang="en-US" b="1">
                <a:solidFill>
                  <a:schemeClr val="bg1"/>
                </a:solidFill>
                <a:latin typeface="+mn-lt"/>
              </a:rPr>
              <a:t>Interpreter Database: A Key to Success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1C576DB-1E20-42E0-8075-A5707967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F5F17-758B-4F17-8592-77D613D45DDF}"/>
              </a:ext>
            </a:extLst>
          </p:cNvPr>
          <p:cNvSpPr/>
          <p:nvPr/>
        </p:nvSpPr>
        <p:spPr>
          <a:xfrm>
            <a:off x="7309" y="1093633"/>
            <a:ext cx="12192001" cy="57634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17AE4-0315-40B7-9201-044EA5602EEE}"/>
              </a:ext>
            </a:extLst>
          </p:cNvPr>
          <p:cNvSpPr/>
          <p:nvPr/>
        </p:nvSpPr>
        <p:spPr>
          <a:xfrm>
            <a:off x="-7309" y="980233"/>
            <a:ext cx="12192000" cy="114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B3F91-BA8D-47AF-92F8-DE05FD9FCAE5}"/>
              </a:ext>
            </a:extLst>
          </p:cNvPr>
          <p:cNvSpPr txBox="1"/>
          <p:nvPr/>
        </p:nvSpPr>
        <p:spPr>
          <a:xfrm>
            <a:off x="4510903" y="227504"/>
            <a:ext cx="31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0B7D9-8830-4A1B-994C-CEACAC4871F3}"/>
              </a:ext>
            </a:extLst>
          </p:cNvPr>
          <p:cNvSpPr txBox="1"/>
          <p:nvPr/>
        </p:nvSpPr>
        <p:spPr>
          <a:xfrm>
            <a:off x="263429" y="1174533"/>
            <a:ext cx="3621949" cy="36933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District Arizona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Intranet Page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347E95-4262-48C6-8DA7-94802897BCCB}"/>
              </a:ext>
            </a:extLst>
          </p:cNvPr>
          <p:cNvSpPr txBox="1"/>
          <p:nvPr/>
        </p:nvSpPr>
        <p:spPr>
          <a:xfrm>
            <a:off x="5346090" y="1167103"/>
            <a:ext cx="4689019" cy="64633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District of Arizona internet page: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https://www.azd.uscourts.gov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56CBDC-F2F7-41C9-A523-72AF035D4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8750" y="2015434"/>
            <a:ext cx="6381481" cy="1338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Text, logo, company name&#10;&#10;Description automatically generated">
            <a:extLst>
              <a:ext uri="{FF2B5EF4-FFF2-40B4-BE49-F238E27FC236}">
                <a16:creationId xmlns:a16="http://schemas.microsoft.com/office/drawing/2014/main" id="{179E6491-EB67-4834-A413-4A791AD71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9" y="1989904"/>
            <a:ext cx="2172442" cy="2163989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4A661252-D6DE-4B85-8CB9-312F1856C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51" y="2738906"/>
            <a:ext cx="2588339" cy="2596478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B6B0F466-61BC-47B9-BFB5-21759A30C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5" y="4646098"/>
            <a:ext cx="2004234" cy="1585097"/>
          </a:xfrm>
          <a:prstGeom prst="rect">
            <a:avLst/>
          </a:prstGeom>
        </p:spPr>
      </p:pic>
      <p:pic>
        <p:nvPicPr>
          <p:cNvPr id="34" name="Picture 3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5E5BE94-412A-48B1-8119-D6A30D5E8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91" y="3504149"/>
            <a:ext cx="3198201" cy="32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6BFBEA3F74F4780707A49A74B0383" ma:contentTypeVersion="5" ma:contentTypeDescription="Create a new document." ma:contentTypeScope="" ma:versionID="ea73c4ebb5e1fb555de9d2abc11a62cd">
  <xsd:schema xmlns:xsd="http://www.w3.org/2001/XMLSchema" xmlns:xs="http://www.w3.org/2001/XMLSchema" xmlns:p="http://schemas.microsoft.com/office/2006/metadata/properties" xmlns:ns2="f171910e-f9e2-4dfe-b14e-a0cf1590202e" targetNamespace="http://schemas.microsoft.com/office/2006/metadata/properties" ma:root="true" ma:fieldsID="e3b0f7a16698c1afea3fd51f48d796b6" ns2:_="">
    <xsd:import namespace="f171910e-f9e2-4dfe-b14e-a0cf15902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10e-f9e2-4dfe-b14e-a0cf15902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583E30-CA9C-448A-A42D-431133EF81ED}">
  <ds:schemaRefs>
    <ds:schemaRef ds:uri="f171910e-f9e2-4dfe-b14e-a0cf159020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3873CF-DE09-4940-BD3C-DB5A9581D47E}">
  <ds:schemaRefs>
    <ds:schemaRef ds:uri="f171910e-f9e2-4dfe-b14e-a0cf159020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06624D-3F04-4893-BD85-72B2DEA739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Wenzel</dc:creator>
  <cp:lastModifiedBy>Mags Everette</cp:lastModifiedBy>
  <cp:revision>2</cp:revision>
  <dcterms:created xsi:type="dcterms:W3CDTF">2021-02-04T17:53:18Z</dcterms:created>
  <dcterms:modified xsi:type="dcterms:W3CDTF">2022-01-31T16:47:50Z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0x0101002086BFBEA3F74F4780707A49A74B0383</vt:lpwstr>
  </property>
</Properties>
</file>