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85" r:id="rId4"/>
    <p:sldId id="257" r:id="rId5"/>
    <p:sldId id="258" r:id="rId6"/>
    <p:sldId id="266" r:id="rId7"/>
    <p:sldId id="284" r:id="rId8"/>
    <p:sldId id="282" r:id="rId9"/>
    <p:sldId id="281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4CA7D3-CD3B-CD70-649E-285201D3709A}" name="Kristi Beaver" initials="KB" userId="S::kristi_beaver@azd.uscourts.gov::d909c372-86c9-4296-aba6-eef49fe2ea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 District Court" initials="UDC" lastIdx="1" clrIdx="0">
    <p:extLst>
      <p:ext uri="{19B8F6BF-5375-455C-9EA6-DF929625EA0E}">
        <p15:presenceInfo xmlns:p15="http://schemas.microsoft.com/office/powerpoint/2012/main" userId="US District Cou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7F0"/>
    <a:srgbClr val="DDE4FF"/>
    <a:srgbClr val="A4BEDD"/>
    <a:srgbClr val="84A7D1"/>
    <a:srgbClr val="4F81BD"/>
    <a:srgbClr val="8EB4E3"/>
    <a:srgbClr val="5D8BC2"/>
    <a:srgbClr val="EFF2FF"/>
    <a:srgbClr val="5585BF"/>
    <a:srgbClr val="777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3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61D3-24B1-4017-BE32-F5E23EFA93A1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9CAD-4264-4852-AE85-EF1DBD04F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6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59CAD-4264-4852-AE85-EF1DBD04F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3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5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26C5-F784-4B1A-BA1D-593F4D94A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6B101-81E8-473D-B92F-64B4CAD7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0F78-9160-4784-B2A3-291FF130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54DF6-1323-47AC-AA9C-2E756DA4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8DA39-49BC-4B3D-9A8F-7B2DB45F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1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29D9-5FE5-4E6F-85FA-4282F24A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A628-2121-4581-BF30-15836B057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71DDC-9F73-4CCA-8BD9-295125EB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8F241-D708-46E1-B9BD-14AEBBF7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84796-929E-42D0-B08F-7AA6D9B4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6F10-D6C1-4BE9-BACD-2D6E90A8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E81A8-1CAD-44FB-8F47-6EF5ED021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6FD3A-72A8-4DB7-A909-635DEE34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4910-A0A1-4940-9C01-BB9B8685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E32D-3E73-4921-9B58-FD50D649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4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7846-40CB-4707-B862-BE89E666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CF1F-3A02-4A30-B549-7B0CF556F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764CD-9A4C-4CCC-BA26-E7FA98BF0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E8767-E6E1-4375-A17B-5985E557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E491-C469-43D9-847B-CC582637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06E52-D068-4825-8FAA-DA19BF83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0BD0-71AC-4905-A2DC-A108415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C427-400B-4D9C-A610-1D707EE8D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B57DE-0F3F-41CF-8C78-38CF26EE2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129C5-DCFE-4C5B-BF12-F4B58074E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F0039-ECBD-46BE-834D-D2B93E1AF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F5A19A-0C08-45B5-AACF-3EF9502F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40D68-6D17-4B4A-A4EE-6FA5383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28F20-52B4-4B5F-85E2-AA9E4EE8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9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E20D-95EF-48D4-93AF-08B95BFA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ADEE9-2E5E-4644-8C41-2C608DA6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4D174-046C-46B8-99BA-800FD27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2089D-DAD9-4DC5-A529-5196B14A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02CCC-677E-460B-9B43-63C5DE03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52940-4EB1-4FCB-AA58-4F794EC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5AA15-3B30-4413-BA6A-523E1D23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9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757A-5F64-482C-B0BF-F3713EBF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7D2F-5711-4860-B5C5-DF475A5C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48249-E321-44F1-85FE-6C645D088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ABDBD-DBFD-4BD4-9AC5-023165B7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EEBC3-75E3-4D57-A24B-926256AC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CD8C5-E9B0-43A5-94B5-3EE96A38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6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10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F616-D80D-485B-8F69-3E9BEE3D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B0373-93FE-43A5-9563-1BAFAB2C1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3421-493A-4A80-8061-F79D3876B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2A083-BF07-47D6-BAB3-10299508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B253F-CCEB-4C03-BACB-6C58EAF6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C0D10-AF5D-4843-B6D7-823A40F7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0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B0B7-2582-4CE5-85A6-44AF5FF3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BA0B7-E279-4C77-A601-22276E7A1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AEB94-E4EE-42BE-AAF2-4C91325D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1D94-5324-49A9-83EC-FCDBCE67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879FB-D95E-47BB-BDB6-379CDB30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94B7AC-E6F6-426B-8E99-47E40D11B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8AAE6-6ABC-46D7-8385-94E7A28F2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435E2-5AD2-4B76-B308-231AE1D6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070FA-E8B1-455F-894B-D868454F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1951-0337-4A28-9F10-D30BF0D4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4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7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3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4ED6-1485-45FB-A938-BD95BC97352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B13F-1155-47E4-9769-D233C8DC1F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4C9D3-EE7F-4F17-B489-5D75DB55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6CB67-343B-4CD2-881D-88FA016F4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AC1B5-4924-4B5C-9393-BBBDBED3F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79C1-8B42-4B70-869B-9808CADA08AD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0F5E-3534-483B-8611-D61DF36C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C055F-38F1-4DDC-8534-0CE7200F9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3BE2-9F36-4AF3-AE23-7317856B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5E218B-3D34-40FA-A76C-55E1186D1710}"/>
              </a:ext>
            </a:extLst>
          </p:cNvPr>
          <p:cNvSpPr txBox="1"/>
          <p:nvPr/>
        </p:nvSpPr>
        <p:spPr>
          <a:xfrm>
            <a:off x="3753013" y="990600"/>
            <a:ext cx="7504757" cy="4756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D5EE9D-DA5D-4B51-A28C-95078E6F28D8}"/>
              </a:ext>
            </a:extLst>
          </p:cNvPr>
          <p:cNvSpPr/>
          <p:nvPr/>
        </p:nvSpPr>
        <p:spPr>
          <a:xfrm>
            <a:off x="381000" y="1491244"/>
            <a:ext cx="11410170" cy="3690356"/>
          </a:xfrm>
          <a:prstGeom prst="roundRect">
            <a:avLst>
              <a:gd name="adj" fmla="val 16667"/>
            </a:avLst>
          </a:prstGeom>
          <a:solidFill>
            <a:schemeClr val="tx2">
              <a:alpha val="29000"/>
            </a:schemeClr>
          </a:solidFill>
          <a:ln w="38100">
            <a:solidFill>
              <a:schemeClr val="accent1">
                <a:lumMod val="40000"/>
                <a:lumOff val="60000"/>
                <a:alpha val="39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>
            <a:normAutofit/>
          </a:bodyPr>
          <a:lstStyle/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1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Civil Litigation Panel Training</a:t>
            </a: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United States District Court · District of Arizona </a:t>
            </a: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Federal Bar Association · Phoenix &amp; Tucson Chapters</a:t>
            </a: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Step Up to Justice</a:t>
            </a: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June 6, 2024 Phoenix</a:t>
            </a:r>
          </a:p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June 18, 2024 Tucson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AE697B-1606-41F0-8C55-0969A0841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1" y="1905000"/>
            <a:ext cx="2210685" cy="22098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6B0C6-1F31-45F0-9121-35C580C8F171}"/>
              </a:ext>
            </a:extLst>
          </p:cNvPr>
          <p:cNvCxnSpPr>
            <a:cxnSpLocks/>
          </p:cNvCxnSpPr>
          <p:nvPr/>
        </p:nvCxnSpPr>
        <p:spPr>
          <a:xfrm>
            <a:off x="3561571" y="1143000"/>
            <a:ext cx="0" cy="434340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48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253">
        <p159:morph option="byObject"/>
      </p:transition>
    </mc:Choice>
    <mc:Fallback xmlns="">
      <p:transition spd="slow" advTm="182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5E218B-3D34-40FA-A76C-55E1186D1710}"/>
              </a:ext>
            </a:extLst>
          </p:cNvPr>
          <p:cNvSpPr txBox="1"/>
          <p:nvPr/>
        </p:nvSpPr>
        <p:spPr>
          <a:xfrm>
            <a:off x="3753013" y="806763"/>
            <a:ext cx="7504757" cy="4756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D9373A8C-B051-4021-B87C-6125CA7B16EC}"/>
              </a:ext>
            </a:extLst>
          </p:cNvPr>
          <p:cNvSpPr txBox="1"/>
          <p:nvPr/>
        </p:nvSpPr>
        <p:spPr>
          <a:xfrm>
            <a:off x="8109325" y="2480239"/>
            <a:ext cx="2615139" cy="551433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Lunch and Positive Experiences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70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Joshua W. Carden,</a:t>
            </a:r>
          </a:p>
          <a:p>
            <a:pPr marL="12700" marR="5080">
              <a:lnSpc>
                <a:spcPts val="1320"/>
              </a:lnSpc>
              <a:spcBef>
                <a:spcPts val="70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Carden Livesay, Ltd.</a:t>
            </a:r>
          </a:p>
        </p:txBody>
      </p:sp>
      <p:sp>
        <p:nvSpPr>
          <p:cNvPr id="41" name="object 18">
            <a:extLst>
              <a:ext uri="{FF2B5EF4-FFF2-40B4-BE49-F238E27FC236}">
                <a16:creationId xmlns:a16="http://schemas.microsoft.com/office/drawing/2014/main" id="{64C07C60-31B1-4042-8776-2744792A9F19}"/>
              </a:ext>
            </a:extLst>
          </p:cNvPr>
          <p:cNvSpPr txBox="1"/>
          <p:nvPr/>
        </p:nvSpPr>
        <p:spPr>
          <a:xfrm>
            <a:off x="6363929" y="2454633"/>
            <a:ext cx="1468928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12:45 – 1:15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0406378D-33A1-46D0-A19E-969B66561A2D}"/>
              </a:ext>
            </a:extLst>
          </p:cNvPr>
          <p:cNvSpPr txBox="1"/>
          <p:nvPr/>
        </p:nvSpPr>
        <p:spPr>
          <a:xfrm>
            <a:off x="6534425" y="3333876"/>
            <a:ext cx="1298432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1:15 - 2:00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F11D53AF-AF42-4435-9D45-941FE6A7B662}"/>
              </a:ext>
            </a:extLst>
          </p:cNvPr>
          <p:cNvSpPr txBox="1"/>
          <p:nvPr/>
        </p:nvSpPr>
        <p:spPr>
          <a:xfrm>
            <a:off x="6471908" y="3969940"/>
            <a:ext cx="1360949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2:00 – 2:45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10101F07-3214-4F18-8614-E5E988C06C91}"/>
              </a:ext>
            </a:extLst>
          </p:cNvPr>
          <p:cNvSpPr txBox="1"/>
          <p:nvPr/>
        </p:nvSpPr>
        <p:spPr>
          <a:xfrm>
            <a:off x="6534425" y="4809130"/>
            <a:ext cx="1298432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2:45 - 3:15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45" name="object 26">
            <a:extLst>
              <a:ext uri="{FF2B5EF4-FFF2-40B4-BE49-F238E27FC236}">
                <a16:creationId xmlns:a16="http://schemas.microsoft.com/office/drawing/2014/main" id="{71E7C01B-2370-4745-AA9A-A1C9AC66883C}"/>
              </a:ext>
            </a:extLst>
          </p:cNvPr>
          <p:cNvSpPr txBox="1"/>
          <p:nvPr/>
        </p:nvSpPr>
        <p:spPr>
          <a:xfrm>
            <a:off x="6421645" y="5531459"/>
            <a:ext cx="1411212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3:15 – 3:30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48" name="object 21">
            <a:extLst>
              <a:ext uri="{FF2B5EF4-FFF2-40B4-BE49-F238E27FC236}">
                <a16:creationId xmlns:a16="http://schemas.microsoft.com/office/drawing/2014/main" id="{A444D0CE-D4E7-4FE4-A3D4-B3DCA61391F7}"/>
              </a:ext>
            </a:extLst>
          </p:cNvPr>
          <p:cNvSpPr txBox="1"/>
          <p:nvPr/>
        </p:nvSpPr>
        <p:spPr>
          <a:xfrm>
            <a:off x="8109325" y="3334767"/>
            <a:ext cx="2225994" cy="551433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Employment Law Overview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Ivelisse Bonilla, Awerkamp, </a:t>
            </a: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Bonilla &amp; Giles, P.C.</a:t>
            </a:r>
          </a:p>
        </p:txBody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371D6B9B-4572-4928-8782-23A62CC74224}"/>
              </a:ext>
            </a:extLst>
          </p:cNvPr>
          <p:cNvSpPr txBox="1"/>
          <p:nvPr/>
        </p:nvSpPr>
        <p:spPr>
          <a:xfrm>
            <a:off x="8109325" y="3993431"/>
            <a:ext cx="3059556" cy="577081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lang="en-US"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Civil Rights Law Overview II</a:t>
            </a:r>
          </a:p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Jodie Brown, Supervisory Staff Attorney</a:t>
            </a:r>
          </a:p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U.S. District Court</a:t>
            </a:r>
          </a:p>
        </p:txBody>
      </p:sp>
      <p:sp>
        <p:nvSpPr>
          <p:cNvPr id="50" name="object 25">
            <a:extLst>
              <a:ext uri="{FF2B5EF4-FFF2-40B4-BE49-F238E27FC236}">
                <a16:creationId xmlns:a16="http://schemas.microsoft.com/office/drawing/2014/main" id="{F070F7D9-60DA-4813-B7E0-2DBFC677FF5C}"/>
              </a:ext>
            </a:extLst>
          </p:cNvPr>
          <p:cNvSpPr txBox="1"/>
          <p:nvPr/>
        </p:nvSpPr>
        <p:spPr>
          <a:xfrm>
            <a:off x="8109325" y="4853675"/>
            <a:ext cx="3037819" cy="371897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Practice Pointers Nuts &amp; Bolts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Benjamin L. Rundall, Zwillinger </a:t>
            </a:r>
            <a:r>
              <a:rPr lang="en-US" sz="1300" spc="50" dirty="0" err="1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Wulkan</a:t>
            </a: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5B4888C6-B26F-4ED7-9CA8-31C4E97447FE}"/>
              </a:ext>
            </a:extLst>
          </p:cNvPr>
          <p:cNvSpPr txBox="1"/>
          <p:nvPr/>
        </p:nvSpPr>
        <p:spPr>
          <a:xfrm>
            <a:off x="8109325" y="5571703"/>
            <a:ext cx="2060949" cy="371897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Wrap Up - Going Forward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Judge 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Michael T. Liburdi</a:t>
            </a:r>
            <a:endParaRPr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52" name="object 17">
            <a:extLst>
              <a:ext uri="{FF2B5EF4-FFF2-40B4-BE49-F238E27FC236}">
                <a16:creationId xmlns:a16="http://schemas.microsoft.com/office/drawing/2014/main" id="{F11E41FA-E313-4AFD-98F4-8E318C223F46}"/>
              </a:ext>
            </a:extLst>
          </p:cNvPr>
          <p:cNvSpPr txBox="1"/>
          <p:nvPr/>
        </p:nvSpPr>
        <p:spPr>
          <a:xfrm>
            <a:off x="6342575" y="2104476"/>
            <a:ext cx="1510029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12:00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-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12:45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PM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55" name="object 6">
            <a:extLst>
              <a:ext uri="{FF2B5EF4-FFF2-40B4-BE49-F238E27FC236}">
                <a16:creationId xmlns:a16="http://schemas.microsoft.com/office/drawing/2014/main" id="{A9FAB171-ADB6-4F45-A4E7-76353350053C}"/>
              </a:ext>
            </a:extLst>
          </p:cNvPr>
          <p:cNvSpPr txBox="1"/>
          <p:nvPr/>
        </p:nvSpPr>
        <p:spPr>
          <a:xfrm>
            <a:off x="2544592" y="1690814"/>
            <a:ext cx="2221570" cy="910506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Welcome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48895" marR="5080" indent="-36830">
              <a:lnSpc>
                <a:spcPts val="1330"/>
              </a:lnSpc>
              <a:spcBef>
                <a:spcPts val="55"/>
              </a:spcBef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Honorable 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Michael Liburdi</a:t>
            </a: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, </a:t>
            </a: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48895" marR="5080" indent="-36830">
              <a:lnSpc>
                <a:spcPts val="1330"/>
              </a:lnSpc>
              <a:spcBef>
                <a:spcPts val="55"/>
              </a:spcBef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U.S. District Court Judge and</a:t>
            </a: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48895" marR="5080" indent="-36830">
              <a:lnSpc>
                <a:spcPts val="1330"/>
              </a:lnSpc>
              <a:spcBef>
                <a:spcPts val="55"/>
              </a:spcBef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Self-Represented 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Litigants</a:t>
            </a:r>
          </a:p>
          <a:p>
            <a:pPr marL="48895" marR="5080" indent="-36830">
              <a:lnSpc>
                <a:spcPts val="1330"/>
              </a:lnSpc>
              <a:spcBef>
                <a:spcPts val="55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(SRL)</a:t>
            </a: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Committee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Member</a:t>
            </a:r>
            <a:endParaRPr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56" name="object 8">
            <a:extLst>
              <a:ext uri="{FF2B5EF4-FFF2-40B4-BE49-F238E27FC236}">
                <a16:creationId xmlns:a16="http://schemas.microsoft.com/office/drawing/2014/main" id="{7746096E-FAC2-4467-A693-084DC5A34A87}"/>
              </a:ext>
            </a:extLst>
          </p:cNvPr>
          <p:cNvSpPr txBox="1"/>
          <p:nvPr/>
        </p:nvSpPr>
        <p:spPr>
          <a:xfrm>
            <a:off x="2544591" y="2713000"/>
            <a:ext cx="3209020" cy="107721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Program Overview </a:t>
            </a:r>
            <a:endParaRPr lang="en-US" sz="1400" b="1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Types of Pro Bono Appointments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Judge 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Michael Liburdi; </a:t>
            </a:r>
          </a:p>
          <a:p>
            <a:pPr marL="12700">
              <a:lnSpc>
                <a:spcPts val="1320"/>
              </a:lnSpc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Jodie Brown, S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upervisory</a:t>
            </a: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Staff Attorney, </a:t>
            </a: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U.S. District Court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; and Patricia Gerrich,</a:t>
            </a:r>
          </a:p>
          <a:p>
            <a:pPr marL="12700">
              <a:lnSpc>
                <a:spcPts val="1350"/>
              </a:lnSpc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Community Legal Services</a:t>
            </a:r>
            <a:endParaRPr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57" name="object 10">
            <a:extLst>
              <a:ext uri="{FF2B5EF4-FFF2-40B4-BE49-F238E27FC236}">
                <a16:creationId xmlns:a16="http://schemas.microsoft.com/office/drawing/2014/main" id="{D9C6920B-FFCC-4B75-95FE-38F90FCCB036}"/>
              </a:ext>
            </a:extLst>
          </p:cNvPr>
          <p:cNvSpPr txBox="1"/>
          <p:nvPr/>
        </p:nvSpPr>
        <p:spPr>
          <a:xfrm>
            <a:off x="2544591" y="3894221"/>
            <a:ext cx="4187621" cy="768480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Prison Operations, Procedure, and Culture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 marR="5080">
              <a:lnSpc>
                <a:spcPct val="95900"/>
              </a:lnSpc>
              <a:spcBef>
                <a:spcPts val="25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Haley Brown, Deputy General Counsel </a:t>
            </a:r>
          </a:p>
          <a:p>
            <a:pPr marL="12700" marR="5080">
              <a:lnSpc>
                <a:spcPct val="95900"/>
              </a:lnSpc>
              <a:spcBef>
                <a:spcPts val="25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Sean Malone, ADCRR Asst. Dir. of Prison Operations</a:t>
            </a:r>
          </a:p>
          <a:p>
            <a:pPr marL="12700" marR="5080">
              <a:lnSpc>
                <a:spcPct val="95900"/>
              </a:lnSpc>
              <a:spcBef>
                <a:spcPts val="25"/>
              </a:spcBef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Loresa Purden, ADCRR Legal Access Monitor</a:t>
            </a: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127C053C-5031-453B-ABFF-AAC026549D38}"/>
              </a:ext>
            </a:extLst>
          </p:cNvPr>
          <p:cNvSpPr txBox="1"/>
          <p:nvPr/>
        </p:nvSpPr>
        <p:spPr>
          <a:xfrm>
            <a:off x="2552813" y="4728486"/>
            <a:ext cx="3371949" cy="769441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Civil Rights Law Overview</a:t>
            </a:r>
            <a:endParaRPr lang="en-US" sz="1400" b="1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lang="en-US" sz="14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Jodie Brown, JoLynn Nesset, and Sara</a:t>
            </a:r>
          </a:p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lang="en-US" sz="14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Cummings, Staff Attorneys, U.S. District</a:t>
            </a:r>
          </a:p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lang="en-US" sz="14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Court</a:t>
            </a:r>
          </a:p>
        </p:txBody>
      </p:sp>
      <p:sp>
        <p:nvSpPr>
          <p:cNvPr id="59" name="object 14">
            <a:extLst>
              <a:ext uri="{FF2B5EF4-FFF2-40B4-BE49-F238E27FC236}">
                <a16:creationId xmlns:a16="http://schemas.microsoft.com/office/drawing/2014/main" id="{15DC643D-701F-4C76-AB86-54B6539D3A8C}"/>
              </a:ext>
            </a:extLst>
          </p:cNvPr>
          <p:cNvSpPr txBox="1"/>
          <p:nvPr/>
        </p:nvSpPr>
        <p:spPr>
          <a:xfrm>
            <a:off x="2576274" y="5780326"/>
            <a:ext cx="2218556" cy="1090042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lang="en-US"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Social Security Overview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Robin Larkin and Sarah Fern</a:t>
            </a:r>
          </a:p>
          <a:p>
            <a:pPr marL="12700">
              <a:lnSpc>
                <a:spcPts val="1350"/>
              </a:lnSpc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Larkin &amp; Fern, PLLC</a:t>
            </a:r>
          </a:p>
          <a:p>
            <a:pPr marL="12700">
              <a:lnSpc>
                <a:spcPts val="1350"/>
              </a:lnSpc>
            </a:pP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0"/>
              </a:lnSpc>
            </a:pP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1" name="object 17">
            <a:extLst>
              <a:ext uri="{FF2B5EF4-FFF2-40B4-BE49-F238E27FC236}">
                <a16:creationId xmlns:a16="http://schemas.microsoft.com/office/drawing/2014/main" id="{E2EE163D-AD54-4FCD-A029-7935B85960C2}"/>
              </a:ext>
            </a:extLst>
          </p:cNvPr>
          <p:cNvSpPr txBox="1"/>
          <p:nvPr/>
        </p:nvSpPr>
        <p:spPr>
          <a:xfrm>
            <a:off x="8128603" y="2118411"/>
            <a:ext cx="979435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Lunch Break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876A684-FFFB-486B-ABFA-4916E2945FDE}"/>
              </a:ext>
            </a:extLst>
          </p:cNvPr>
          <p:cNvSpPr txBox="1"/>
          <p:nvPr/>
        </p:nvSpPr>
        <p:spPr>
          <a:xfrm>
            <a:off x="8130912" y="1516775"/>
            <a:ext cx="1705467" cy="551433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400" b="1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Ethics</a:t>
            </a:r>
            <a:endParaRPr sz="14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  <a:p>
            <a:pPr marL="12700">
              <a:lnSpc>
                <a:spcPts val="1355"/>
              </a:lnSpc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William Furnish,</a:t>
            </a:r>
          </a:p>
          <a:p>
            <a:pPr marL="12700">
              <a:lnSpc>
                <a:spcPts val="1355"/>
              </a:lnSpc>
            </a:pP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Osborn </a:t>
            </a:r>
            <a:r>
              <a:rPr lang="en-US" sz="1300" spc="50" dirty="0" err="1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Maledon</a:t>
            </a:r>
            <a:r>
              <a:rPr lang="en-US"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, P.A.</a:t>
            </a:r>
            <a:r>
              <a:rPr sz="1300" spc="5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endParaRPr lang="en-US" sz="1300" spc="5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3" name="object 17">
            <a:extLst>
              <a:ext uri="{FF2B5EF4-FFF2-40B4-BE49-F238E27FC236}">
                <a16:creationId xmlns:a16="http://schemas.microsoft.com/office/drawing/2014/main" id="{D0AD403F-A603-4664-8348-E9758552A148}"/>
              </a:ext>
            </a:extLst>
          </p:cNvPr>
          <p:cNvSpPr txBox="1"/>
          <p:nvPr/>
        </p:nvSpPr>
        <p:spPr>
          <a:xfrm>
            <a:off x="6248400" y="1469464"/>
            <a:ext cx="1672866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3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0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-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12: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00 PM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4" name="object 17">
            <a:extLst>
              <a:ext uri="{FF2B5EF4-FFF2-40B4-BE49-F238E27FC236}">
                <a16:creationId xmlns:a16="http://schemas.microsoft.com/office/drawing/2014/main" id="{F0BF432D-01D9-4561-9D53-8F20B1DF25B2}"/>
              </a:ext>
            </a:extLst>
          </p:cNvPr>
          <p:cNvSpPr txBox="1"/>
          <p:nvPr/>
        </p:nvSpPr>
        <p:spPr>
          <a:xfrm>
            <a:off x="1054216" y="2689560"/>
            <a:ext cx="1253420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9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10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-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9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20AM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6" name="object 17">
            <a:extLst>
              <a:ext uri="{FF2B5EF4-FFF2-40B4-BE49-F238E27FC236}">
                <a16:creationId xmlns:a16="http://schemas.microsoft.com/office/drawing/2014/main" id="{2367DD3C-C1E4-4B53-9E58-CA3C6AC3B990}"/>
              </a:ext>
            </a:extLst>
          </p:cNvPr>
          <p:cNvSpPr txBox="1"/>
          <p:nvPr/>
        </p:nvSpPr>
        <p:spPr>
          <a:xfrm>
            <a:off x="1063856" y="1676400"/>
            <a:ext cx="1255152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9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0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0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-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9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10AM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7" name="object 17">
            <a:extLst>
              <a:ext uri="{FF2B5EF4-FFF2-40B4-BE49-F238E27FC236}">
                <a16:creationId xmlns:a16="http://schemas.microsoft.com/office/drawing/2014/main" id="{DA15B4AF-E533-4A98-BF8E-E53ABB3F0C38}"/>
              </a:ext>
            </a:extLst>
          </p:cNvPr>
          <p:cNvSpPr txBox="1"/>
          <p:nvPr/>
        </p:nvSpPr>
        <p:spPr>
          <a:xfrm>
            <a:off x="1001317" y="3893740"/>
            <a:ext cx="1359218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9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20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-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10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00AM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8" name="object 17">
            <a:extLst>
              <a:ext uri="{FF2B5EF4-FFF2-40B4-BE49-F238E27FC236}">
                <a16:creationId xmlns:a16="http://schemas.microsoft.com/office/drawing/2014/main" id="{2ABD9CBD-335B-4776-9026-7963B9E7CF25}"/>
              </a:ext>
            </a:extLst>
          </p:cNvPr>
          <p:cNvSpPr txBox="1"/>
          <p:nvPr/>
        </p:nvSpPr>
        <p:spPr>
          <a:xfrm>
            <a:off x="1001317" y="4678632"/>
            <a:ext cx="1418402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10:00-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10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45AM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79" name="object 17">
            <a:extLst>
              <a:ext uri="{FF2B5EF4-FFF2-40B4-BE49-F238E27FC236}">
                <a16:creationId xmlns:a16="http://schemas.microsoft.com/office/drawing/2014/main" id="{5CD93004-1B1B-44C6-987D-0922A7B131DA}"/>
              </a:ext>
            </a:extLst>
          </p:cNvPr>
          <p:cNvSpPr txBox="1"/>
          <p:nvPr/>
        </p:nvSpPr>
        <p:spPr>
          <a:xfrm>
            <a:off x="948418" y="5780326"/>
            <a:ext cx="1465016" cy="228268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10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45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-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11</a:t>
            </a:r>
            <a:r>
              <a:rPr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: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30AM |</a:t>
            </a:r>
            <a:endParaRPr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C9617454-6D06-451D-8A67-34C3DF72DFFB}"/>
              </a:ext>
            </a:extLst>
          </p:cNvPr>
          <p:cNvSpPr/>
          <p:nvPr/>
        </p:nvSpPr>
        <p:spPr>
          <a:xfrm>
            <a:off x="1371601" y="324286"/>
            <a:ext cx="3733800" cy="967206"/>
          </a:xfrm>
          <a:prstGeom prst="roundRect">
            <a:avLst>
              <a:gd name="adj" fmla="val 16667"/>
            </a:avLst>
          </a:prstGeom>
          <a:solidFill>
            <a:schemeClr val="tx2">
              <a:alpha val="30000"/>
            </a:schemeClr>
          </a:solidFill>
          <a:ln w="38100">
            <a:solidFill>
              <a:schemeClr val="accent1">
                <a:lumMod val="40000"/>
                <a:lumOff val="60000"/>
                <a:alpha val="39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>
            <a:normAutofit/>
          </a:bodyPr>
          <a:lstStyle/>
          <a:p>
            <a:pPr marL="34909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4888E5-E523-4074-8BC7-0604FE5E78EE}"/>
              </a:ext>
            </a:extLst>
          </p:cNvPr>
          <p:cNvSpPr txBox="1"/>
          <p:nvPr/>
        </p:nvSpPr>
        <p:spPr>
          <a:xfrm>
            <a:off x="1773115" y="529492"/>
            <a:ext cx="1579685" cy="4924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spc="3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cs typeface="Times New Roman"/>
              </a:rPr>
              <a:t>Agenda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15B1B4E-2449-4BEC-91CB-DD71B2AE8A89}"/>
              </a:ext>
            </a:extLst>
          </p:cNvPr>
          <p:cNvSpPr txBox="1"/>
          <p:nvPr/>
        </p:nvSpPr>
        <p:spPr>
          <a:xfrm>
            <a:off x="3569788" y="3861827"/>
            <a:ext cx="1441358" cy="1217317"/>
          </a:xfrm>
          <a:prstGeom prst="rect">
            <a:avLst/>
          </a:prstGeom>
          <a:effectLst>
            <a:outerShdw dist="25400" dir="5400000" algn="t" rotWithShape="0">
              <a:prstClr val="black">
                <a:alpha val="14000"/>
              </a:prst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" b="1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BD08D9B-F17A-42C3-BA15-E9444F41C25B}"/>
              </a:ext>
            </a:extLst>
          </p:cNvPr>
          <p:cNvCxnSpPr>
            <a:cxnSpLocks/>
          </p:cNvCxnSpPr>
          <p:nvPr/>
        </p:nvCxnSpPr>
        <p:spPr>
          <a:xfrm flipH="1" flipV="1">
            <a:off x="1773115" y="1013305"/>
            <a:ext cx="1447800" cy="5915"/>
          </a:xfrm>
          <a:prstGeom prst="line">
            <a:avLst/>
          </a:prstGeom>
          <a:ln w="28575">
            <a:solidFill>
              <a:schemeClr val="bg1">
                <a:alpha val="38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F304F28-11BE-5BDB-264A-C620FD126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64" y="358840"/>
            <a:ext cx="896204" cy="89584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7437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8253">
        <p159:morph option="byObject"/>
      </p:transition>
    </mc:Choice>
    <mc:Fallback xmlns="">
      <p:transition spd="slow" advTm="1825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63BA98-4E6C-4ACE-85BE-13888C707A4C}"/>
              </a:ext>
            </a:extLst>
          </p:cNvPr>
          <p:cNvSpPr/>
          <p:nvPr/>
        </p:nvSpPr>
        <p:spPr>
          <a:xfrm>
            <a:off x="5257799" y="4863708"/>
            <a:ext cx="5029200" cy="914400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2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C350F2-F8B0-4817-B1BA-CFDDDC52F123}"/>
              </a:ext>
            </a:extLst>
          </p:cNvPr>
          <p:cNvSpPr/>
          <p:nvPr/>
        </p:nvSpPr>
        <p:spPr>
          <a:xfrm>
            <a:off x="5257801" y="1663308"/>
            <a:ext cx="5029198" cy="914400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6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96440"/>
            <a:ext cx="3657597" cy="35661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2023 Filing</a:t>
            </a:r>
            <a:br>
              <a:rPr lang="en-US" sz="29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 Statistics</a:t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̶</a:t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Self-Represented Litigants (SRL)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F9BF4-5475-4F1E-B5FE-E86BA2735D29}"/>
              </a:ext>
            </a:extLst>
          </p:cNvPr>
          <p:cNvSpPr txBox="1"/>
          <p:nvPr/>
        </p:nvSpPr>
        <p:spPr>
          <a:xfrm>
            <a:off x="5257799" y="914401"/>
            <a:ext cx="5029200" cy="6155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District of Arizona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3612C0-B9DA-4434-BAB4-354A2F9C8AA6}"/>
              </a:ext>
            </a:extLst>
          </p:cNvPr>
          <p:cNvCxnSpPr/>
          <p:nvPr/>
        </p:nvCxnSpPr>
        <p:spPr>
          <a:xfrm>
            <a:off x="4876801" y="2057400"/>
            <a:ext cx="0" cy="3352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2EC87A-7B13-4D25-A56C-D15D5E4589FF}"/>
              </a:ext>
            </a:extLst>
          </p:cNvPr>
          <p:cNvSpPr/>
          <p:nvPr/>
        </p:nvSpPr>
        <p:spPr>
          <a:xfrm>
            <a:off x="5257801" y="2730108"/>
            <a:ext cx="5029198" cy="914400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58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A3C7B7-1FFF-46B2-AC4D-C177D4926233}"/>
              </a:ext>
            </a:extLst>
          </p:cNvPr>
          <p:cNvSpPr/>
          <p:nvPr/>
        </p:nvSpPr>
        <p:spPr>
          <a:xfrm>
            <a:off x="5257801" y="3796908"/>
            <a:ext cx="5029200" cy="914400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2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635" y="994502"/>
            <a:ext cx="6173165" cy="54062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60000"/>
              </a:lnSpc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All Civil Cases Filed: 4,021</a:t>
            </a:r>
          </a:p>
          <a:p>
            <a:pPr marL="0" indent="0" algn="ctr">
              <a:lnSpc>
                <a:spcPct val="60000"/>
              </a:lnSpc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en-US"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Incarcerated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SRL Civil Cases Filed: 1,736</a:t>
            </a:r>
          </a:p>
          <a:p>
            <a:pPr marL="0" indent="0" algn="ctr">
              <a:lnSpc>
                <a:spcPct val="60000"/>
              </a:lnSpc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Non-Incarcerated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SRL Civil Cases Filed: 625</a:t>
            </a:r>
          </a:p>
          <a:p>
            <a:pPr marL="0" indent="0" algn="ctr">
              <a:lnSpc>
                <a:spcPct val="60000"/>
              </a:lnSpc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en-US" sz="14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SRL Civil Case Filings: 58%</a:t>
            </a:r>
          </a:p>
          <a:p>
            <a:pPr marL="0" indent="0" algn="ctr">
              <a:lnSpc>
                <a:spcPct val="60000"/>
              </a:lnSpc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5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2568">
        <p159:morph option="byObject"/>
      </p:transition>
    </mc:Choice>
    <mc:Fallback xmlns="">
      <p:transition spd="slow" advTm="5256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268" y="1813561"/>
            <a:ext cx="4633932" cy="3215640"/>
          </a:xfrm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Established May 2016</a:t>
            </a:r>
          </a:p>
          <a:p>
            <a:pPr marL="0" indent="0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Judges, court staff, law clerks, staff attorneys</a:t>
            </a:r>
          </a:p>
          <a:p>
            <a:pPr marL="0" indent="0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Addresses issues related to both incarcerated and non-incarcerated SRL litigation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5AADA-2411-4F50-94C4-A257D8F9A6F6}"/>
              </a:ext>
            </a:extLst>
          </p:cNvPr>
          <p:cNvCxnSpPr>
            <a:cxnSpLocks/>
          </p:cNvCxnSpPr>
          <p:nvPr/>
        </p:nvCxnSpPr>
        <p:spPr>
          <a:xfrm flipV="1">
            <a:off x="4800600" y="1676400"/>
            <a:ext cx="0" cy="335280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Share with person">
            <a:extLst>
              <a:ext uri="{FF2B5EF4-FFF2-40B4-BE49-F238E27FC236}">
                <a16:creationId xmlns:a16="http://schemas.microsoft.com/office/drawing/2014/main" id="{6F5E8CF4-6BCC-42AA-9EDA-091AE323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4844" y="1788161"/>
            <a:ext cx="624840" cy="6248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Lecturer">
            <a:extLst>
              <a:ext uri="{FF2B5EF4-FFF2-40B4-BE49-F238E27FC236}">
                <a16:creationId xmlns:a16="http://schemas.microsoft.com/office/drawing/2014/main" id="{D09C64E5-FF02-40BB-8EFD-5B379B1E5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0298" y="3728909"/>
            <a:ext cx="619386" cy="619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Graphic 22" descr="Boardroom">
            <a:extLst>
              <a:ext uri="{FF2B5EF4-FFF2-40B4-BE49-F238E27FC236}">
                <a16:creationId xmlns:a16="http://schemas.microsoft.com/office/drawing/2014/main" id="{D50147AE-51B9-4F55-A19B-8BA70A6AC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3681" y="2626918"/>
            <a:ext cx="619387" cy="6193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FD2627-96C8-41CA-BDDF-AA37D7AE46AD}"/>
              </a:ext>
            </a:extLst>
          </p:cNvPr>
          <p:cNvSpPr/>
          <p:nvPr/>
        </p:nvSpPr>
        <p:spPr>
          <a:xfrm>
            <a:off x="2012525" y="1752601"/>
            <a:ext cx="2527986" cy="3139439"/>
          </a:xfrm>
          <a:prstGeom prst="roundRect">
            <a:avLst/>
          </a:prstGeom>
          <a:solidFill>
            <a:schemeClr val="tx2">
              <a:alpha val="3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2895600" cy="3352800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Self-Represented Litigant Committee</a:t>
            </a:r>
          </a:p>
        </p:txBody>
      </p:sp>
    </p:spTree>
    <p:extLst>
      <p:ext uri="{BB962C8B-B14F-4D97-AF65-F5344CB8AC3E}">
        <p14:creationId xmlns:p14="http://schemas.microsoft.com/office/powerpoint/2010/main" val="370666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852">
        <p159:morph option="byObject"/>
      </p:transition>
    </mc:Choice>
    <mc:Fallback xmlns="">
      <p:transition spd="slow" advTm="2285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988FE-4527-9612-DDF8-3D8269AE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8" y="517663"/>
            <a:ext cx="9523535" cy="3695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97068AE4-4F05-407D-A96F-D7FB2ED49D78}"/>
              </a:ext>
            </a:extLst>
          </p:cNvPr>
          <p:cNvSpPr/>
          <p:nvPr/>
        </p:nvSpPr>
        <p:spPr>
          <a:xfrm>
            <a:off x="2552701" y="3429000"/>
            <a:ext cx="7543800" cy="3178435"/>
          </a:xfrm>
          <a:prstGeom prst="flowChartAlternateProcess">
            <a:avLst/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9CECE-C079-400E-9782-FBF57C9055AB}"/>
              </a:ext>
            </a:extLst>
          </p:cNvPr>
          <p:cNvSpPr/>
          <p:nvPr/>
        </p:nvSpPr>
        <p:spPr>
          <a:xfrm>
            <a:off x="6743700" y="4110231"/>
            <a:ext cx="4229100" cy="2438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2023 Statistics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234  Litigants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265  Appointments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26  Volunteers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$75,180 </a:t>
            </a:r>
          </a:p>
          <a:p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      Free Legal Services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C2286C-FC08-46E7-A2F7-BAA18E0426BD}"/>
              </a:ext>
            </a:extLst>
          </p:cNvPr>
          <p:cNvSpPr/>
          <p:nvPr/>
        </p:nvSpPr>
        <p:spPr>
          <a:xfrm>
            <a:off x="2720848" y="3588669"/>
            <a:ext cx="6477000" cy="546131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pPr algn="ctr"/>
            <a:endParaRPr lang="en-US" sz="3000" b="1" dirty="0">
              <a:latin typeface="Franklin Gothic Medium" panose="020B0603020102020204" pitchFamily="34" charset="0"/>
            </a:endParaRPr>
          </a:p>
          <a:p>
            <a:r>
              <a:rPr lang="en-US" sz="2900" b="1" spc="50" dirty="0">
                <a:latin typeface="Franklin Gothic Medium" panose="020B0603020102020204" pitchFamily="34" charset="0"/>
              </a:rPr>
              <a:t>Volunteer Attorney Clinic | Tucson</a:t>
            </a:r>
          </a:p>
          <a:p>
            <a:pPr algn="ctr"/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D61A65-09EB-48C3-A51E-F541B06FC942}"/>
              </a:ext>
            </a:extLst>
          </p:cNvPr>
          <p:cNvSpPr txBox="1">
            <a:spLocks/>
          </p:cNvSpPr>
          <p:nvPr/>
        </p:nvSpPr>
        <p:spPr>
          <a:xfrm>
            <a:off x="3390900" y="4323016"/>
            <a:ext cx="3483243" cy="22256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Launched in               September 2015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Partnership with           Step Up to Justice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Appointments Scheduled Online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0CFB84-B370-4BDB-A5FB-273CD11712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3703" r="24397" b="2478"/>
          <a:stretch/>
        </p:blipFill>
        <p:spPr>
          <a:xfrm>
            <a:off x="8683173" y="1905000"/>
            <a:ext cx="2774697" cy="2598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523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8603">
        <p159:morph option="byChar"/>
      </p:transition>
    </mc:Choice>
    <mc:Fallback xmlns="">
      <p:transition spd="slow" advTm="3860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5F9CA-2FD8-687B-F925-0B01087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94" y="677170"/>
            <a:ext cx="9618861" cy="3835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97068AE4-4F05-407D-A96F-D7FB2ED49D78}"/>
              </a:ext>
            </a:extLst>
          </p:cNvPr>
          <p:cNvSpPr/>
          <p:nvPr/>
        </p:nvSpPr>
        <p:spPr>
          <a:xfrm>
            <a:off x="2819400" y="3959075"/>
            <a:ext cx="7010400" cy="2736734"/>
          </a:xfrm>
          <a:prstGeom prst="flowChartAlternateProcess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9CECE-C079-400E-9782-FBF57C9055AB}"/>
              </a:ext>
            </a:extLst>
          </p:cNvPr>
          <p:cNvSpPr/>
          <p:nvPr/>
        </p:nvSpPr>
        <p:spPr>
          <a:xfrm>
            <a:off x="5985066" y="4177619"/>
            <a:ext cx="5037278" cy="27367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457200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2023 Statistics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170  Appointments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15  Volunteers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$35,000                                     Free Legal Services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C2286C-FC08-46E7-A2F7-BAA18E0426BD}"/>
              </a:ext>
            </a:extLst>
          </p:cNvPr>
          <p:cNvSpPr/>
          <p:nvPr/>
        </p:nvSpPr>
        <p:spPr>
          <a:xfrm>
            <a:off x="3200400" y="3827994"/>
            <a:ext cx="6454947" cy="759993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endParaRPr lang="en-US" sz="3000" dirty="0">
              <a:latin typeface="Franklin Gothic Medium" panose="020B0603020102020204" pitchFamily="34" charset="0"/>
            </a:endParaRPr>
          </a:p>
          <a:p>
            <a:r>
              <a:rPr lang="en-US" sz="2800" spc="50" dirty="0">
                <a:latin typeface="Franklin Gothic Medium" panose="020B0603020102020204" pitchFamily="34" charset="0"/>
              </a:rPr>
              <a:t>Volunteer Attorney Clinic | Phoenix</a:t>
            </a:r>
          </a:p>
          <a:p>
            <a:pPr>
              <a:spcAft>
                <a:spcPts val="600"/>
              </a:spcAft>
            </a:pPr>
            <a:endParaRPr lang="en-US" sz="3000" dirty="0">
              <a:latin typeface="Franklin Gothic Medium" panose="020B06030201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7E12AE-F1C9-4304-A860-B1E49032F49C}"/>
              </a:ext>
            </a:extLst>
          </p:cNvPr>
          <p:cNvSpPr txBox="1">
            <a:spLocks/>
          </p:cNvSpPr>
          <p:nvPr/>
        </p:nvSpPr>
        <p:spPr>
          <a:xfrm>
            <a:off x="3195782" y="4619987"/>
            <a:ext cx="3516882" cy="1944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Launched in   September 2017</a:t>
            </a:r>
          </a:p>
          <a:p>
            <a:pPr marL="0" indent="0">
              <a:buNone/>
            </a:pPr>
            <a:endParaRPr lang="en-US" sz="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Appointments Scheduled Online</a:t>
            </a:r>
          </a:p>
        </p:txBody>
      </p:sp>
      <p:pic>
        <p:nvPicPr>
          <p:cNvPr id="10" name="Picture 9" descr="A low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FB900E17-CE6F-39EC-B920-66109ED11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00" y="2174662"/>
            <a:ext cx="2844119" cy="2338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969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1488">
        <p159:morph option="byChar"/>
      </p:transition>
    </mc:Choice>
    <mc:Fallback xmlns="">
      <p:transition spd="slow" advTm="3148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A3036B-BBBB-46D9-8388-D34B155855AD}"/>
              </a:ext>
            </a:extLst>
          </p:cNvPr>
          <p:cNvSpPr/>
          <p:nvPr/>
        </p:nvSpPr>
        <p:spPr>
          <a:xfrm>
            <a:off x="2438400" y="232230"/>
            <a:ext cx="8686800" cy="6453489"/>
          </a:xfrm>
          <a:prstGeom prst="roundRect">
            <a:avLst/>
          </a:prstGeom>
          <a:solidFill>
            <a:schemeClr val="tx2">
              <a:alpha val="40000"/>
            </a:schemeClr>
          </a:solidFill>
          <a:effectLst>
            <a:outerShdw blurRad="63500" sx="101000" sy="101000" algn="ctr" rotWithShape="0">
              <a:schemeClr val="tx2">
                <a:lumMod val="40000"/>
                <a:lumOff val="6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3657600" defTabSz="893763">
              <a:spcBef>
                <a:spcPct val="20000"/>
              </a:spcBef>
              <a:tabLst>
                <a:tab pos="5602288" algn="l"/>
              </a:tabLst>
            </a:pPr>
            <a:endParaRPr lang="en-US" sz="1000" spc="1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883025" defTabSz="893763">
              <a:spcBef>
                <a:spcPct val="20000"/>
              </a:spcBef>
              <a:tabLst>
                <a:tab pos="5602288" algn="l"/>
              </a:tabLst>
            </a:pPr>
            <a:r>
              <a:rPr lang="en-US" sz="3200" spc="1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Civil Litigation Panel</a:t>
            </a:r>
          </a:p>
          <a:p>
            <a:pPr marL="3883025" defTabSz="893763">
              <a:spcBef>
                <a:spcPct val="20000"/>
              </a:spcBef>
              <a:tabLst>
                <a:tab pos="5602288" algn="l"/>
              </a:tabLst>
            </a:pPr>
            <a:endParaRPr lang="en-US" sz="28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883025" defTabSz="893763">
              <a:spcBef>
                <a:spcPct val="20000"/>
              </a:spcBef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General Order 19-15</a:t>
            </a:r>
          </a:p>
          <a:p>
            <a:pPr marL="3883025" defTabSz="893763">
              <a:spcBef>
                <a:spcPct val="20000"/>
              </a:spcBef>
            </a:pPr>
            <a:endParaRPr lang="en-US" sz="20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883025" defTabSz="893763">
              <a:spcBef>
                <a:spcPct val="20000"/>
              </a:spcBef>
            </a:pP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Appointment of </a:t>
            </a:r>
          </a:p>
          <a:p>
            <a:pPr marL="3883025" defTabSz="893763">
              <a:spcBef>
                <a:spcPct val="20000"/>
              </a:spcBef>
            </a:pP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Attorneys for SRLs </a:t>
            </a:r>
          </a:p>
          <a:p>
            <a:pPr marL="3883025" defTabSz="893763">
              <a:spcBef>
                <a:spcPct val="20000"/>
              </a:spcBef>
            </a:pP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in Civil Litigation</a:t>
            </a:r>
          </a:p>
          <a:p>
            <a:pPr marL="3657600" defTabSz="893763">
              <a:spcBef>
                <a:spcPct val="20000"/>
              </a:spcBef>
            </a:pPr>
            <a:endParaRPr lang="en-US" sz="20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657600" algn="r">
              <a:spcBef>
                <a:spcPct val="20000"/>
              </a:spcBef>
            </a:pPr>
            <a:endParaRPr lang="en-US" sz="28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  <a:p>
            <a:pPr marL="3657600" lvl="0" algn="r">
              <a:spcBef>
                <a:spcPct val="20000"/>
              </a:spcBef>
            </a:pPr>
            <a:endParaRPr lang="en-US" sz="12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0" name="Graphic 9" descr="Gavel">
            <a:extLst>
              <a:ext uri="{FF2B5EF4-FFF2-40B4-BE49-F238E27FC236}">
                <a16:creationId xmlns:a16="http://schemas.microsoft.com/office/drawing/2014/main" id="{3D667219-E9AC-4C81-841F-2F67B721E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1307" y="2521974"/>
            <a:ext cx="535857" cy="535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Graphic 23" descr="Judge">
            <a:extLst>
              <a:ext uri="{FF2B5EF4-FFF2-40B4-BE49-F238E27FC236}">
                <a16:creationId xmlns:a16="http://schemas.microsoft.com/office/drawing/2014/main" id="{DFD0603C-4FB7-4DD4-B0A6-6F5E7EF2C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7400" y="3639167"/>
            <a:ext cx="704233" cy="7042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CD3C7-821E-465A-B678-5C69AD84D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/>
          <a:stretch/>
        </p:blipFill>
        <p:spPr>
          <a:xfrm>
            <a:off x="1143000" y="541586"/>
            <a:ext cx="5029200" cy="578301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080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3693">
        <p159:morph option="byChar"/>
      </p:transition>
    </mc:Choice>
    <mc:Fallback xmlns="">
      <p:transition spd="slow" advTm="3369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218CB0-62B1-48C4-D396-1B29AE2A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01" y="304801"/>
            <a:ext cx="8699676" cy="3200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2F6F4-D2B4-425D-80DC-CF5FBDC34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13" y="2057400"/>
            <a:ext cx="3274686" cy="44957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00A69-5109-431B-830E-71509EC24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3435738" cy="4495800"/>
          </a:xfrm>
          <a:prstGeom prst="foldedCorne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C144A3-CF30-E3C2-D30A-4086743B38E7}"/>
              </a:ext>
            </a:extLst>
          </p:cNvPr>
          <p:cNvSpPr/>
          <p:nvPr/>
        </p:nvSpPr>
        <p:spPr>
          <a:xfrm>
            <a:off x="533400" y="2667740"/>
            <a:ext cx="1828800" cy="7612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993">
        <p159:morph option="byObject"/>
      </p:transition>
    </mc:Choice>
    <mc:Fallback xmlns="">
      <p:transition spd="slow" advTm="1399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97068AE4-4F05-407D-A96F-D7FB2ED49D78}"/>
              </a:ext>
            </a:extLst>
          </p:cNvPr>
          <p:cNvSpPr/>
          <p:nvPr/>
        </p:nvSpPr>
        <p:spPr>
          <a:xfrm>
            <a:off x="376299" y="1423365"/>
            <a:ext cx="11353800" cy="5486400"/>
          </a:xfrm>
          <a:prstGeom prst="flowChartAlternateProcess">
            <a:avLst/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7966B6-C1E7-4A85-914D-DD639A022685}"/>
              </a:ext>
            </a:extLst>
          </p:cNvPr>
          <p:cNvSpPr/>
          <p:nvPr/>
        </p:nvSpPr>
        <p:spPr>
          <a:xfrm>
            <a:off x="2694038" y="286493"/>
            <a:ext cx="6476999" cy="824289"/>
          </a:xfrm>
          <a:prstGeom prst="round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bg1">
                <a:alpha val="46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604CCD-7D00-4E4B-A2FA-BFAA73038D38}"/>
              </a:ext>
            </a:extLst>
          </p:cNvPr>
          <p:cNvSpPr/>
          <p:nvPr/>
        </p:nvSpPr>
        <p:spPr>
          <a:xfrm>
            <a:off x="3001343" y="4220539"/>
            <a:ext cx="2198633" cy="2495797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6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9B8EC6-4541-4A5D-A74B-CB687C5AAC6A}"/>
              </a:ext>
            </a:extLst>
          </p:cNvPr>
          <p:cNvSpPr/>
          <p:nvPr/>
        </p:nvSpPr>
        <p:spPr>
          <a:xfrm>
            <a:off x="3126318" y="6227345"/>
            <a:ext cx="1948682" cy="427127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pPr algn="ctr"/>
            <a:r>
              <a:rPr lang="en-US" spc="100" dirty="0">
                <a:ln>
                  <a:solidFill>
                    <a:schemeClr val="bg1"/>
                  </a:solidFill>
                </a:ln>
                <a:latin typeface="Franklin Gothic Medium" panose="020B0603020102020204" pitchFamily="34" charset="0"/>
              </a:rPr>
              <a:t>Joshua Carden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95E3206-258A-45F3-9FAA-827D299B8D72}"/>
              </a:ext>
            </a:extLst>
          </p:cNvPr>
          <p:cNvSpPr/>
          <p:nvPr/>
        </p:nvSpPr>
        <p:spPr>
          <a:xfrm>
            <a:off x="4913183" y="1563739"/>
            <a:ext cx="2198633" cy="2495797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6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23350D-BCBB-44F2-8CE8-750E749A12AA}"/>
              </a:ext>
            </a:extLst>
          </p:cNvPr>
          <p:cNvSpPr/>
          <p:nvPr/>
        </p:nvSpPr>
        <p:spPr>
          <a:xfrm>
            <a:off x="6847975" y="4220539"/>
            <a:ext cx="2198633" cy="2495797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6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A9B193-B60A-48C5-9E68-A77D11F51ADE}"/>
              </a:ext>
            </a:extLst>
          </p:cNvPr>
          <p:cNvSpPr/>
          <p:nvPr/>
        </p:nvSpPr>
        <p:spPr>
          <a:xfrm>
            <a:off x="4982362" y="3582106"/>
            <a:ext cx="2141675" cy="427127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pPr algn="ctr"/>
            <a:r>
              <a:rPr lang="en-US" spc="100" dirty="0">
                <a:ln>
                  <a:solidFill>
                    <a:schemeClr val="bg1"/>
                  </a:solidFill>
                </a:ln>
                <a:latin typeface="Franklin Gothic Medium" panose="020B0603020102020204" pitchFamily="34" charset="0"/>
              </a:rPr>
              <a:t>Jared Keenan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64687E6-9ADA-4501-9AAC-16AD873B5921}"/>
              </a:ext>
            </a:extLst>
          </p:cNvPr>
          <p:cNvSpPr/>
          <p:nvPr/>
        </p:nvSpPr>
        <p:spPr>
          <a:xfrm>
            <a:off x="6791985" y="6171695"/>
            <a:ext cx="2310611" cy="427127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pPr algn="ctr"/>
            <a:r>
              <a:rPr lang="en-US" spc="100" dirty="0">
                <a:ln>
                  <a:solidFill>
                    <a:schemeClr val="bg1"/>
                  </a:solidFill>
                </a:ln>
                <a:latin typeface="Franklin Gothic Medium" panose="020B0603020102020204" pitchFamily="34" charset="0"/>
              </a:rPr>
              <a:t>Benjamin </a:t>
            </a:r>
            <a:r>
              <a:rPr lang="en-US" spc="100" dirty="0" err="1">
                <a:ln>
                  <a:solidFill>
                    <a:schemeClr val="bg1"/>
                  </a:solidFill>
                </a:ln>
                <a:latin typeface="Franklin Gothic Medium" panose="020B0603020102020204" pitchFamily="34" charset="0"/>
              </a:rPr>
              <a:t>Rundall</a:t>
            </a:r>
            <a:endParaRPr lang="en-US" spc="100" dirty="0">
              <a:ln>
                <a:solidFill>
                  <a:schemeClr val="bg1"/>
                </a:solidFill>
              </a:ln>
              <a:latin typeface="Franklin Gothic Medium" panose="020B0603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2955F4-C0D6-4A73-AA2E-5B9153F6241A}"/>
              </a:ext>
            </a:extLst>
          </p:cNvPr>
          <p:cNvSpPr txBox="1"/>
          <p:nvPr/>
        </p:nvSpPr>
        <p:spPr>
          <a:xfrm>
            <a:off x="7444183" y="5740040"/>
            <a:ext cx="3762133" cy="2630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E49509B-5F3B-42AC-82C4-6B99B8423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7" y="331229"/>
            <a:ext cx="735109" cy="73481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E1FDE3-3674-4B04-A912-F8AE42444D8D}"/>
              </a:ext>
            </a:extLst>
          </p:cNvPr>
          <p:cNvCxnSpPr>
            <a:cxnSpLocks/>
          </p:cNvCxnSpPr>
          <p:nvPr/>
        </p:nvCxnSpPr>
        <p:spPr>
          <a:xfrm>
            <a:off x="3885264" y="165237"/>
            <a:ext cx="0" cy="1066800"/>
          </a:xfrm>
          <a:prstGeom prst="line">
            <a:avLst/>
          </a:prstGeom>
          <a:ln w="28575">
            <a:solidFill>
              <a:srgbClr val="EFF2FF">
                <a:alpha val="92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C2286C-FC08-46E7-A2F7-BAA18E0426BD}"/>
              </a:ext>
            </a:extLst>
          </p:cNvPr>
          <p:cNvSpPr/>
          <p:nvPr/>
        </p:nvSpPr>
        <p:spPr>
          <a:xfrm>
            <a:off x="4012030" y="252080"/>
            <a:ext cx="4952998" cy="824289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pPr algn="ctr"/>
            <a:r>
              <a:rPr lang="en-US" sz="2800" b="1" spc="100" dirty="0">
                <a:solidFill>
                  <a:schemeClr val="bg1">
                    <a:alpha val="93725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Pro Bono Award Recipients</a:t>
            </a:r>
            <a:endParaRPr lang="en-US" sz="2800" spc="100" dirty="0">
              <a:solidFill>
                <a:schemeClr val="bg1">
                  <a:alpha val="93725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Medium" panose="020B0603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34174E-A038-6EBB-CC59-65CC67AF6DB0}"/>
              </a:ext>
            </a:extLst>
          </p:cNvPr>
          <p:cNvSpPr/>
          <p:nvPr/>
        </p:nvSpPr>
        <p:spPr>
          <a:xfrm>
            <a:off x="1822780" y="1560116"/>
            <a:ext cx="2198633" cy="2495797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6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0867EA-79FC-B817-330E-18880D307216}"/>
              </a:ext>
            </a:extLst>
          </p:cNvPr>
          <p:cNvSpPr/>
          <p:nvPr/>
        </p:nvSpPr>
        <p:spPr>
          <a:xfrm>
            <a:off x="1925312" y="3570029"/>
            <a:ext cx="1944961" cy="427127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pPr algn="ctr"/>
            <a:r>
              <a:rPr lang="en-US" spc="100" dirty="0">
                <a:ln>
                  <a:solidFill>
                    <a:schemeClr val="bg1"/>
                  </a:solidFill>
                </a:ln>
                <a:latin typeface="Franklin Gothic Medium" panose="020B0603020102020204" pitchFamily="34" charset="0"/>
              </a:rPr>
              <a:t>Andrew Jacob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A77B41-78F3-CD22-B10D-E43806C71D4C}"/>
              </a:ext>
            </a:extLst>
          </p:cNvPr>
          <p:cNvSpPr/>
          <p:nvPr/>
        </p:nvSpPr>
        <p:spPr>
          <a:xfrm>
            <a:off x="8040531" y="1559188"/>
            <a:ext cx="2198633" cy="2495797"/>
          </a:xfrm>
          <a:prstGeom prst="round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chemeClr val="bg1">
                <a:alpha val="46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F22777-BA17-25D5-0C22-963865F7510D}"/>
              </a:ext>
            </a:extLst>
          </p:cNvPr>
          <p:cNvSpPr/>
          <p:nvPr/>
        </p:nvSpPr>
        <p:spPr>
          <a:xfrm>
            <a:off x="8054201" y="3570029"/>
            <a:ext cx="2198632" cy="427127"/>
          </a:xfrm>
          <a:prstGeom prst="roundRect">
            <a:avLst>
              <a:gd name="adj" fmla="val 16667"/>
            </a:avLst>
          </a:prstGeom>
          <a:solidFill>
            <a:schemeClr val="tx2">
              <a:alpha val="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457200" rtlCol="0" anchor="ctr"/>
          <a:lstStyle/>
          <a:p>
            <a:pPr algn="ctr"/>
            <a:r>
              <a:rPr lang="en-US" spc="100" dirty="0">
                <a:ln>
                  <a:solidFill>
                    <a:schemeClr val="bg1"/>
                  </a:solidFill>
                </a:ln>
                <a:latin typeface="Franklin Gothic Medium" panose="020B0603020102020204" pitchFamily="34" charset="0"/>
              </a:rPr>
              <a:t>Lisa Anne Smith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76BAA-3915-1B05-1F2C-08519173E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077" y="4476824"/>
            <a:ext cx="1877164" cy="1776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D3C63D-C20E-A9B2-42D3-DDB2AE0B6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675" y="4476824"/>
            <a:ext cx="1827230" cy="1704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90310F-82B1-C85D-8C80-1A9639D27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211" y="1656098"/>
            <a:ext cx="1529771" cy="19970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CE0D7E-F010-414A-F8CF-7357AEADA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608" y="1781693"/>
            <a:ext cx="1853633" cy="1792187"/>
          </a:xfrm>
          <a:prstGeom prst="rect">
            <a:avLst/>
          </a:prstGeom>
        </p:spPr>
      </p:pic>
      <p:pic>
        <p:nvPicPr>
          <p:cNvPr id="24" name="Picture 23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C3098420-2E9E-6593-BAA7-29C8DA8931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28" y="1740989"/>
            <a:ext cx="1731991" cy="18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1488">
        <p14:reveal/>
      </p:transition>
    </mc:Choice>
    <mc:Fallback xmlns="">
      <p:transition spd="slow" advTm="31488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470</Words>
  <Application>Microsoft Office PowerPoint</Application>
  <PresentationFormat>Widescreen</PresentationFormat>
  <Paragraphs>136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Nova</vt:lpstr>
      <vt:lpstr>Calibri</vt:lpstr>
      <vt:lpstr>Calibri Light</vt:lpstr>
      <vt:lpstr>Courier New</vt:lpstr>
      <vt:lpstr>Franklin Gothic Medium</vt:lpstr>
      <vt:lpstr>Times New Roman</vt:lpstr>
      <vt:lpstr>Office Theme</vt:lpstr>
      <vt:lpstr>Custom Design</vt:lpstr>
      <vt:lpstr>PowerPoint Presentation</vt:lpstr>
      <vt:lpstr>PowerPoint Presentation</vt:lpstr>
      <vt:lpstr>2023 Filing  Statistics ̶ Self-Represented Litigants (SRL) </vt:lpstr>
      <vt:lpstr>Self-Represented Litigant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 District Court</dc:creator>
  <cp:lastModifiedBy>Jodie Brown</cp:lastModifiedBy>
  <cp:revision>116</cp:revision>
  <dcterms:created xsi:type="dcterms:W3CDTF">2020-03-11T00:43:18Z</dcterms:created>
  <dcterms:modified xsi:type="dcterms:W3CDTF">2024-06-04T22:36:29Z</dcterms:modified>
</cp:coreProperties>
</file>