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notesMasterIdLst>
    <p:notesMasterId r:id="rId25"/>
  </p:notesMasterIdLst>
  <p:sldIdLst>
    <p:sldId id="256" r:id="rId2"/>
    <p:sldId id="275" r:id="rId3"/>
    <p:sldId id="258" r:id="rId4"/>
    <p:sldId id="274" r:id="rId5"/>
    <p:sldId id="276" r:id="rId6"/>
    <p:sldId id="259" r:id="rId7"/>
    <p:sldId id="266" r:id="rId8"/>
    <p:sldId id="268" r:id="rId9"/>
    <p:sldId id="269" r:id="rId10"/>
    <p:sldId id="270" r:id="rId11"/>
    <p:sldId id="277" r:id="rId12"/>
    <p:sldId id="278" r:id="rId13"/>
    <p:sldId id="272" r:id="rId14"/>
    <p:sldId id="279" r:id="rId15"/>
    <p:sldId id="271" r:id="rId16"/>
    <p:sldId id="280" r:id="rId17"/>
    <p:sldId id="260" r:id="rId18"/>
    <p:sldId id="261" r:id="rId19"/>
    <p:sldId id="262" r:id="rId20"/>
    <p:sldId id="263" r:id="rId21"/>
    <p:sldId id="264" r:id="rId22"/>
    <p:sldId id="265" r:id="rId23"/>
    <p:sldId id="27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323"/>
    <p:restoredTop sz="82313"/>
  </p:normalViewPr>
  <p:slideViewPr>
    <p:cSldViewPr snapToGrid="0">
      <p:cViewPr varScale="1">
        <p:scale>
          <a:sx n="74" d="100"/>
          <a:sy n="74" d="100"/>
        </p:scale>
        <p:origin x="40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483C34-7715-E84C-8C90-CEA94C8DF521}" type="datetimeFigureOut">
              <a:rPr lang="en-US" smtClean="0"/>
              <a:t>5/31/2024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BCF556-DD1F-404B-9882-ADF801C575BA}" type="slidenum">
              <a:rPr lang="en-US" smtClean="0"/>
              <a:t>‹#›</a:t>
            </a:fld>
            <a:endParaRPr lang="en-US" dirty="0"/>
          </a:p>
        </p:txBody>
      </p:sp>
    </p:spTree>
    <p:extLst>
      <p:ext uri="{BB962C8B-B14F-4D97-AF65-F5344CB8AC3E}">
        <p14:creationId xmlns:p14="http://schemas.microsoft.com/office/powerpoint/2010/main" val="28568792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BCF556-DD1F-404B-9882-ADF801C575BA}" type="slidenum">
              <a:rPr lang="en-US" smtClean="0"/>
              <a:t>1</a:t>
            </a:fld>
            <a:endParaRPr lang="en-US" dirty="0"/>
          </a:p>
        </p:txBody>
      </p:sp>
    </p:spTree>
    <p:extLst>
      <p:ext uri="{BB962C8B-B14F-4D97-AF65-F5344CB8AC3E}">
        <p14:creationId xmlns:p14="http://schemas.microsoft.com/office/powerpoint/2010/main" val="35688969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BCF556-DD1F-404B-9882-ADF801C575BA}" type="slidenum">
              <a:rPr lang="en-US" smtClean="0"/>
              <a:t>21</a:t>
            </a:fld>
            <a:endParaRPr lang="en-US" dirty="0"/>
          </a:p>
        </p:txBody>
      </p:sp>
    </p:spTree>
    <p:extLst>
      <p:ext uri="{BB962C8B-B14F-4D97-AF65-F5344CB8AC3E}">
        <p14:creationId xmlns:p14="http://schemas.microsoft.com/office/powerpoint/2010/main" val="197153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BCF556-DD1F-404B-9882-ADF801C575BA}" type="slidenum">
              <a:rPr lang="en-US" smtClean="0"/>
              <a:t>2</a:t>
            </a:fld>
            <a:endParaRPr lang="en-US" dirty="0"/>
          </a:p>
        </p:txBody>
      </p:sp>
    </p:spTree>
    <p:extLst>
      <p:ext uri="{BB962C8B-B14F-4D97-AF65-F5344CB8AC3E}">
        <p14:creationId xmlns:p14="http://schemas.microsoft.com/office/powerpoint/2010/main" val="1258486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Max SSI amount in 2024 is $943.00 </a:t>
            </a:r>
          </a:p>
          <a:p>
            <a:r>
              <a:rPr lang="en-US" dirty="0"/>
              <a:t>If a married couple are both eligible, the max is $1415.00</a:t>
            </a:r>
          </a:p>
          <a:p>
            <a:r>
              <a:rPr lang="en-US" dirty="0"/>
              <a:t>Childhood SSI </a:t>
            </a:r>
          </a:p>
          <a:p>
            <a:r>
              <a:rPr lang="en-US" dirty="0"/>
              <a:t>Disabled Adult Child </a:t>
            </a:r>
          </a:p>
        </p:txBody>
      </p:sp>
      <p:sp>
        <p:nvSpPr>
          <p:cNvPr id="4" name="Slide Number Placeholder 3"/>
          <p:cNvSpPr>
            <a:spLocks noGrp="1"/>
          </p:cNvSpPr>
          <p:nvPr>
            <p:ph type="sldNum" sz="quarter" idx="5"/>
          </p:nvPr>
        </p:nvSpPr>
        <p:spPr/>
        <p:txBody>
          <a:bodyPr/>
          <a:lstStyle/>
          <a:p>
            <a:fld id="{C3BCF556-DD1F-404B-9882-ADF801C575BA}" type="slidenum">
              <a:rPr lang="en-US" smtClean="0"/>
              <a:t>3</a:t>
            </a:fld>
            <a:endParaRPr lang="en-US" dirty="0"/>
          </a:p>
        </p:txBody>
      </p:sp>
    </p:spTree>
    <p:extLst>
      <p:ext uri="{BB962C8B-B14F-4D97-AF65-F5344CB8AC3E}">
        <p14:creationId xmlns:p14="http://schemas.microsoft.com/office/powerpoint/2010/main" val="332652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In 2024 substantial gainful activity is $1550/mo. </a:t>
            </a:r>
          </a:p>
          <a:p>
            <a:r>
              <a:rPr lang="en-US" dirty="0"/>
              <a:t>2. A “severe” impairment is “an impairment or a combination of impairments that significantly limits a claimant’s physical or mental ability to do basic work activities,” </a:t>
            </a:r>
          </a:p>
          <a:p>
            <a:r>
              <a:rPr lang="en-US" dirty="0"/>
              <a:t>4. Past relevant work will soon be considered work done at the level of SGA within the last five years </a:t>
            </a:r>
          </a:p>
          <a:p>
            <a:r>
              <a:rPr lang="en-US" dirty="0"/>
              <a:t>5. Step 5 – 404.1560(c) – if the claimant’s RFC does not enable them to do their PRW, the same RFC will be used to determine if the claimant can do any other work in the national economy. The agency will consider the RFC, age, education, and work experience</a:t>
            </a:r>
          </a:p>
          <a:p>
            <a:r>
              <a:rPr lang="en-US" dirty="0"/>
              <a:t>-Step 5- the burden of proof shifts to the agency to show that other work exists in significant numbers in the national economy that you can do, given your RFC and vocational factors </a:t>
            </a:r>
          </a:p>
          <a:p>
            <a:r>
              <a:rPr lang="en-US" dirty="0"/>
              <a:t>- Step 5- the grids, or Medical Vocational Guidelines, may apply to direct a finding of disabled </a:t>
            </a:r>
          </a:p>
        </p:txBody>
      </p:sp>
      <p:sp>
        <p:nvSpPr>
          <p:cNvPr id="4" name="Slide Number Placeholder 3"/>
          <p:cNvSpPr>
            <a:spLocks noGrp="1"/>
          </p:cNvSpPr>
          <p:nvPr>
            <p:ph type="sldNum" sz="quarter" idx="5"/>
          </p:nvPr>
        </p:nvSpPr>
        <p:spPr/>
        <p:txBody>
          <a:bodyPr/>
          <a:lstStyle/>
          <a:p>
            <a:fld id="{C3BCF556-DD1F-404B-9882-ADF801C575BA}" type="slidenum">
              <a:rPr lang="en-US" smtClean="0"/>
              <a:t>4</a:t>
            </a:fld>
            <a:endParaRPr lang="en-US" dirty="0"/>
          </a:p>
        </p:txBody>
      </p:sp>
    </p:spTree>
    <p:extLst>
      <p:ext uri="{BB962C8B-B14F-4D97-AF65-F5344CB8AC3E}">
        <p14:creationId xmlns:p14="http://schemas.microsoft.com/office/powerpoint/2010/main" val="3514248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BCF556-DD1F-404B-9882-ADF801C575BA}" type="slidenum">
              <a:rPr lang="en-US" smtClean="0"/>
              <a:t>5</a:t>
            </a:fld>
            <a:endParaRPr lang="en-US" dirty="0"/>
          </a:p>
        </p:txBody>
      </p:sp>
    </p:spTree>
    <p:extLst>
      <p:ext uri="{BB962C8B-B14F-4D97-AF65-F5344CB8AC3E}">
        <p14:creationId xmlns:p14="http://schemas.microsoft.com/office/powerpoint/2010/main" val="4276951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BCF556-DD1F-404B-9882-ADF801C575BA}" type="slidenum">
              <a:rPr lang="en-US" smtClean="0"/>
              <a:t>6</a:t>
            </a:fld>
            <a:endParaRPr lang="en-US" dirty="0"/>
          </a:p>
        </p:txBody>
      </p:sp>
    </p:spTree>
    <p:extLst>
      <p:ext uri="{BB962C8B-B14F-4D97-AF65-F5344CB8AC3E}">
        <p14:creationId xmlns:p14="http://schemas.microsoft.com/office/powerpoint/2010/main" val="3001189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BCF556-DD1F-404B-9882-ADF801C575BA}" type="slidenum">
              <a:rPr lang="en-US" smtClean="0"/>
              <a:t>7</a:t>
            </a:fld>
            <a:endParaRPr lang="en-US" dirty="0"/>
          </a:p>
        </p:txBody>
      </p:sp>
    </p:spTree>
    <p:extLst>
      <p:ext uri="{BB962C8B-B14F-4D97-AF65-F5344CB8AC3E}">
        <p14:creationId xmlns:p14="http://schemas.microsoft.com/office/powerpoint/2010/main" val="19152170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BCF556-DD1F-404B-9882-ADF801C575BA}" type="slidenum">
              <a:rPr lang="en-US" smtClean="0"/>
              <a:t>12</a:t>
            </a:fld>
            <a:endParaRPr lang="en-US" dirty="0"/>
          </a:p>
        </p:txBody>
      </p:sp>
    </p:spTree>
    <p:extLst>
      <p:ext uri="{BB962C8B-B14F-4D97-AF65-F5344CB8AC3E}">
        <p14:creationId xmlns:p14="http://schemas.microsoft.com/office/powerpoint/2010/main" val="397133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BCF556-DD1F-404B-9882-ADF801C575BA}" type="slidenum">
              <a:rPr lang="en-US" smtClean="0"/>
              <a:t>18</a:t>
            </a:fld>
            <a:endParaRPr lang="en-US" dirty="0"/>
          </a:p>
        </p:txBody>
      </p:sp>
    </p:spTree>
    <p:extLst>
      <p:ext uri="{BB962C8B-B14F-4D97-AF65-F5344CB8AC3E}">
        <p14:creationId xmlns:p14="http://schemas.microsoft.com/office/powerpoint/2010/main" val="304583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F1C56-8A72-4858-851C-F15B634C74F2}"/>
              </a:ext>
            </a:extLst>
          </p:cNvPr>
          <p:cNvSpPr>
            <a:spLocks noGrp="1"/>
          </p:cNvSpPr>
          <p:nvPr>
            <p:ph type="ctrTitle"/>
          </p:nvPr>
        </p:nvSpPr>
        <p:spPr>
          <a:xfrm>
            <a:off x="1219200" y="1122362"/>
            <a:ext cx="8876022" cy="3744209"/>
          </a:xfrm>
        </p:spPr>
        <p:txBody>
          <a:bodyPr anchor="b">
            <a:normAutofit/>
          </a:bodyPr>
          <a:lstStyle>
            <a:lvl1pPr algn="l">
              <a:defRPr sz="5400"/>
            </a:lvl1pPr>
          </a:lstStyle>
          <a:p>
            <a:r>
              <a:rPr lang="en-US" dirty="0"/>
              <a:t>Click to edit Master title style</a:t>
            </a:r>
          </a:p>
        </p:txBody>
      </p:sp>
      <p:sp>
        <p:nvSpPr>
          <p:cNvPr id="3" name="Subtitle 2">
            <a:extLst>
              <a:ext uri="{FF2B5EF4-FFF2-40B4-BE49-F238E27FC236}">
                <a16:creationId xmlns:a16="http://schemas.microsoft.com/office/drawing/2014/main" id="{3C1834EB-45A5-426C-824A-8F07CA8F6DBE}"/>
              </a:ext>
            </a:extLst>
          </p:cNvPr>
          <p:cNvSpPr>
            <a:spLocks noGrp="1"/>
          </p:cNvSpPr>
          <p:nvPr>
            <p:ph type="subTitle" idx="1"/>
          </p:nvPr>
        </p:nvSpPr>
        <p:spPr>
          <a:xfrm>
            <a:off x="1219200" y="5230134"/>
            <a:ext cx="4876800" cy="942065"/>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293D55F2-5374-4778-B1EE-98996792D07B}"/>
              </a:ext>
            </a:extLst>
          </p:cNvPr>
          <p:cNvSpPr>
            <a:spLocks noGrp="1"/>
          </p:cNvSpPr>
          <p:nvPr>
            <p:ph type="dt" sz="half" idx="10"/>
          </p:nvPr>
        </p:nvSpPr>
        <p:spPr/>
        <p:txBody>
          <a:bodyPr/>
          <a:lstStyle/>
          <a:p>
            <a:fld id="{8C1E1FAD-7351-4908-963A-08EA8E4AB7A0}" type="datetimeFigureOut">
              <a:rPr lang="en-US" smtClean="0"/>
              <a:t>5/31/2024</a:t>
            </a:fld>
            <a:endParaRPr lang="en-US" dirty="0"/>
          </a:p>
        </p:txBody>
      </p:sp>
      <p:sp>
        <p:nvSpPr>
          <p:cNvPr id="5" name="Footer Placeholder 4">
            <a:extLst>
              <a:ext uri="{FF2B5EF4-FFF2-40B4-BE49-F238E27FC236}">
                <a16:creationId xmlns:a16="http://schemas.microsoft.com/office/drawing/2014/main" id="{944044F8-E727-4D63-B6D6-26482F83D3F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6141F76-D956-4205-AD99-E91FD5FCC027}"/>
              </a:ext>
            </a:extLst>
          </p:cNvPr>
          <p:cNvSpPr>
            <a:spLocks noGrp="1"/>
          </p:cNvSpPr>
          <p:nvPr>
            <p:ph type="sldNum" sz="quarter" idx="12"/>
          </p:nvPr>
        </p:nvSpPr>
        <p:spPr/>
        <p:txBody>
          <a:bodyPr/>
          <a:lstStyle/>
          <a:p>
            <a:fld id="{1CF2D47E-0AF1-4C27-801F-64E3E5BF7F72}" type="slidenum">
              <a:rPr lang="en-US" smtClean="0"/>
              <a:t>‹#›</a:t>
            </a:fld>
            <a:endParaRPr lang="en-US" dirty="0"/>
          </a:p>
        </p:txBody>
      </p:sp>
    </p:spTree>
    <p:extLst>
      <p:ext uri="{BB962C8B-B14F-4D97-AF65-F5344CB8AC3E}">
        <p14:creationId xmlns:p14="http://schemas.microsoft.com/office/powerpoint/2010/main" val="580785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A6D4F-1C6D-40FB-9A92-C86C4E15C0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67BDDB-F95B-4041-AA53-71BBCB26D9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977052-C8EA-459E-9E10-8EE28C50E166}"/>
              </a:ext>
            </a:extLst>
          </p:cNvPr>
          <p:cNvSpPr>
            <a:spLocks noGrp="1"/>
          </p:cNvSpPr>
          <p:nvPr>
            <p:ph type="dt" sz="half" idx="10"/>
          </p:nvPr>
        </p:nvSpPr>
        <p:spPr/>
        <p:txBody>
          <a:bodyPr/>
          <a:lstStyle/>
          <a:p>
            <a:fld id="{8C1E1FAD-7351-4908-963A-08EA8E4AB7A0}" type="datetimeFigureOut">
              <a:rPr lang="en-US" smtClean="0"/>
              <a:t>5/31/2024</a:t>
            </a:fld>
            <a:endParaRPr lang="en-US" dirty="0"/>
          </a:p>
        </p:txBody>
      </p:sp>
      <p:sp>
        <p:nvSpPr>
          <p:cNvPr id="5" name="Footer Placeholder 4">
            <a:extLst>
              <a:ext uri="{FF2B5EF4-FFF2-40B4-BE49-F238E27FC236}">
                <a16:creationId xmlns:a16="http://schemas.microsoft.com/office/drawing/2014/main" id="{1F3E6650-E3AD-4C98-88FE-F5152966FE9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54FED5-B228-4E3C-BFEE-0BC47D950694}"/>
              </a:ext>
            </a:extLst>
          </p:cNvPr>
          <p:cNvSpPr>
            <a:spLocks noGrp="1"/>
          </p:cNvSpPr>
          <p:nvPr>
            <p:ph type="sldNum" sz="quarter" idx="12"/>
          </p:nvPr>
        </p:nvSpPr>
        <p:spPr/>
        <p:txBody>
          <a:bodyPr/>
          <a:lstStyle/>
          <a:p>
            <a:fld id="{1CF2D47E-0AF1-4C27-801F-64E3E5BF7F72}" type="slidenum">
              <a:rPr lang="en-US" smtClean="0"/>
              <a:t>‹#›</a:t>
            </a:fld>
            <a:endParaRPr lang="en-US" dirty="0"/>
          </a:p>
        </p:txBody>
      </p:sp>
    </p:spTree>
    <p:extLst>
      <p:ext uri="{BB962C8B-B14F-4D97-AF65-F5344CB8AC3E}">
        <p14:creationId xmlns:p14="http://schemas.microsoft.com/office/powerpoint/2010/main" val="2968391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0A243A-5463-4C65-85DA-03BECDAE63E2}"/>
              </a:ext>
            </a:extLst>
          </p:cNvPr>
          <p:cNvSpPr>
            <a:spLocks noGrp="1"/>
          </p:cNvSpPr>
          <p:nvPr>
            <p:ph type="title" orient="vert"/>
          </p:nvPr>
        </p:nvSpPr>
        <p:spPr>
          <a:xfrm>
            <a:off x="8831898" y="854169"/>
            <a:ext cx="2674301" cy="5322793"/>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9E10153C-6948-4108-8FF1-033F66D4CABA}"/>
              </a:ext>
            </a:extLst>
          </p:cNvPr>
          <p:cNvSpPr>
            <a:spLocks noGrp="1"/>
          </p:cNvSpPr>
          <p:nvPr>
            <p:ph type="body" orient="vert" idx="1"/>
          </p:nvPr>
        </p:nvSpPr>
        <p:spPr>
          <a:xfrm>
            <a:off x="685800" y="854169"/>
            <a:ext cx="7886700" cy="532279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9345988-B24C-46FE-87B0-55D4FB7CBC42}"/>
              </a:ext>
            </a:extLst>
          </p:cNvPr>
          <p:cNvSpPr>
            <a:spLocks noGrp="1"/>
          </p:cNvSpPr>
          <p:nvPr>
            <p:ph type="dt" sz="half" idx="10"/>
          </p:nvPr>
        </p:nvSpPr>
        <p:spPr/>
        <p:txBody>
          <a:bodyPr/>
          <a:lstStyle/>
          <a:p>
            <a:fld id="{8C1E1FAD-7351-4908-963A-08EA8E4AB7A0}" type="datetimeFigureOut">
              <a:rPr lang="en-US" smtClean="0"/>
              <a:t>5/31/2024</a:t>
            </a:fld>
            <a:endParaRPr lang="en-US" dirty="0"/>
          </a:p>
        </p:txBody>
      </p:sp>
      <p:sp>
        <p:nvSpPr>
          <p:cNvPr id="5" name="Footer Placeholder 4">
            <a:extLst>
              <a:ext uri="{FF2B5EF4-FFF2-40B4-BE49-F238E27FC236}">
                <a16:creationId xmlns:a16="http://schemas.microsoft.com/office/drawing/2014/main" id="{493AB2DB-BD1F-41F7-AC5E-57249C27006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081E3DB-BDAB-40CA-ABA3-A3662C06881F}"/>
              </a:ext>
            </a:extLst>
          </p:cNvPr>
          <p:cNvSpPr>
            <a:spLocks noGrp="1"/>
          </p:cNvSpPr>
          <p:nvPr>
            <p:ph type="sldNum" sz="quarter" idx="12"/>
          </p:nvPr>
        </p:nvSpPr>
        <p:spPr/>
        <p:txBody>
          <a:bodyPr/>
          <a:lstStyle/>
          <a:p>
            <a:fld id="{1CF2D47E-0AF1-4C27-801F-64E3E5BF7F72}" type="slidenum">
              <a:rPr lang="en-US" smtClean="0"/>
              <a:t>‹#›</a:t>
            </a:fld>
            <a:endParaRPr lang="en-US" dirty="0"/>
          </a:p>
        </p:txBody>
      </p:sp>
    </p:spTree>
    <p:extLst>
      <p:ext uri="{BB962C8B-B14F-4D97-AF65-F5344CB8AC3E}">
        <p14:creationId xmlns:p14="http://schemas.microsoft.com/office/powerpoint/2010/main" val="1325609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11A1B-E09A-4F93-BC68-B160114AFCEA}"/>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CC8C4A9-27ED-4E86-A256-5009E31342B6}"/>
              </a:ext>
            </a:extLst>
          </p:cNvPr>
          <p:cNvSpPr>
            <a:spLocks noGrp="1"/>
          </p:cNvSpPr>
          <p:nvPr>
            <p:ph idx="1"/>
          </p:nvPr>
        </p:nvSpPr>
        <p:spPr/>
        <p:txBody>
          <a:bodyPr/>
          <a:lstStyle>
            <a:lvl1pPr>
              <a:lnSpc>
                <a:spcPct val="120000"/>
              </a:lnSpc>
              <a:defRPr/>
            </a:lvl1pPr>
            <a:lvl2pPr>
              <a:lnSpc>
                <a:spcPct val="120000"/>
              </a:lnSpc>
              <a:defRPr/>
            </a:lvl2pPr>
            <a:lvl3pPr>
              <a:lnSpc>
                <a:spcPct val="120000"/>
              </a:lnSpc>
              <a:defRPr sz="1400"/>
            </a:lvl3pPr>
            <a:lvl4pPr>
              <a:lnSpc>
                <a:spcPct val="120000"/>
              </a:lnSpc>
              <a:defRPr sz="1200"/>
            </a:lvl4pPr>
            <a:lvl5pPr>
              <a:lnSpc>
                <a:spcPct val="12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85CF91C-8771-4949-A397-928A5743EBC7}"/>
              </a:ext>
            </a:extLst>
          </p:cNvPr>
          <p:cNvSpPr>
            <a:spLocks noGrp="1"/>
          </p:cNvSpPr>
          <p:nvPr>
            <p:ph type="dt" sz="half" idx="10"/>
          </p:nvPr>
        </p:nvSpPr>
        <p:spPr/>
        <p:txBody>
          <a:bodyPr/>
          <a:lstStyle/>
          <a:p>
            <a:fld id="{8C1E1FAD-7351-4908-963A-08EA8E4AB7A0}" type="datetimeFigureOut">
              <a:rPr lang="en-US" smtClean="0"/>
              <a:t>5/31/2024</a:t>
            </a:fld>
            <a:endParaRPr lang="en-US" dirty="0"/>
          </a:p>
        </p:txBody>
      </p:sp>
      <p:sp>
        <p:nvSpPr>
          <p:cNvPr id="5" name="Footer Placeholder 4">
            <a:extLst>
              <a:ext uri="{FF2B5EF4-FFF2-40B4-BE49-F238E27FC236}">
                <a16:creationId xmlns:a16="http://schemas.microsoft.com/office/drawing/2014/main" id="{013EA0ED-4961-4254-B34E-71D14C4E051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2497152-BD97-4A72-8B07-CD2BC57B84F6}"/>
              </a:ext>
            </a:extLst>
          </p:cNvPr>
          <p:cNvSpPr>
            <a:spLocks noGrp="1"/>
          </p:cNvSpPr>
          <p:nvPr>
            <p:ph type="sldNum" sz="quarter" idx="12"/>
          </p:nvPr>
        </p:nvSpPr>
        <p:spPr/>
        <p:txBody>
          <a:bodyPr/>
          <a:lstStyle/>
          <a:p>
            <a:fld id="{1CF2D47E-0AF1-4C27-801F-64E3E5BF7F72}" type="slidenum">
              <a:rPr lang="en-US" smtClean="0"/>
              <a:t>‹#›</a:t>
            </a:fld>
            <a:endParaRPr lang="en-US" dirty="0"/>
          </a:p>
        </p:txBody>
      </p:sp>
    </p:spTree>
    <p:extLst>
      <p:ext uri="{BB962C8B-B14F-4D97-AF65-F5344CB8AC3E}">
        <p14:creationId xmlns:p14="http://schemas.microsoft.com/office/powerpoint/2010/main" val="303728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4EAF4-C10D-4650-9587-15DA8E9F9C08}"/>
              </a:ext>
            </a:extLst>
          </p:cNvPr>
          <p:cNvSpPr>
            <a:spLocks noGrp="1"/>
          </p:cNvSpPr>
          <p:nvPr>
            <p:ph type="title"/>
          </p:nvPr>
        </p:nvSpPr>
        <p:spPr>
          <a:xfrm>
            <a:off x="1219200" y="1368862"/>
            <a:ext cx="9486900" cy="3679656"/>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BBA1D5C2-6E93-4B23-A0CA-D5D7E735C718}"/>
              </a:ext>
            </a:extLst>
          </p:cNvPr>
          <p:cNvSpPr>
            <a:spLocks noGrp="1"/>
          </p:cNvSpPr>
          <p:nvPr>
            <p:ph type="body" idx="1"/>
          </p:nvPr>
        </p:nvSpPr>
        <p:spPr>
          <a:xfrm>
            <a:off x="1219200" y="5318974"/>
            <a:ext cx="9486900" cy="853225"/>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E815BFB-5D28-4ABE-AD37-0C6C3FD949FE}"/>
              </a:ext>
            </a:extLst>
          </p:cNvPr>
          <p:cNvSpPr>
            <a:spLocks noGrp="1"/>
          </p:cNvSpPr>
          <p:nvPr>
            <p:ph type="dt" sz="half" idx="10"/>
          </p:nvPr>
        </p:nvSpPr>
        <p:spPr/>
        <p:txBody>
          <a:bodyPr/>
          <a:lstStyle/>
          <a:p>
            <a:fld id="{8C1E1FAD-7351-4908-963A-08EA8E4AB7A0}" type="datetimeFigureOut">
              <a:rPr lang="en-US" smtClean="0"/>
              <a:t>5/31/2024</a:t>
            </a:fld>
            <a:endParaRPr lang="en-US" dirty="0"/>
          </a:p>
        </p:txBody>
      </p:sp>
      <p:sp>
        <p:nvSpPr>
          <p:cNvPr id="5" name="Footer Placeholder 4">
            <a:extLst>
              <a:ext uri="{FF2B5EF4-FFF2-40B4-BE49-F238E27FC236}">
                <a16:creationId xmlns:a16="http://schemas.microsoft.com/office/drawing/2014/main" id="{65A4035B-0539-4A03-87C0-22E52C98B27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4327ADF-48C9-49CF-BD4D-82399BF64AD3}"/>
              </a:ext>
            </a:extLst>
          </p:cNvPr>
          <p:cNvSpPr>
            <a:spLocks noGrp="1"/>
          </p:cNvSpPr>
          <p:nvPr>
            <p:ph type="sldNum" sz="quarter" idx="12"/>
          </p:nvPr>
        </p:nvSpPr>
        <p:spPr/>
        <p:txBody>
          <a:bodyPr/>
          <a:lstStyle/>
          <a:p>
            <a:fld id="{1CF2D47E-0AF1-4C27-801F-64E3E5BF7F72}" type="slidenum">
              <a:rPr lang="en-US" smtClean="0"/>
              <a:t>‹#›</a:t>
            </a:fld>
            <a:endParaRPr lang="en-US" dirty="0"/>
          </a:p>
        </p:txBody>
      </p:sp>
    </p:spTree>
    <p:extLst>
      <p:ext uri="{BB962C8B-B14F-4D97-AF65-F5344CB8AC3E}">
        <p14:creationId xmlns:p14="http://schemas.microsoft.com/office/powerpoint/2010/main" val="1428463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A2FB-0310-4935-B7F7-E47876CD4E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987C14-52AB-4AAC-9038-29CF58EA6EA8}"/>
              </a:ext>
            </a:extLst>
          </p:cNvPr>
          <p:cNvSpPr>
            <a:spLocks noGrp="1"/>
          </p:cNvSpPr>
          <p:nvPr>
            <p:ph sz="half" idx="1"/>
          </p:nvPr>
        </p:nvSpPr>
        <p:spPr>
          <a:xfrm>
            <a:off x="1219200" y="2168278"/>
            <a:ext cx="4702921" cy="415632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CB2E45A-DCC0-4701-9D67-EF56AECE3432}"/>
              </a:ext>
            </a:extLst>
          </p:cNvPr>
          <p:cNvSpPr>
            <a:spLocks noGrp="1"/>
          </p:cNvSpPr>
          <p:nvPr>
            <p:ph sz="half" idx="2"/>
          </p:nvPr>
        </p:nvSpPr>
        <p:spPr>
          <a:xfrm>
            <a:off x="6269880" y="2168278"/>
            <a:ext cx="4782699" cy="415632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11AF0813-A167-4D17-AA79-07BD9765FE0D}"/>
              </a:ext>
            </a:extLst>
          </p:cNvPr>
          <p:cNvSpPr>
            <a:spLocks noGrp="1"/>
          </p:cNvSpPr>
          <p:nvPr>
            <p:ph type="dt" sz="half" idx="10"/>
          </p:nvPr>
        </p:nvSpPr>
        <p:spPr/>
        <p:txBody>
          <a:bodyPr/>
          <a:lstStyle/>
          <a:p>
            <a:fld id="{8C1E1FAD-7351-4908-963A-08EA8E4AB7A0}" type="datetimeFigureOut">
              <a:rPr lang="en-US" smtClean="0"/>
              <a:t>5/31/2024</a:t>
            </a:fld>
            <a:endParaRPr lang="en-US" dirty="0"/>
          </a:p>
        </p:txBody>
      </p:sp>
      <p:sp>
        <p:nvSpPr>
          <p:cNvPr id="6" name="Footer Placeholder 5">
            <a:extLst>
              <a:ext uri="{FF2B5EF4-FFF2-40B4-BE49-F238E27FC236}">
                <a16:creationId xmlns:a16="http://schemas.microsoft.com/office/drawing/2014/main" id="{40A940D7-D4C1-4C24-95F3-29A849CEEE3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7949AB7-007E-4D4D-A2C1-2C5C3310C0B6}"/>
              </a:ext>
            </a:extLst>
          </p:cNvPr>
          <p:cNvSpPr>
            <a:spLocks noGrp="1"/>
          </p:cNvSpPr>
          <p:nvPr>
            <p:ph type="sldNum" sz="quarter" idx="12"/>
          </p:nvPr>
        </p:nvSpPr>
        <p:spPr/>
        <p:txBody>
          <a:bodyPr/>
          <a:lstStyle/>
          <a:p>
            <a:fld id="{1CF2D47E-0AF1-4C27-801F-64E3E5BF7F72}" type="slidenum">
              <a:rPr lang="en-US" smtClean="0"/>
              <a:t>‹#›</a:t>
            </a:fld>
            <a:endParaRPr lang="en-US" dirty="0"/>
          </a:p>
        </p:txBody>
      </p:sp>
    </p:spTree>
    <p:extLst>
      <p:ext uri="{BB962C8B-B14F-4D97-AF65-F5344CB8AC3E}">
        <p14:creationId xmlns:p14="http://schemas.microsoft.com/office/powerpoint/2010/main" val="3057185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0184-BDFD-48DE-B858-B81887BFD302}"/>
              </a:ext>
            </a:extLst>
          </p:cNvPr>
          <p:cNvSpPr>
            <a:spLocks noGrp="1"/>
          </p:cNvSpPr>
          <p:nvPr>
            <p:ph type="title"/>
          </p:nvPr>
        </p:nvSpPr>
        <p:spPr>
          <a:xfrm>
            <a:off x="1219200" y="365125"/>
            <a:ext cx="9753599" cy="1577975"/>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1724FEB2-6EEC-49D4-9466-0F7A6EDB0CB6}"/>
              </a:ext>
            </a:extLst>
          </p:cNvPr>
          <p:cNvSpPr>
            <a:spLocks noGrp="1"/>
          </p:cNvSpPr>
          <p:nvPr>
            <p:ph type="body" idx="1"/>
          </p:nvPr>
        </p:nvSpPr>
        <p:spPr>
          <a:xfrm>
            <a:off x="1219201" y="2095930"/>
            <a:ext cx="4507931" cy="758650"/>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DE8CF0-BAB6-4BF2-836F-FED0AF88A8AA}"/>
              </a:ext>
            </a:extLst>
          </p:cNvPr>
          <p:cNvSpPr>
            <a:spLocks noGrp="1"/>
          </p:cNvSpPr>
          <p:nvPr>
            <p:ph sz="half" idx="2"/>
          </p:nvPr>
        </p:nvSpPr>
        <p:spPr>
          <a:xfrm>
            <a:off x="1219201" y="2938410"/>
            <a:ext cx="4507930" cy="338619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5F0751AB-FCF0-450B-A6DF-9B9A2AD2C24A}"/>
              </a:ext>
            </a:extLst>
          </p:cNvPr>
          <p:cNvSpPr>
            <a:spLocks noGrp="1"/>
          </p:cNvSpPr>
          <p:nvPr>
            <p:ph type="body" sz="quarter" idx="3"/>
          </p:nvPr>
        </p:nvSpPr>
        <p:spPr>
          <a:xfrm>
            <a:off x="6464867" y="2095930"/>
            <a:ext cx="4507932" cy="758650"/>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7D3898E7-3130-4CE6-AA11-C9CC8214EA1D}"/>
              </a:ext>
            </a:extLst>
          </p:cNvPr>
          <p:cNvSpPr>
            <a:spLocks noGrp="1"/>
          </p:cNvSpPr>
          <p:nvPr>
            <p:ph sz="quarter" idx="4"/>
          </p:nvPr>
        </p:nvSpPr>
        <p:spPr>
          <a:xfrm>
            <a:off x="6464867" y="2938410"/>
            <a:ext cx="4507932" cy="338619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55D85675-9678-4CB3-9AAB-D727D2B58E7A}"/>
              </a:ext>
            </a:extLst>
          </p:cNvPr>
          <p:cNvSpPr>
            <a:spLocks noGrp="1"/>
          </p:cNvSpPr>
          <p:nvPr>
            <p:ph type="dt" sz="half" idx="10"/>
          </p:nvPr>
        </p:nvSpPr>
        <p:spPr/>
        <p:txBody>
          <a:bodyPr/>
          <a:lstStyle/>
          <a:p>
            <a:fld id="{8C1E1FAD-7351-4908-963A-08EA8E4AB7A0}" type="datetimeFigureOut">
              <a:rPr lang="en-US" smtClean="0"/>
              <a:t>5/31/2024</a:t>
            </a:fld>
            <a:endParaRPr lang="en-US" dirty="0"/>
          </a:p>
        </p:txBody>
      </p:sp>
      <p:sp>
        <p:nvSpPr>
          <p:cNvPr id="8" name="Footer Placeholder 7">
            <a:extLst>
              <a:ext uri="{FF2B5EF4-FFF2-40B4-BE49-F238E27FC236}">
                <a16:creationId xmlns:a16="http://schemas.microsoft.com/office/drawing/2014/main" id="{445F8314-1849-461A-AAF2-BF149646D52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8B69738E-5865-473C-BAFB-BDB385C06931}"/>
              </a:ext>
            </a:extLst>
          </p:cNvPr>
          <p:cNvSpPr>
            <a:spLocks noGrp="1"/>
          </p:cNvSpPr>
          <p:nvPr>
            <p:ph type="sldNum" sz="quarter" idx="12"/>
          </p:nvPr>
        </p:nvSpPr>
        <p:spPr/>
        <p:txBody>
          <a:bodyPr/>
          <a:lstStyle/>
          <a:p>
            <a:fld id="{1CF2D47E-0AF1-4C27-801F-64E3E5BF7F72}" type="slidenum">
              <a:rPr lang="en-US" smtClean="0"/>
              <a:t>‹#›</a:t>
            </a:fld>
            <a:endParaRPr lang="en-US" dirty="0"/>
          </a:p>
        </p:txBody>
      </p:sp>
    </p:spTree>
    <p:extLst>
      <p:ext uri="{BB962C8B-B14F-4D97-AF65-F5344CB8AC3E}">
        <p14:creationId xmlns:p14="http://schemas.microsoft.com/office/powerpoint/2010/main" val="4108048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7AC40-59FF-4CE3-B49C-C824A784C5F7}"/>
              </a:ext>
            </a:extLst>
          </p:cNvPr>
          <p:cNvSpPr>
            <a:spLocks noGrp="1"/>
          </p:cNvSpPr>
          <p:nvPr>
            <p:ph type="title"/>
          </p:nvPr>
        </p:nvSpPr>
        <p:spPr>
          <a:xfrm>
            <a:off x="1219200" y="365125"/>
            <a:ext cx="9493249" cy="15779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F92FAB63-E9CE-4359-A54B-07AC7E9BBAE3}"/>
              </a:ext>
            </a:extLst>
          </p:cNvPr>
          <p:cNvSpPr>
            <a:spLocks noGrp="1"/>
          </p:cNvSpPr>
          <p:nvPr>
            <p:ph type="dt" sz="half" idx="10"/>
          </p:nvPr>
        </p:nvSpPr>
        <p:spPr/>
        <p:txBody>
          <a:bodyPr/>
          <a:lstStyle/>
          <a:p>
            <a:fld id="{8C1E1FAD-7351-4908-963A-08EA8E4AB7A0}" type="datetimeFigureOut">
              <a:rPr lang="en-US" smtClean="0"/>
              <a:t>5/31/2024</a:t>
            </a:fld>
            <a:endParaRPr lang="en-US" dirty="0"/>
          </a:p>
        </p:txBody>
      </p:sp>
      <p:sp>
        <p:nvSpPr>
          <p:cNvPr id="4" name="Footer Placeholder 3">
            <a:extLst>
              <a:ext uri="{FF2B5EF4-FFF2-40B4-BE49-F238E27FC236}">
                <a16:creationId xmlns:a16="http://schemas.microsoft.com/office/drawing/2014/main" id="{C7939854-5165-4C41-8DCA-D42DFD7D906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F1768E0-4535-4B0D-8B94-4C10740B0A6B}"/>
              </a:ext>
            </a:extLst>
          </p:cNvPr>
          <p:cNvSpPr>
            <a:spLocks noGrp="1"/>
          </p:cNvSpPr>
          <p:nvPr>
            <p:ph type="sldNum" sz="quarter" idx="12"/>
          </p:nvPr>
        </p:nvSpPr>
        <p:spPr/>
        <p:txBody>
          <a:bodyPr/>
          <a:lstStyle/>
          <a:p>
            <a:fld id="{1CF2D47E-0AF1-4C27-801F-64E3E5BF7F72}" type="slidenum">
              <a:rPr lang="en-US" smtClean="0"/>
              <a:t>‹#›</a:t>
            </a:fld>
            <a:endParaRPr lang="en-US" dirty="0"/>
          </a:p>
        </p:txBody>
      </p:sp>
    </p:spTree>
    <p:extLst>
      <p:ext uri="{BB962C8B-B14F-4D97-AF65-F5344CB8AC3E}">
        <p14:creationId xmlns:p14="http://schemas.microsoft.com/office/powerpoint/2010/main" val="1317802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4678E3-D115-4E49-9ECB-656CF2319E94}"/>
              </a:ext>
            </a:extLst>
          </p:cNvPr>
          <p:cNvSpPr>
            <a:spLocks noGrp="1"/>
          </p:cNvSpPr>
          <p:nvPr>
            <p:ph type="dt" sz="half" idx="10"/>
          </p:nvPr>
        </p:nvSpPr>
        <p:spPr/>
        <p:txBody>
          <a:bodyPr/>
          <a:lstStyle/>
          <a:p>
            <a:fld id="{8C1E1FAD-7351-4908-963A-08EA8E4AB7A0}" type="datetimeFigureOut">
              <a:rPr lang="en-US" smtClean="0"/>
              <a:t>5/31/2024</a:t>
            </a:fld>
            <a:endParaRPr lang="en-US" dirty="0"/>
          </a:p>
        </p:txBody>
      </p:sp>
      <p:sp>
        <p:nvSpPr>
          <p:cNvPr id="3" name="Footer Placeholder 2">
            <a:extLst>
              <a:ext uri="{FF2B5EF4-FFF2-40B4-BE49-F238E27FC236}">
                <a16:creationId xmlns:a16="http://schemas.microsoft.com/office/drawing/2014/main" id="{E521E6FC-7F84-4673-81D6-B85FE26DA0B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A480318A-245C-4841-AB57-CEC5CC124D02}"/>
              </a:ext>
            </a:extLst>
          </p:cNvPr>
          <p:cNvSpPr>
            <a:spLocks noGrp="1"/>
          </p:cNvSpPr>
          <p:nvPr>
            <p:ph type="sldNum" sz="quarter" idx="12"/>
          </p:nvPr>
        </p:nvSpPr>
        <p:spPr/>
        <p:txBody>
          <a:bodyPr/>
          <a:lstStyle/>
          <a:p>
            <a:fld id="{1CF2D47E-0AF1-4C27-801F-64E3E5BF7F72}" type="slidenum">
              <a:rPr lang="en-US" smtClean="0"/>
              <a:t>‹#›</a:t>
            </a:fld>
            <a:endParaRPr lang="en-US" dirty="0"/>
          </a:p>
        </p:txBody>
      </p:sp>
    </p:spTree>
    <p:extLst>
      <p:ext uri="{BB962C8B-B14F-4D97-AF65-F5344CB8AC3E}">
        <p14:creationId xmlns:p14="http://schemas.microsoft.com/office/powerpoint/2010/main" val="4251736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47B-9D86-47FF-B24A-EEA5F73EA144}"/>
              </a:ext>
            </a:extLst>
          </p:cNvPr>
          <p:cNvSpPr>
            <a:spLocks noGrp="1"/>
          </p:cNvSpPr>
          <p:nvPr>
            <p:ph type="title"/>
          </p:nvPr>
        </p:nvSpPr>
        <p:spPr>
          <a:xfrm>
            <a:off x="1219200" y="457200"/>
            <a:ext cx="3776472" cy="2852928"/>
          </a:xfrm>
        </p:spPr>
        <p:txBody>
          <a:bodyPr anchor="b">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ADAC0675-AD2F-44DC-8FF3-4454258A5908}"/>
              </a:ext>
            </a:extLst>
          </p:cNvPr>
          <p:cNvSpPr>
            <a:spLocks noGrp="1"/>
          </p:cNvSpPr>
          <p:nvPr>
            <p:ph idx="1"/>
          </p:nvPr>
        </p:nvSpPr>
        <p:spPr>
          <a:xfrm>
            <a:off x="5557582" y="987425"/>
            <a:ext cx="5948618"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1D96356-C0F0-4C22-B9B6-C7E0BE4F3702}"/>
              </a:ext>
            </a:extLst>
          </p:cNvPr>
          <p:cNvSpPr>
            <a:spLocks noGrp="1"/>
          </p:cNvSpPr>
          <p:nvPr>
            <p:ph type="body" sz="half" idx="2"/>
          </p:nvPr>
        </p:nvSpPr>
        <p:spPr>
          <a:xfrm>
            <a:off x="1219200" y="3484210"/>
            <a:ext cx="3768934" cy="238477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AF3EFD71-2ACA-4041-9EA2-86E7B81C314D}"/>
              </a:ext>
            </a:extLst>
          </p:cNvPr>
          <p:cNvSpPr>
            <a:spLocks noGrp="1"/>
          </p:cNvSpPr>
          <p:nvPr>
            <p:ph type="dt" sz="half" idx="10"/>
          </p:nvPr>
        </p:nvSpPr>
        <p:spPr/>
        <p:txBody>
          <a:bodyPr/>
          <a:lstStyle/>
          <a:p>
            <a:fld id="{8C1E1FAD-7351-4908-963A-08EA8E4AB7A0}" type="datetimeFigureOut">
              <a:rPr lang="en-US" smtClean="0"/>
              <a:t>5/31/2024</a:t>
            </a:fld>
            <a:endParaRPr lang="en-US" dirty="0"/>
          </a:p>
        </p:txBody>
      </p:sp>
      <p:sp>
        <p:nvSpPr>
          <p:cNvPr id="6" name="Footer Placeholder 5">
            <a:extLst>
              <a:ext uri="{FF2B5EF4-FFF2-40B4-BE49-F238E27FC236}">
                <a16:creationId xmlns:a16="http://schemas.microsoft.com/office/drawing/2014/main" id="{14ECACE3-32A8-4245-97AC-5797C147E71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4D63845-314D-499C-BB75-CE9162BE6EEB}"/>
              </a:ext>
            </a:extLst>
          </p:cNvPr>
          <p:cNvSpPr>
            <a:spLocks noGrp="1"/>
          </p:cNvSpPr>
          <p:nvPr>
            <p:ph type="sldNum" sz="quarter" idx="12"/>
          </p:nvPr>
        </p:nvSpPr>
        <p:spPr/>
        <p:txBody>
          <a:bodyPr/>
          <a:lstStyle/>
          <a:p>
            <a:fld id="{1CF2D47E-0AF1-4C27-801F-64E3E5BF7F72}" type="slidenum">
              <a:rPr lang="en-US" smtClean="0"/>
              <a:t>‹#›</a:t>
            </a:fld>
            <a:endParaRPr lang="en-US" dirty="0"/>
          </a:p>
        </p:txBody>
      </p:sp>
    </p:spTree>
    <p:extLst>
      <p:ext uri="{BB962C8B-B14F-4D97-AF65-F5344CB8AC3E}">
        <p14:creationId xmlns:p14="http://schemas.microsoft.com/office/powerpoint/2010/main" val="1052874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6D3DB-B1F8-4892-96F7-0BE21DE637CD}"/>
              </a:ext>
            </a:extLst>
          </p:cNvPr>
          <p:cNvSpPr>
            <a:spLocks noGrp="1"/>
          </p:cNvSpPr>
          <p:nvPr>
            <p:ph type="title"/>
          </p:nvPr>
        </p:nvSpPr>
        <p:spPr>
          <a:xfrm>
            <a:off x="1219200" y="457200"/>
            <a:ext cx="3932349" cy="2852670"/>
          </a:xfrm>
        </p:spPr>
        <p:txBody>
          <a:bodyPr anchor="b">
            <a:noAutofit/>
          </a:bodyPr>
          <a:lstStyle>
            <a:lvl1pPr>
              <a:defRPr sz="4000"/>
            </a:lvl1pPr>
          </a:lstStyle>
          <a:p>
            <a:r>
              <a:rPr lang="en-US" dirty="0"/>
              <a:t>Click to edit Master title style</a:t>
            </a:r>
          </a:p>
        </p:txBody>
      </p:sp>
      <p:sp>
        <p:nvSpPr>
          <p:cNvPr id="3" name="Picture Placeholder 2">
            <a:extLst>
              <a:ext uri="{FF2B5EF4-FFF2-40B4-BE49-F238E27FC236}">
                <a16:creationId xmlns:a16="http://schemas.microsoft.com/office/drawing/2014/main" id="{A40AB405-B2E9-4C4B-930C-CF1B63342F1D}"/>
              </a:ext>
            </a:extLst>
          </p:cNvPr>
          <p:cNvSpPr>
            <a:spLocks noGrp="1"/>
          </p:cNvSpPr>
          <p:nvPr>
            <p:ph type="pic" idx="1"/>
          </p:nvPr>
        </p:nvSpPr>
        <p:spPr>
          <a:xfrm>
            <a:off x="5674810" y="657055"/>
            <a:ext cx="5831389" cy="55151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F8AF82ED-5295-4670-A3A8-B7813FF4713F}"/>
              </a:ext>
            </a:extLst>
          </p:cNvPr>
          <p:cNvSpPr>
            <a:spLocks noGrp="1"/>
          </p:cNvSpPr>
          <p:nvPr>
            <p:ph type="body" sz="half" idx="2"/>
          </p:nvPr>
        </p:nvSpPr>
        <p:spPr>
          <a:xfrm>
            <a:off x="1219199" y="3484210"/>
            <a:ext cx="3768934" cy="23768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F8BCDD2-4389-41FA-BE68-6805E3290FCE}"/>
              </a:ext>
            </a:extLst>
          </p:cNvPr>
          <p:cNvSpPr>
            <a:spLocks noGrp="1"/>
          </p:cNvSpPr>
          <p:nvPr>
            <p:ph type="dt" sz="half" idx="10"/>
          </p:nvPr>
        </p:nvSpPr>
        <p:spPr/>
        <p:txBody>
          <a:bodyPr/>
          <a:lstStyle/>
          <a:p>
            <a:fld id="{8C1E1FAD-7351-4908-963A-08EA8E4AB7A0}" type="datetimeFigureOut">
              <a:rPr lang="en-US" smtClean="0"/>
              <a:t>5/31/2024</a:t>
            </a:fld>
            <a:endParaRPr lang="en-US" dirty="0"/>
          </a:p>
        </p:txBody>
      </p:sp>
      <p:sp>
        <p:nvSpPr>
          <p:cNvPr id="6" name="Footer Placeholder 5">
            <a:extLst>
              <a:ext uri="{FF2B5EF4-FFF2-40B4-BE49-F238E27FC236}">
                <a16:creationId xmlns:a16="http://schemas.microsoft.com/office/drawing/2014/main" id="{33C1D4C8-D966-41BE-B38F-54B9134FF78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3A7339F-1169-4FB1-8FAA-781335ECB2AB}"/>
              </a:ext>
            </a:extLst>
          </p:cNvPr>
          <p:cNvSpPr>
            <a:spLocks noGrp="1"/>
          </p:cNvSpPr>
          <p:nvPr>
            <p:ph type="sldNum" sz="quarter" idx="12"/>
          </p:nvPr>
        </p:nvSpPr>
        <p:spPr/>
        <p:txBody>
          <a:bodyPr/>
          <a:lstStyle/>
          <a:p>
            <a:fld id="{1CF2D47E-0AF1-4C27-801F-64E3E5BF7F72}" type="slidenum">
              <a:rPr lang="en-US" smtClean="0"/>
              <a:t>‹#›</a:t>
            </a:fld>
            <a:endParaRPr lang="en-US" dirty="0"/>
          </a:p>
        </p:txBody>
      </p:sp>
    </p:spTree>
    <p:extLst>
      <p:ext uri="{BB962C8B-B14F-4D97-AF65-F5344CB8AC3E}">
        <p14:creationId xmlns:p14="http://schemas.microsoft.com/office/powerpoint/2010/main" val="335210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104591-A10E-46C3-952B-F25DCBDAD1BC}"/>
              </a:ext>
            </a:extLst>
          </p:cNvPr>
          <p:cNvSpPr>
            <a:spLocks noGrp="1"/>
          </p:cNvSpPr>
          <p:nvPr>
            <p:ph type="title"/>
          </p:nvPr>
        </p:nvSpPr>
        <p:spPr>
          <a:xfrm>
            <a:off x="1219200" y="365125"/>
            <a:ext cx="9493249" cy="1577975"/>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E1F77F62-7300-4B81-8F9B-D040A0EE1797}"/>
              </a:ext>
            </a:extLst>
          </p:cNvPr>
          <p:cNvSpPr>
            <a:spLocks noGrp="1"/>
          </p:cNvSpPr>
          <p:nvPr>
            <p:ph type="body" idx="1"/>
          </p:nvPr>
        </p:nvSpPr>
        <p:spPr>
          <a:xfrm>
            <a:off x="1219200" y="2318032"/>
            <a:ext cx="9493250" cy="400656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6252CF0-2C7E-4A4C-BD7E-B7CEFF0DC458}"/>
              </a:ext>
            </a:extLst>
          </p:cNvPr>
          <p:cNvSpPr>
            <a:spLocks noGrp="1"/>
          </p:cNvSpPr>
          <p:nvPr>
            <p:ph type="dt" sz="half" idx="2"/>
          </p:nvPr>
        </p:nvSpPr>
        <p:spPr>
          <a:xfrm>
            <a:off x="8362630" y="6356349"/>
            <a:ext cx="3063890" cy="365125"/>
          </a:xfrm>
          <a:prstGeom prst="rect">
            <a:avLst/>
          </a:prstGeom>
        </p:spPr>
        <p:txBody>
          <a:bodyPr vert="horz" lIns="91440" tIns="45720" rIns="91440" bIns="45720" rtlCol="0" anchor="ctr"/>
          <a:lstStyle>
            <a:lvl1pPr algn="r">
              <a:defRPr sz="1100">
                <a:solidFill>
                  <a:schemeClr val="tx1"/>
                </a:solidFill>
              </a:defRPr>
            </a:lvl1pPr>
          </a:lstStyle>
          <a:p>
            <a:fld id="{8C1E1FAD-7351-4908-963A-08EA8E4AB7A0}" type="datetimeFigureOut">
              <a:rPr lang="en-US" smtClean="0"/>
              <a:pPr/>
              <a:t>5/31/2024</a:t>
            </a:fld>
            <a:endParaRPr lang="en-US" dirty="0"/>
          </a:p>
        </p:txBody>
      </p:sp>
      <p:sp>
        <p:nvSpPr>
          <p:cNvPr id="5" name="Footer Placeholder 4">
            <a:extLst>
              <a:ext uri="{FF2B5EF4-FFF2-40B4-BE49-F238E27FC236}">
                <a16:creationId xmlns:a16="http://schemas.microsoft.com/office/drawing/2014/main" id="{D2B49E98-61B4-4398-B18F-534336EA1747}"/>
              </a:ext>
            </a:extLst>
          </p:cNvPr>
          <p:cNvSpPr>
            <a:spLocks noGrp="1"/>
          </p:cNvSpPr>
          <p:nvPr>
            <p:ph type="ftr" sz="quarter" idx="3"/>
          </p:nvPr>
        </p:nvSpPr>
        <p:spPr>
          <a:xfrm rot="5400000">
            <a:off x="10099372" y="4308656"/>
            <a:ext cx="3471256" cy="365125"/>
          </a:xfrm>
          <a:prstGeom prst="rect">
            <a:avLst/>
          </a:prstGeom>
        </p:spPr>
        <p:txBody>
          <a:bodyPr vert="horz" lIns="91440" tIns="45720" rIns="91440" bIns="45720" rtlCol="0" anchor="ctr"/>
          <a:lstStyle>
            <a:lvl1pPr algn="r">
              <a:defRPr sz="11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A676DC5D-5820-4314-ADE6-9CD1C7D4AB68}"/>
              </a:ext>
            </a:extLst>
          </p:cNvPr>
          <p:cNvSpPr>
            <a:spLocks noGrp="1"/>
          </p:cNvSpPr>
          <p:nvPr>
            <p:ph type="sldNum" sz="quarter" idx="4"/>
          </p:nvPr>
        </p:nvSpPr>
        <p:spPr>
          <a:xfrm>
            <a:off x="11396670" y="6356349"/>
            <a:ext cx="576133" cy="365125"/>
          </a:xfrm>
          <a:prstGeom prst="rect">
            <a:avLst/>
          </a:prstGeom>
        </p:spPr>
        <p:txBody>
          <a:bodyPr vert="horz" lIns="91440" tIns="45720" rIns="91440" bIns="45720" rtlCol="0" anchor="ctr"/>
          <a:lstStyle>
            <a:lvl1pPr algn="r">
              <a:defRPr sz="1100">
                <a:solidFill>
                  <a:schemeClr val="tx1"/>
                </a:solidFill>
              </a:defRPr>
            </a:lvl1pPr>
          </a:lstStyle>
          <a:p>
            <a:fld id="{1CF2D47E-0AF1-4C27-801F-64E3E5BF7F72}" type="slidenum">
              <a:rPr lang="en-US" smtClean="0"/>
              <a:t>‹#›</a:t>
            </a:fld>
            <a:endParaRPr lang="en-US" dirty="0"/>
          </a:p>
        </p:txBody>
      </p:sp>
    </p:spTree>
    <p:extLst>
      <p:ext uri="{BB962C8B-B14F-4D97-AF65-F5344CB8AC3E}">
        <p14:creationId xmlns:p14="http://schemas.microsoft.com/office/powerpoint/2010/main" val="1950715431"/>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8" r:id="rId10"/>
    <p:sldLayoutId id="2147483697" r:id="rId11"/>
  </p:sldLayoutIdLst>
  <p:txStyles>
    <p:titleStyle>
      <a:lvl1pPr algn="l" defTabSz="914400" rtl="0" eaLnBrk="1" latinLnBrk="0" hangingPunct="1">
        <a:lnSpc>
          <a:spcPct val="120000"/>
        </a:lnSpc>
        <a:spcBef>
          <a:spcPct val="0"/>
        </a:spcBef>
        <a:buNone/>
        <a:defRPr sz="4000" i="1" kern="1200">
          <a:solidFill>
            <a:srgbClr val="000000"/>
          </a:solidFill>
          <a:highlight>
            <a:srgbClr val="FFFF00"/>
          </a:highligh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Consolas" panose="020B0609020204030204" pitchFamily="49" charset="0"/>
        <a:buChar char="+"/>
        <a:defRPr sz="1400" kern="1200">
          <a:solidFill>
            <a:schemeClr val="tx1"/>
          </a:solidFill>
          <a:latin typeface="+mn-lt"/>
          <a:ea typeface="+mn-ea"/>
          <a:cs typeface="+mn-cs"/>
        </a:defRPr>
      </a:lvl2pPr>
      <a:lvl3pPr marL="64008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822960" indent="-228600" algn="l" defTabSz="914400" rtl="0" eaLnBrk="1" latinLnBrk="0" hangingPunct="1">
        <a:lnSpc>
          <a:spcPct val="120000"/>
        </a:lnSpc>
        <a:spcBef>
          <a:spcPts val="500"/>
        </a:spcBef>
        <a:buFont typeface="Consolas" panose="020B0609020204030204" pitchFamily="49" charset="0"/>
        <a:buChar char="+"/>
        <a:defRPr sz="1200" kern="1200">
          <a:solidFill>
            <a:schemeClr val="tx1"/>
          </a:solidFill>
          <a:latin typeface="+mn-lt"/>
          <a:ea typeface="+mn-ea"/>
          <a:cs typeface="+mn-cs"/>
        </a:defRPr>
      </a:lvl4pPr>
      <a:lvl5pPr marL="100584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052B113-E2FC-4234-8413-06DDF47ED4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A2E399C2-EE3C-4F52-92BA-9CA33E7072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375815" y="136526"/>
            <a:ext cx="10816185" cy="6721987"/>
          </a:xfrm>
          <a:custGeom>
            <a:avLst/>
            <a:gdLst>
              <a:gd name="connsiteX0" fmla="*/ 221942 w 10854022"/>
              <a:gd name="connsiteY0" fmla="*/ 0 h 6734599"/>
              <a:gd name="connsiteX1" fmla="*/ 8881057 w 10854022"/>
              <a:gd name="connsiteY1" fmla="*/ 0 h 6734599"/>
              <a:gd name="connsiteX2" fmla="*/ 10854022 w 10854022"/>
              <a:gd name="connsiteY2" fmla="*/ 68898 h 6734599"/>
              <a:gd name="connsiteX3" fmla="*/ 10854022 w 10854022"/>
              <a:gd name="connsiteY3" fmla="*/ 6734599 h 6734599"/>
              <a:gd name="connsiteX4" fmla="*/ 0 w 10854022"/>
              <a:gd name="connsiteY4" fmla="*/ 6355568 h 6734599"/>
              <a:gd name="connsiteX0" fmla="*/ 221942 w 10854022"/>
              <a:gd name="connsiteY0" fmla="*/ 0 h 6734599"/>
              <a:gd name="connsiteX1" fmla="*/ 8881057 w 10854022"/>
              <a:gd name="connsiteY1" fmla="*/ 0 h 6734599"/>
              <a:gd name="connsiteX2" fmla="*/ 10854022 w 10854022"/>
              <a:gd name="connsiteY2" fmla="*/ 29710 h 6734599"/>
              <a:gd name="connsiteX3" fmla="*/ 10854022 w 10854022"/>
              <a:gd name="connsiteY3" fmla="*/ 6734599 h 6734599"/>
              <a:gd name="connsiteX4" fmla="*/ 0 w 10854022"/>
              <a:gd name="connsiteY4" fmla="*/ 6355568 h 6734599"/>
              <a:gd name="connsiteX5" fmla="*/ 221942 w 10854022"/>
              <a:gd name="connsiteY5" fmla="*/ 0 h 6734599"/>
              <a:gd name="connsiteX0" fmla="*/ 221942 w 10854022"/>
              <a:gd name="connsiteY0" fmla="*/ 0 h 6734599"/>
              <a:gd name="connsiteX1" fmla="*/ 10854022 w 10854022"/>
              <a:gd name="connsiteY1" fmla="*/ 29710 h 6734599"/>
              <a:gd name="connsiteX2" fmla="*/ 10854022 w 10854022"/>
              <a:gd name="connsiteY2" fmla="*/ 6734599 h 6734599"/>
              <a:gd name="connsiteX3" fmla="*/ 0 w 10854022"/>
              <a:gd name="connsiteY3" fmla="*/ 6355568 h 6734599"/>
              <a:gd name="connsiteX4" fmla="*/ 221942 w 10854022"/>
              <a:gd name="connsiteY4" fmla="*/ 0 h 6734599"/>
              <a:gd name="connsiteX0" fmla="*/ 184105 w 10816185"/>
              <a:gd name="connsiteY0" fmla="*/ 0 h 6734599"/>
              <a:gd name="connsiteX1" fmla="*/ 10816185 w 10816185"/>
              <a:gd name="connsiteY1" fmla="*/ 29710 h 6734599"/>
              <a:gd name="connsiteX2" fmla="*/ 10816185 w 10816185"/>
              <a:gd name="connsiteY2" fmla="*/ 6734599 h 6734599"/>
              <a:gd name="connsiteX3" fmla="*/ 0 w 10816185"/>
              <a:gd name="connsiteY3" fmla="*/ 6355568 h 6734599"/>
              <a:gd name="connsiteX4" fmla="*/ 184105 w 10816185"/>
              <a:gd name="connsiteY4" fmla="*/ 0 h 6734599"/>
              <a:gd name="connsiteX0" fmla="*/ 209330 w 10816185"/>
              <a:gd name="connsiteY0" fmla="*/ 0 h 6721987"/>
              <a:gd name="connsiteX1" fmla="*/ 10816185 w 10816185"/>
              <a:gd name="connsiteY1" fmla="*/ 17098 h 6721987"/>
              <a:gd name="connsiteX2" fmla="*/ 10816185 w 10816185"/>
              <a:gd name="connsiteY2" fmla="*/ 6721987 h 6721987"/>
              <a:gd name="connsiteX3" fmla="*/ 0 w 10816185"/>
              <a:gd name="connsiteY3" fmla="*/ 6342956 h 6721987"/>
              <a:gd name="connsiteX4" fmla="*/ 209330 w 10816185"/>
              <a:gd name="connsiteY4" fmla="*/ 0 h 67219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16185" h="6721987">
                <a:moveTo>
                  <a:pt x="209330" y="0"/>
                </a:moveTo>
                <a:lnTo>
                  <a:pt x="10816185" y="17098"/>
                </a:lnTo>
                <a:lnTo>
                  <a:pt x="10816185" y="6721987"/>
                </a:lnTo>
                <a:lnTo>
                  <a:pt x="0" y="6342956"/>
                </a:lnTo>
                <a:lnTo>
                  <a:pt x="209330" y="0"/>
                </a:lnTo>
                <a:close/>
              </a:path>
            </a:pathLst>
          </a:custGeom>
          <a:solidFill>
            <a:srgbClr val="EFEEE9"/>
          </a:solidFill>
          <a:ln w="12700" cap="flat" cmpd="sng" algn="ctr">
            <a:noFill/>
            <a:prstDash val="solid"/>
            <a:miter lim="800000"/>
          </a:ln>
          <a:effectLst>
            <a:outerShdw blurRad="762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 name="Picture 3" descr="White structure">
            <a:extLst>
              <a:ext uri="{FF2B5EF4-FFF2-40B4-BE49-F238E27FC236}">
                <a16:creationId xmlns:a16="http://schemas.microsoft.com/office/drawing/2014/main" id="{BDF936AF-89C0-9ABD-A3B1-6A96E07BE779}"/>
              </a:ext>
            </a:extLst>
          </p:cNvPr>
          <p:cNvPicPr>
            <a:picLocks noChangeAspect="1"/>
          </p:cNvPicPr>
          <p:nvPr/>
        </p:nvPicPr>
        <p:blipFill rotWithShape="1">
          <a:blip r:embed="rId3"/>
          <a:srcRect r="2" b="16999"/>
          <a:stretch/>
        </p:blipFill>
        <p:spPr>
          <a:xfrm>
            <a:off x="1515390" y="285631"/>
            <a:ext cx="10676610" cy="6579963"/>
          </a:xfrm>
          <a:custGeom>
            <a:avLst/>
            <a:gdLst/>
            <a:ahLst/>
            <a:cxnLst/>
            <a:rect l="l" t="t" r="r" b="b"/>
            <a:pathLst>
              <a:path w="10676610" h="6579963">
                <a:moveTo>
                  <a:pt x="10676610" y="0"/>
                </a:moveTo>
                <a:lnTo>
                  <a:pt x="10676610" y="6579963"/>
                </a:lnTo>
                <a:lnTo>
                  <a:pt x="215405" y="6579963"/>
                </a:lnTo>
                <a:lnTo>
                  <a:pt x="109891" y="3558470"/>
                </a:lnTo>
                <a:lnTo>
                  <a:pt x="114183" y="3547036"/>
                </a:lnTo>
                <a:lnTo>
                  <a:pt x="109134" y="3537986"/>
                </a:lnTo>
                <a:lnTo>
                  <a:pt x="21" y="413402"/>
                </a:lnTo>
                <a:cubicBezTo>
                  <a:pt x="-317" y="402839"/>
                  <a:pt x="3640" y="393132"/>
                  <a:pt x="10323" y="385965"/>
                </a:cubicBezTo>
                <a:lnTo>
                  <a:pt x="36752" y="373879"/>
                </a:lnTo>
                <a:lnTo>
                  <a:pt x="36670" y="371555"/>
                </a:lnTo>
                <a:lnTo>
                  <a:pt x="636157" y="350620"/>
                </a:lnTo>
                <a:lnTo>
                  <a:pt x="651351" y="345898"/>
                </a:lnTo>
                <a:cubicBezTo>
                  <a:pt x="659514" y="343866"/>
                  <a:pt x="670765" y="341853"/>
                  <a:pt x="687848" y="340411"/>
                </a:cubicBezTo>
                <a:cubicBezTo>
                  <a:pt x="730857" y="352898"/>
                  <a:pt x="784876" y="317244"/>
                  <a:pt x="838376" y="334185"/>
                </a:cubicBezTo>
                <a:cubicBezTo>
                  <a:pt x="857833" y="338062"/>
                  <a:pt x="916739" y="335648"/>
                  <a:pt x="927065" y="326415"/>
                </a:cubicBezTo>
                <a:cubicBezTo>
                  <a:pt x="939179" y="324105"/>
                  <a:pt x="953810" y="326801"/>
                  <a:pt x="958597" y="317111"/>
                </a:cubicBezTo>
                <a:cubicBezTo>
                  <a:pt x="966910" y="305372"/>
                  <a:pt x="1011465" y="321701"/>
                  <a:pt x="1004086" y="308390"/>
                </a:cubicBezTo>
                <a:cubicBezTo>
                  <a:pt x="1035684" y="319543"/>
                  <a:pt x="1057648" y="294809"/>
                  <a:pt x="1082697" y="288077"/>
                </a:cubicBezTo>
                <a:lnTo>
                  <a:pt x="1158774" y="277846"/>
                </a:lnTo>
                <a:lnTo>
                  <a:pt x="1210048" y="274589"/>
                </a:lnTo>
                <a:lnTo>
                  <a:pt x="1217504" y="274619"/>
                </a:lnTo>
                <a:lnTo>
                  <a:pt x="1279438" y="282825"/>
                </a:lnTo>
                <a:cubicBezTo>
                  <a:pt x="1280807" y="280883"/>
                  <a:pt x="1282678" y="279057"/>
                  <a:pt x="1284995" y="277409"/>
                </a:cubicBezTo>
                <a:lnTo>
                  <a:pt x="1304103" y="271419"/>
                </a:lnTo>
                <a:lnTo>
                  <a:pt x="1320851" y="277066"/>
                </a:lnTo>
                <a:lnTo>
                  <a:pt x="1398646" y="285458"/>
                </a:lnTo>
                <a:lnTo>
                  <a:pt x="1512242" y="291726"/>
                </a:lnTo>
                <a:lnTo>
                  <a:pt x="1529578" y="297530"/>
                </a:lnTo>
                <a:cubicBezTo>
                  <a:pt x="1568880" y="303194"/>
                  <a:pt x="1615727" y="294263"/>
                  <a:pt x="1641181" y="309295"/>
                </a:cubicBezTo>
                <a:lnTo>
                  <a:pt x="1699541" y="309677"/>
                </a:lnTo>
                <a:lnTo>
                  <a:pt x="1705819" y="303600"/>
                </a:lnTo>
                <a:lnTo>
                  <a:pt x="1723075" y="304544"/>
                </a:lnTo>
                <a:lnTo>
                  <a:pt x="1727673" y="303512"/>
                </a:lnTo>
                <a:cubicBezTo>
                  <a:pt x="1736444" y="301512"/>
                  <a:pt x="1745153" y="299743"/>
                  <a:pt x="1754015" y="298880"/>
                </a:cubicBezTo>
                <a:cubicBezTo>
                  <a:pt x="1753270" y="304436"/>
                  <a:pt x="1755431" y="307822"/>
                  <a:pt x="1759313" y="309819"/>
                </a:cubicBezTo>
                <a:lnTo>
                  <a:pt x="1767173" y="311124"/>
                </a:lnTo>
                <a:lnTo>
                  <a:pt x="2053052" y="301141"/>
                </a:lnTo>
                <a:lnTo>
                  <a:pt x="2077203" y="290088"/>
                </a:lnTo>
                <a:lnTo>
                  <a:pt x="2153281" y="279856"/>
                </a:lnTo>
                <a:lnTo>
                  <a:pt x="2204556" y="276599"/>
                </a:lnTo>
                <a:lnTo>
                  <a:pt x="2212012" y="276629"/>
                </a:lnTo>
                <a:lnTo>
                  <a:pt x="2273947" y="284835"/>
                </a:lnTo>
                <a:cubicBezTo>
                  <a:pt x="2275315" y="282895"/>
                  <a:pt x="2277186" y="281068"/>
                  <a:pt x="2279503" y="279419"/>
                </a:cubicBezTo>
                <a:lnTo>
                  <a:pt x="2298611" y="273429"/>
                </a:lnTo>
                <a:lnTo>
                  <a:pt x="2315360" y="279076"/>
                </a:lnTo>
                <a:lnTo>
                  <a:pt x="2393154" y="287468"/>
                </a:lnTo>
                <a:lnTo>
                  <a:pt x="2413092" y="288568"/>
                </a:lnTo>
                <a:lnTo>
                  <a:pt x="3243372" y="259574"/>
                </a:lnTo>
                <a:lnTo>
                  <a:pt x="3961112" y="234510"/>
                </a:lnTo>
                <a:lnTo>
                  <a:pt x="4433861" y="218001"/>
                </a:lnTo>
                <a:lnTo>
                  <a:pt x="4471633" y="216503"/>
                </a:lnTo>
                <a:cubicBezTo>
                  <a:pt x="4462970" y="208565"/>
                  <a:pt x="4637875" y="203830"/>
                  <a:pt x="4701194" y="208401"/>
                </a:cubicBezTo>
                <a:lnTo>
                  <a:pt x="4702794" y="208610"/>
                </a:lnTo>
                <a:lnTo>
                  <a:pt x="7355966" y="115959"/>
                </a:lnTo>
                <a:close/>
              </a:path>
            </a:pathLst>
          </a:custGeom>
        </p:spPr>
      </p:pic>
      <p:sp>
        <p:nvSpPr>
          <p:cNvPr id="13" name="Freeform: Shape 12">
            <a:extLst>
              <a:ext uri="{FF2B5EF4-FFF2-40B4-BE49-F238E27FC236}">
                <a16:creationId xmlns:a16="http://schemas.microsoft.com/office/drawing/2014/main" id="{50C3D8A1-AE94-48EF-A40B-960A2153FB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515391" y="278037"/>
            <a:ext cx="10676609" cy="6579963"/>
          </a:xfrm>
          <a:custGeom>
            <a:avLst/>
            <a:gdLst>
              <a:gd name="connsiteX0" fmla="*/ 215404 w 10676609"/>
              <a:gd name="connsiteY0" fmla="*/ 0 h 6579963"/>
              <a:gd name="connsiteX1" fmla="*/ 10676609 w 10676609"/>
              <a:gd name="connsiteY1" fmla="*/ 0 h 6579963"/>
              <a:gd name="connsiteX2" fmla="*/ 10676609 w 10676609"/>
              <a:gd name="connsiteY2" fmla="*/ 6579963 h 6579963"/>
              <a:gd name="connsiteX3" fmla="*/ 7355965 w 10676609"/>
              <a:gd name="connsiteY3" fmla="*/ 6464004 h 6579963"/>
              <a:gd name="connsiteX4" fmla="*/ 4702793 w 10676609"/>
              <a:gd name="connsiteY4" fmla="*/ 6371353 h 6579963"/>
              <a:gd name="connsiteX5" fmla="*/ 4701193 w 10676609"/>
              <a:gd name="connsiteY5" fmla="*/ 6371562 h 6579963"/>
              <a:gd name="connsiteX6" fmla="*/ 4471632 w 10676609"/>
              <a:gd name="connsiteY6" fmla="*/ 6363460 h 6579963"/>
              <a:gd name="connsiteX7" fmla="*/ 4433860 w 10676609"/>
              <a:gd name="connsiteY7" fmla="*/ 6361962 h 6579963"/>
              <a:gd name="connsiteX8" fmla="*/ 3961111 w 10676609"/>
              <a:gd name="connsiteY8" fmla="*/ 6345453 h 6579963"/>
              <a:gd name="connsiteX9" fmla="*/ 3243371 w 10676609"/>
              <a:gd name="connsiteY9" fmla="*/ 6320389 h 6579963"/>
              <a:gd name="connsiteX10" fmla="*/ 2413091 w 10676609"/>
              <a:gd name="connsiteY10" fmla="*/ 6291395 h 6579963"/>
              <a:gd name="connsiteX11" fmla="*/ 2393153 w 10676609"/>
              <a:gd name="connsiteY11" fmla="*/ 6292495 h 6579963"/>
              <a:gd name="connsiteX12" fmla="*/ 2315359 w 10676609"/>
              <a:gd name="connsiteY12" fmla="*/ 6300887 h 6579963"/>
              <a:gd name="connsiteX13" fmla="*/ 2298610 w 10676609"/>
              <a:gd name="connsiteY13" fmla="*/ 6306534 h 6579963"/>
              <a:gd name="connsiteX14" fmla="*/ 2279502 w 10676609"/>
              <a:gd name="connsiteY14" fmla="*/ 6300544 h 6579963"/>
              <a:gd name="connsiteX15" fmla="*/ 2273946 w 10676609"/>
              <a:gd name="connsiteY15" fmla="*/ 6295128 h 6579963"/>
              <a:gd name="connsiteX16" fmla="*/ 2212011 w 10676609"/>
              <a:gd name="connsiteY16" fmla="*/ 6303334 h 6579963"/>
              <a:gd name="connsiteX17" fmla="*/ 2204555 w 10676609"/>
              <a:gd name="connsiteY17" fmla="*/ 6303364 h 6579963"/>
              <a:gd name="connsiteX18" fmla="*/ 2153280 w 10676609"/>
              <a:gd name="connsiteY18" fmla="*/ 6300107 h 6579963"/>
              <a:gd name="connsiteX19" fmla="*/ 2077202 w 10676609"/>
              <a:gd name="connsiteY19" fmla="*/ 6289875 h 6579963"/>
              <a:gd name="connsiteX20" fmla="*/ 2053051 w 10676609"/>
              <a:gd name="connsiteY20" fmla="*/ 6278822 h 6579963"/>
              <a:gd name="connsiteX21" fmla="*/ 1767172 w 10676609"/>
              <a:gd name="connsiteY21" fmla="*/ 6268839 h 6579963"/>
              <a:gd name="connsiteX22" fmla="*/ 1759312 w 10676609"/>
              <a:gd name="connsiteY22" fmla="*/ 6270144 h 6579963"/>
              <a:gd name="connsiteX23" fmla="*/ 1754014 w 10676609"/>
              <a:gd name="connsiteY23" fmla="*/ 6281083 h 6579963"/>
              <a:gd name="connsiteX24" fmla="*/ 1727672 w 10676609"/>
              <a:gd name="connsiteY24" fmla="*/ 6276451 h 6579963"/>
              <a:gd name="connsiteX25" fmla="*/ 1723074 w 10676609"/>
              <a:gd name="connsiteY25" fmla="*/ 6275419 h 6579963"/>
              <a:gd name="connsiteX26" fmla="*/ 1705818 w 10676609"/>
              <a:gd name="connsiteY26" fmla="*/ 6276363 h 6579963"/>
              <a:gd name="connsiteX27" fmla="*/ 1699540 w 10676609"/>
              <a:gd name="connsiteY27" fmla="*/ 6270286 h 6579963"/>
              <a:gd name="connsiteX28" fmla="*/ 1641180 w 10676609"/>
              <a:gd name="connsiteY28" fmla="*/ 6270668 h 6579963"/>
              <a:gd name="connsiteX29" fmla="*/ 1529577 w 10676609"/>
              <a:gd name="connsiteY29" fmla="*/ 6282433 h 6579963"/>
              <a:gd name="connsiteX30" fmla="*/ 1512241 w 10676609"/>
              <a:gd name="connsiteY30" fmla="*/ 6288237 h 6579963"/>
              <a:gd name="connsiteX31" fmla="*/ 1398645 w 10676609"/>
              <a:gd name="connsiteY31" fmla="*/ 6294505 h 6579963"/>
              <a:gd name="connsiteX32" fmla="*/ 1320850 w 10676609"/>
              <a:gd name="connsiteY32" fmla="*/ 6302897 h 6579963"/>
              <a:gd name="connsiteX33" fmla="*/ 1304102 w 10676609"/>
              <a:gd name="connsiteY33" fmla="*/ 6308544 h 6579963"/>
              <a:gd name="connsiteX34" fmla="*/ 1284994 w 10676609"/>
              <a:gd name="connsiteY34" fmla="*/ 6302554 h 6579963"/>
              <a:gd name="connsiteX35" fmla="*/ 1279437 w 10676609"/>
              <a:gd name="connsiteY35" fmla="*/ 6297138 h 6579963"/>
              <a:gd name="connsiteX36" fmla="*/ 1217503 w 10676609"/>
              <a:gd name="connsiteY36" fmla="*/ 6305344 h 6579963"/>
              <a:gd name="connsiteX37" fmla="*/ 1210047 w 10676609"/>
              <a:gd name="connsiteY37" fmla="*/ 6305374 h 6579963"/>
              <a:gd name="connsiteX38" fmla="*/ 1158773 w 10676609"/>
              <a:gd name="connsiteY38" fmla="*/ 6302117 h 6579963"/>
              <a:gd name="connsiteX39" fmla="*/ 1082696 w 10676609"/>
              <a:gd name="connsiteY39" fmla="*/ 6291886 h 6579963"/>
              <a:gd name="connsiteX40" fmla="*/ 1004085 w 10676609"/>
              <a:gd name="connsiteY40" fmla="*/ 6271573 h 6579963"/>
              <a:gd name="connsiteX41" fmla="*/ 958596 w 10676609"/>
              <a:gd name="connsiteY41" fmla="*/ 6262852 h 6579963"/>
              <a:gd name="connsiteX42" fmla="*/ 927064 w 10676609"/>
              <a:gd name="connsiteY42" fmla="*/ 6253548 h 6579963"/>
              <a:gd name="connsiteX43" fmla="*/ 838375 w 10676609"/>
              <a:gd name="connsiteY43" fmla="*/ 6245778 h 6579963"/>
              <a:gd name="connsiteX44" fmla="*/ 687847 w 10676609"/>
              <a:gd name="connsiteY44" fmla="*/ 6239552 h 6579963"/>
              <a:gd name="connsiteX45" fmla="*/ 651350 w 10676609"/>
              <a:gd name="connsiteY45" fmla="*/ 6234065 h 6579963"/>
              <a:gd name="connsiteX46" fmla="*/ 636156 w 10676609"/>
              <a:gd name="connsiteY46" fmla="*/ 6229343 h 6579963"/>
              <a:gd name="connsiteX47" fmla="*/ 36669 w 10676609"/>
              <a:gd name="connsiteY47" fmla="*/ 6208408 h 6579963"/>
              <a:gd name="connsiteX48" fmla="*/ 36751 w 10676609"/>
              <a:gd name="connsiteY48" fmla="*/ 6206084 h 6579963"/>
              <a:gd name="connsiteX49" fmla="*/ 10322 w 10676609"/>
              <a:gd name="connsiteY49" fmla="*/ 6193998 h 6579963"/>
              <a:gd name="connsiteX50" fmla="*/ 20 w 10676609"/>
              <a:gd name="connsiteY50" fmla="*/ 6166561 h 6579963"/>
              <a:gd name="connsiteX51" fmla="*/ 109133 w 10676609"/>
              <a:gd name="connsiteY51" fmla="*/ 3041977 h 6579963"/>
              <a:gd name="connsiteX52" fmla="*/ 114182 w 10676609"/>
              <a:gd name="connsiteY52" fmla="*/ 3032927 h 6579963"/>
              <a:gd name="connsiteX53" fmla="*/ 109890 w 10676609"/>
              <a:gd name="connsiteY53" fmla="*/ 3021493 h 6579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0676609" h="6579963">
                <a:moveTo>
                  <a:pt x="215404" y="0"/>
                </a:moveTo>
                <a:lnTo>
                  <a:pt x="10676609" y="0"/>
                </a:lnTo>
                <a:lnTo>
                  <a:pt x="10676609" y="6579963"/>
                </a:lnTo>
                <a:lnTo>
                  <a:pt x="7355965" y="6464004"/>
                </a:lnTo>
                <a:lnTo>
                  <a:pt x="4702793" y="6371353"/>
                </a:lnTo>
                <a:lnTo>
                  <a:pt x="4701193" y="6371562"/>
                </a:lnTo>
                <a:cubicBezTo>
                  <a:pt x="4637874" y="6376133"/>
                  <a:pt x="4462969" y="6371398"/>
                  <a:pt x="4471632" y="6363460"/>
                </a:cubicBezTo>
                <a:lnTo>
                  <a:pt x="4433860" y="6361962"/>
                </a:lnTo>
                <a:lnTo>
                  <a:pt x="3961111" y="6345453"/>
                </a:lnTo>
                <a:lnTo>
                  <a:pt x="3243371" y="6320389"/>
                </a:lnTo>
                <a:lnTo>
                  <a:pt x="2413091" y="6291395"/>
                </a:lnTo>
                <a:lnTo>
                  <a:pt x="2393153" y="6292495"/>
                </a:lnTo>
                <a:lnTo>
                  <a:pt x="2315359" y="6300887"/>
                </a:lnTo>
                <a:lnTo>
                  <a:pt x="2298610" y="6306534"/>
                </a:lnTo>
                <a:lnTo>
                  <a:pt x="2279502" y="6300544"/>
                </a:lnTo>
                <a:cubicBezTo>
                  <a:pt x="2277185" y="6298895"/>
                  <a:pt x="2275314" y="6297068"/>
                  <a:pt x="2273946" y="6295128"/>
                </a:cubicBezTo>
                <a:lnTo>
                  <a:pt x="2212011" y="6303334"/>
                </a:lnTo>
                <a:lnTo>
                  <a:pt x="2204555" y="6303364"/>
                </a:lnTo>
                <a:lnTo>
                  <a:pt x="2153280" y="6300107"/>
                </a:lnTo>
                <a:lnTo>
                  <a:pt x="2077202" y="6289875"/>
                </a:lnTo>
                <a:lnTo>
                  <a:pt x="2053051" y="6278822"/>
                </a:lnTo>
                <a:lnTo>
                  <a:pt x="1767172" y="6268839"/>
                </a:lnTo>
                <a:lnTo>
                  <a:pt x="1759312" y="6270144"/>
                </a:lnTo>
                <a:cubicBezTo>
                  <a:pt x="1755430" y="6272141"/>
                  <a:pt x="1753269" y="6275527"/>
                  <a:pt x="1754014" y="6281083"/>
                </a:cubicBezTo>
                <a:cubicBezTo>
                  <a:pt x="1745152" y="6280220"/>
                  <a:pt x="1736443" y="6278451"/>
                  <a:pt x="1727672" y="6276451"/>
                </a:cubicBezTo>
                <a:lnTo>
                  <a:pt x="1723074" y="6275419"/>
                </a:lnTo>
                <a:lnTo>
                  <a:pt x="1705818" y="6276363"/>
                </a:lnTo>
                <a:lnTo>
                  <a:pt x="1699540" y="6270286"/>
                </a:lnTo>
                <a:lnTo>
                  <a:pt x="1641180" y="6270668"/>
                </a:lnTo>
                <a:cubicBezTo>
                  <a:pt x="1615726" y="6285700"/>
                  <a:pt x="1568879" y="6276769"/>
                  <a:pt x="1529577" y="6282433"/>
                </a:cubicBezTo>
                <a:lnTo>
                  <a:pt x="1512241" y="6288237"/>
                </a:lnTo>
                <a:lnTo>
                  <a:pt x="1398645" y="6294505"/>
                </a:lnTo>
                <a:lnTo>
                  <a:pt x="1320850" y="6302897"/>
                </a:lnTo>
                <a:lnTo>
                  <a:pt x="1304102" y="6308544"/>
                </a:lnTo>
                <a:lnTo>
                  <a:pt x="1284994" y="6302554"/>
                </a:lnTo>
                <a:cubicBezTo>
                  <a:pt x="1282677" y="6300906"/>
                  <a:pt x="1280806" y="6299080"/>
                  <a:pt x="1279437" y="6297138"/>
                </a:cubicBezTo>
                <a:lnTo>
                  <a:pt x="1217503" y="6305344"/>
                </a:lnTo>
                <a:lnTo>
                  <a:pt x="1210047" y="6305374"/>
                </a:lnTo>
                <a:lnTo>
                  <a:pt x="1158773" y="6302117"/>
                </a:lnTo>
                <a:lnTo>
                  <a:pt x="1082696" y="6291886"/>
                </a:lnTo>
                <a:cubicBezTo>
                  <a:pt x="1057647" y="6285154"/>
                  <a:pt x="1035683" y="6260420"/>
                  <a:pt x="1004085" y="6271573"/>
                </a:cubicBezTo>
                <a:cubicBezTo>
                  <a:pt x="1011464" y="6258262"/>
                  <a:pt x="966909" y="6274591"/>
                  <a:pt x="958596" y="6262852"/>
                </a:cubicBezTo>
                <a:cubicBezTo>
                  <a:pt x="953809" y="6253162"/>
                  <a:pt x="939178" y="6255858"/>
                  <a:pt x="927064" y="6253548"/>
                </a:cubicBezTo>
                <a:cubicBezTo>
                  <a:pt x="916738" y="6244315"/>
                  <a:pt x="857832" y="6241901"/>
                  <a:pt x="838375" y="6245778"/>
                </a:cubicBezTo>
                <a:cubicBezTo>
                  <a:pt x="784875" y="6262719"/>
                  <a:pt x="730856" y="6227065"/>
                  <a:pt x="687847" y="6239552"/>
                </a:cubicBezTo>
                <a:cubicBezTo>
                  <a:pt x="670764" y="6238110"/>
                  <a:pt x="659513" y="6236097"/>
                  <a:pt x="651350" y="6234065"/>
                </a:cubicBezTo>
                <a:lnTo>
                  <a:pt x="636156" y="6229343"/>
                </a:lnTo>
                <a:lnTo>
                  <a:pt x="36669" y="6208408"/>
                </a:lnTo>
                <a:lnTo>
                  <a:pt x="36751" y="6206084"/>
                </a:lnTo>
                <a:lnTo>
                  <a:pt x="10322" y="6193998"/>
                </a:lnTo>
                <a:cubicBezTo>
                  <a:pt x="3639" y="6186831"/>
                  <a:pt x="-318" y="6177124"/>
                  <a:pt x="20" y="6166561"/>
                </a:cubicBezTo>
                <a:lnTo>
                  <a:pt x="109133" y="3041977"/>
                </a:lnTo>
                <a:lnTo>
                  <a:pt x="114182" y="3032927"/>
                </a:lnTo>
                <a:lnTo>
                  <a:pt x="109890" y="3021493"/>
                </a:lnTo>
                <a:close/>
              </a:path>
            </a:pathLst>
          </a:custGeom>
          <a:gradFill>
            <a:gsLst>
              <a:gs pos="0">
                <a:srgbClr val="000000">
                  <a:alpha val="42745"/>
                </a:srgbClr>
              </a:gs>
              <a:gs pos="35000">
                <a:srgbClr val="000000">
                  <a:alpha val="0"/>
                </a:srgbClr>
              </a:gs>
              <a:gs pos="20000">
                <a:srgbClr val="000000">
                  <a:alpha val="24000"/>
                </a:srgb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E3F9AAC4-9D69-687E-8399-642F6960E724}"/>
              </a:ext>
            </a:extLst>
          </p:cNvPr>
          <p:cNvSpPr>
            <a:spLocks noGrp="1"/>
          </p:cNvSpPr>
          <p:nvPr>
            <p:ph type="ctrTitle"/>
          </p:nvPr>
        </p:nvSpPr>
        <p:spPr>
          <a:xfrm>
            <a:off x="685801" y="1912462"/>
            <a:ext cx="5564776" cy="2933003"/>
          </a:xfrm>
        </p:spPr>
        <p:txBody>
          <a:bodyPr>
            <a:normAutofit/>
          </a:bodyPr>
          <a:lstStyle/>
          <a:p>
            <a:r>
              <a:rPr lang="en-US" sz="4000" dirty="0"/>
              <a:t>Social Security Disability </a:t>
            </a:r>
          </a:p>
        </p:txBody>
      </p:sp>
      <p:sp>
        <p:nvSpPr>
          <p:cNvPr id="3" name="Subtitle 2">
            <a:extLst>
              <a:ext uri="{FF2B5EF4-FFF2-40B4-BE49-F238E27FC236}">
                <a16:creationId xmlns:a16="http://schemas.microsoft.com/office/drawing/2014/main" id="{F05C17C8-BD31-26A3-A5E1-F0A46DE27AFA}"/>
              </a:ext>
            </a:extLst>
          </p:cNvPr>
          <p:cNvSpPr>
            <a:spLocks noGrp="1"/>
          </p:cNvSpPr>
          <p:nvPr>
            <p:ph type="subTitle" idx="1"/>
          </p:nvPr>
        </p:nvSpPr>
        <p:spPr>
          <a:xfrm>
            <a:off x="2016806" y="5255663"/>
            <a:ext cx="6559243" cy="802237"/>
          </a:xfrm>
        </p:spPr>
        <p:txBody>
          <a:bodyPr>
            <a:noAutofit/>
          </a:bodyPr>
          <a:lstStyle/>
          <a:p>
            <a:pPr algn="ctr"/>
            <a:r>
              <a:rPr lang="en-US" b="1" dirty="0">
                <a:solidFill>
                  <a:srgbClr val="FFFFFF"/>
                </a:solidFill>
                <a:latin typeface="Aptos Serif" panose="02020604070405020304" pitchFamily="18" charset="0"/>
                <a:cs typeface="Aptos Serif" panose="02020604070405020304" pitchFamily="18" charset="0"/>
              </a:rPr>
              <a:t>Robin Larkin &amp; Sarah Fern</a:t>
            </a:r>
          </a:p>
          <a:p>
            <a:pPr algn="ctr"/>
            <a:r>
              <a:rPr lang="en-US" b="1" dirty="0">
                <a:solidFill>
                  <a:srgbClr val="FFFFFF"/>
                </a:solidFill>
                <a:latin typeface="Aptos Serif" panose="02020604070405020304" pitchFamily="18" charset="0"/>
                <a:cs typeface="Aptos Serif" panose="02020604070405020304" pitchFamily="18" charset="0"/>
              </a:rPr>
              <a:t>Larkin &amp; Fern, PLLC</a:t>
            </a:r>
          </a:p>
        </p:txBody>
      </p:sp>
    </p:spTree>
    <p:extLst>
      <p:ext uri="{BB962C8B-B14F-4D97-AF65-F5344CB8AC3E}">
        <p14:creationId xmlns:p14="http://schemas.microsoft.com/office/powerpoint/2010/main" val="3716170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6F7A6-C095-7F65-5525-1EAF494C82BF}"/>
              </a:ext>
            </a:extLst>
          </p:cNvPr>
          <p:cNvSpPr>
            <a:spLocks noGrp="1"/>
          </p:cNvSpPr>
          <p:nvPr>
            <p:ph type="title"/>
          </p:nvPr>
        </p:nvSpPr>
        <p:spPr/>
        <p:txBody>
          <a:bodyPr/>
          <a:lstStyle/>
          <a:p>
            <a:r>
              <a:rPr lang="en-US" dirty="0"/>
              <a:t>Standard of Review</a:t>
            </a:r>
          </a:p>
        </p:txBody>
      </p:sp>
      <p:sp>
        <p:nvSpPr>
          <p:cNvPr id="3" name="Content Placeholder 2">
            <a:extLst>
              <a:ext uri="{FF2B5EF4-FFF2-40B4-BE49-F238E27FC236}">
                <a16:creationId xmlns:a16="http://schemas.microsoft.com/office/drawing/2014/main" id="{75EEFF8A-7609-A708-42DB-6413AEBC3D76}"/>
              </a:ext>
            </a:extLst>
          </p:cNvPr>
          <p:cNvSpPr>
            <a:spLocks noGrp="1"/>
          </p:cNvSpPr>
          <p:nvPr>
            <p:ph idx="1"/>
          </p:nvPr>
        </p:nvSpPr>
        <p:spPr/>
        <p:txBody>
          <a:bodyPr/>
          <a:lstStyle/>
          <a:p>
            <a:pPr algn="just"/>
            <a:r>
              <a:rPr lang="en-US" sz="2000" dirty="0">
                <a:solidFill>
                  <a:schemeClr val="bg1"/>
                </a:solidFill>
              </a:rPr>
              <a:t>Overall case standard of review: a reviewing court may properly uphold the Commissioner’s decision only if that decision is </a:t>
            </a:r>
            <a:r>
              <a:rPr lang="en-US" sz="2000" i="1" dirty="0">
                <a:solidFill>
                  <a:schemeClr val="bg1"/>
                </a:solidFill>
              </a:rPr>
              <a:t>both </a:t>
            </a:r>
            <a:r>
              <a:rPr lang="en-US" sz="2000" dirty="0">
                <a:solidFill>
                  <a:schemeClr val="bg1"/>
                </a:solidFill>
              </a:rPr>
              <a:t>free from reversible legal error </a:t>
            </a:r>
            <a:r>
              <a:rPr lang="en-US" sz="2000" i="1" dirty="0">
                <a:solidFill>
                  <a:schemeClr val="bg1"/>
                </a:solidFill>
              </a:rPr>
              <a:t>and </a:t>
            </a:r>
            <a:r>
              <a:rPr lang="en-US" sz="2000" dirty="0">
                <a:solidFill>
                  <a:schemeClr val="bg1"/>
                </a:solidFill>
              </a:rPr>
              <a:t>supported by substantial evidence.</a:t>
            </a:r>
          </a:p>
          <a:p>
            <a:pPr lvl="1" algn="just"/>
            <a:r>
              <a:rPr lang="en-US" sz="1600" dirty="0">
                <a:solidFill>
                  <a:schemeClr val="bg1"/>
                </a:solidFill>
              </a:rPr>
              <a:t>Substantial evidence is “more than a mere scintilla,” but still “such relevant evidence as a reasonable mind might accept as adequate to support a conclusion.” </a:t>
            </a:r>
            <a:r>
              <a:rPr lang="en-US" sz="1600" i="1" dirty="0">
                <a:solidFill>
                  <a:schemeClr val="bg1"/>
                </a:solidFill>
              </a:rPr>
              <a:t>Biestek v. Berryhill</a:t>
            </a:r>
            <a:r>
              <a:rPr lang="en-US" sz="1600" dirty="0">
                <a:solidFill>
                  <a:schemeClr val="bg1"/>
                </a:solidFill>
              </a:rPr>
              <a:t>, 139 S.Ct 1148, 1154 (2019).</a:t>
            </a:r>
          </a:p>
          <a:p>
            <a:pPr lvl="1" algn="just"/>
            <a:r>
              <a:rPr lang="en-US" sz="1600" dirty="0">
                <a:solidFill>
                  <a:schemeClr val="bg1"/>
                </a:solidFill>
              </a:rPr>
              <a:t>A reviewing court weighs both the evidence that supports and detracts from the agency decision and may not properly affirm the ALJ decision based on ground upon which the ALJ did not rely.</a:t>
            </a:r>
          </a:p>
        </p:txBody>
      </p:sp>
    </p:spTree>
    <p:extLst>
      <p:ext uri="{BB962C8B-B14F-4D97-AF65-F5344CB8AC3E}">
        <p14:creationId xmlns:p14="http://schemas.microsoft.com/office/powerpoint/2010/main" val="1971920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D3056-CE83-A1F5-527F-F4CDB6BA3B9F}"/>
              </a:ext>
            </a:extLst>
          </p:cNvPr>
          <p:cNvSpPr>
            <a:spLocks noGrp="1"/>
          </p:cNvSpPr>
          <p:nvPr>
            <p:ph type="title"/>
          </p:nvPr>
        </p:nvSpPr>
        <p:spPr/>
        <p:txBody>
          <a:bodyPr/>
          <a:lstStyle/>
          <a:p>
            <a:r>
              <a:rPr lang="en-US" dirty="0"/>
              <a:t>Issue Spotting ALJ Decisions for USDC Appeals </a:t>
            </a:r>
          </a:p>
        </p:txBody>
      </p:sp>
      <p:sp>
        <p:nvSpPr>
          <p:cNvPr id="3" name="Content Placeholder 2">
            <a:extLst>
              <a:ext uri="{FF2B5EF4-FFF2-40B4-BE49-F238E27FC236}">
                <a16:creationId xmlns:a16="http://schemas.microsoft.com/office/drawing/2014/main" id="{5AD0D2E9-53EE-5802-EE27-9A164C053208}"/>
              </a:ext>
            </a:extLst>
          </p:cNvPr>
          <p:cNvSpPr>
            <a:spLocks noGrp="1"/>
          </p:cNvSpPr>
          <p:nvPr>
            <p:ph idx="1"/>
          </p:nvPr>
        </p:nvSpPr>
        <p:spPr/>
        <p:txBody>
          <a:bodyPr>
            <a:normAutofit/>
          </a:bodyPr>
          <a:lstStyle/>
          <a:p>
            <a:pPr algn="just"/>
            <a:r>
              <a:rPr lang="en-US" sz="2000" dirty="0">
                <a:solidFill>
                  <a:schemeClr val="bg1"/>
                </a:solidFill>
              </a:rPr>
              <a:t>ALJ decisions are organized around the five-step sequential evaluation </a:t>
            </a:r>
          </a:p>
          <a:p>
            <a:pPr algn="just"/>
            <a:r>
              <a:rPr lang="en-US" sz="2000" dirty="0">
                <a:solidFill>
                  <a:schemeClr val="bg1"/>
                </a:solidFill>
              </a:rPr>
              <a:t>Main areas of ALJ legal error:   </a:t>
            </a:r>
          </a:p>
          <a:p>
            <a:pPr lvl="1" algn="just"/>
            <a:r>
              <a:rPr lang="en-US" sz="2000" dirty="0">
                <a:solidFill>
                  <a:schemeClr val="bg1"/>
                </a:solidFill>
              </a:rPr>
              <a:t>Evaluating Medical Opinions</a:t>
            </a:r>
          </a:p>
          <a:p>
            <a:pPr lvl="1" algn="just"/>
            <a:r>
              <a:rPr lang="en-US" sz="2000" dirty="0">
                <a:solidFill>
                  <a:schemeClr val="bg1"/>
                </a:solidFill>
              </a:rPr>
              <a:t>Evaluating the Claimant’s Symptom Testimony </a:t>
            </a:r>
          </a:p>
          <a:p>
            <a:pPr lvl="1" algn="just"/>
            <a:r>
              <a:rPr lang="en-US" sz="2000" dirty="0">
                <a:solidFill>
                  <a:schemeClr val="bg1"/>
                </a:solidFill>
              </a:rPr>
              <a:t>RFC determination issues </a:t>
            </a:r>
          </a:p>
          <a:p>
            <a:pPr lvl="1" algn="just"/>
            <a:r>
              <a:rPr lang="en-US" sz="2000" dirty="0">
                <a:solidFill>
                  <a:schemeClr val="bg1"/>
                </a:solidFill>
              </a:rPr>
              <a:t>Vocational/Step 5 Issues </a:t>
            </a:r>
          </a:p>
          <a:p>
            <a:pPr lvl="1" algn="just"/>
            <a:r>
              <a:rPr lang="en-US" sz="2000" dirty="0">
                <a:solidFill>
                  <a:schemeClr val="bg1"/>
                </a:solidFill>
              </a:rPr>
              <a:t>Finding impairments not “severe” </a:t>
            </a:r>
          </a:p>
        </p:txBody>
      </p:sp>
    </p:spTree>
    <p:extLst>
      <p:ext uri="{BB962C8B-B14F-4D97-AF65-F5344CB8AC3E}">
        <p14:creationId xmlns:p14="http://schemas.microsoft.com/office/powerpoint/2010/main" val="3230650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F24AF-F278-6692-8305-B78D558EF558}"/>
              </a:ext>
            </a:extLst>
          </p:cNvPr>
          <p:cNvSpPr>
            <a:spLocks noGrp="1"/>
          </p:cNvSpPr>
          <p:nvPr>
            <p:ph type="title"/>
          </p:nvPr>
        </p:nvSpPr>
        <p:spPr/>
        <p:txBody>
          <a:bodyPr/>
          <a:lstStyle/>
          <a:p>
            <a:r>
              <a:rPr lang="en-US" dirty="0"/>
              <a:t>Evaluating Medical Opinions </a:t>
            </a:r>
          </a:p>
        </p:txBody>
      </p:sp>
      <p:sp>
        <p:nvSpPr>
          <p:cNvPr id="3" name="Content Placeholder 2">
            <a:extLst>
              <a:ext uri="{FF2B5EF4-FFF2-40B4-BE49-F238E27FC236}">
                <a16:creationId xmlns:a16="http://schemas.microsoft.com/office/drawing/2014/main" id="{F7739AAA-FA76-F8CD-E1EC-F5B3B2A441A4}"/>
              </a:ext>
            </a:extLst>
          </p:cNvPr>
          <p:cNvSpPr>
            <a:spLocks noGrp="1"/>
          </p:cNvSpPr>
          <p:nvPr>
            <p:ph idx="1"/>
          </p:nvPr>
        </p:nvSpPr>
        <p:spPr/>
        <p:txBody>
          <a:bodyPr/>
          <a:lstStyle/>
          <a:p>
            <a:r>
              <a:rPr lang="en-US" sz="2000" dirty="0">
                <a:solidFill>
                  <a:schemeClr val="bg1"/>
                </a:solidFill>
              </a:rPr>
              <a:t>Ignoring/failing to discuss a medical opinion </a:t>
            </a:r>
          </a:p>
          <a:p>
            <a:endParaRPr lang="en-US" sz="2000" dirty="0">
              <a:solidFill>
                <a:schemeClr val="bg1"/>
              </a:solidFill>
            </a:endParaRPr>
          </a:p>
          <a:p>
            <a:r>
              <a:rPr lang="en-US" sz="2000" dirty="0">
                <a:solidFill>
                  <a:schemeClr val="bg1"/>
                </a:solidFill>
              </a:rPr>
              <a:t>Failing to provide sufficient reasons/rationale to reject a treating or examining opinion that supports disability </a:t>
            </a:r>
          </a:p>
          <a:p>
            <a:endParaRPr lang="en-US" sz="2000" dirty="0">
              <a:solidFill>
                <a:schemeClr val="bg1"/>
              </a:solidFill>
            </a:endParaRPr>
          </a:p>
          <a:p>
            <a:pPr lvl="1"/>
            <a:r>
              <a:rPr lang="en-US" sz="2000" dirty="0">
                <a:solidFill>
                  <a:schemeClr val="bg1"/>
                </a:solidFill>
              </a:rPr>
              <a:t>Comparison of medical evidence to assessed limitations </a:t>
            </a:r>
          </a:p>
          <a:p>
            <a:pPr lvl="1"/>
            <a:r>
              <a:rPr lang="en-US" sz="2000" dirty="0">
                <a:solidFill>
                  <a:schemeClr val="bg1"/>
                </a:solidFill>
              </a:rPr>
              <a:t>Improvement of symptoms </a:t>
            </a:r>
          </a:p>
          <a:p>
            <a:pPr lvl="1"/>
            <a:r>
              <a:rPr lang="en-US" sz="2000" dirty="0">
                <a:solidFill>
                  <a:schemeClr val="bg1"/>
                </a:solidFill>
              </a:rPr>
              <a:t>Claimant’s activities of daily living </a:t>
            </a:r>
          </a:p>
          <a:p>
            <a:pPr lvl="1"/>
            <a:endParaRPr lang="en-US" dirty="0"/>
          </a:p>
        </p:txBody>
      </p:sp>
    </p:spTree>
    <p:extLst>
      <p:ext uri="{BB962C8B-B14F-4D97-AF65-F5344CB8AC3E}">
        <p14:creationId xmlns:p14="http://schemas.microsoft.com/office/powerpoint/2010/main" val="664212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EB4B7-B69F-C217-90C4-CBC31300A430}"/>
              </a:ext>
            </a:extLst>
          </p:cNvPr>
          <p:cNvSpPr>
            <a:spLocks noGrp="1"/>
          </p:cNvSpPr>
          <p:nvPr>
            <p:ph type="title"/>
          </p:nvPr>
        </p:nvSpPr>
        <p:spPr/>
        <p:txBody>
          <a:bodyPr/>
          <a:lstStyle/>
          <a:p>
            <a:r>
              <a:rPr lang="en-US" dirty="0"/>
              <a:t>Standard of Review</a:t>
            </a:r>
          </a:p>
        </p:txBody>
      </p:sp>
      <p:sp>
        <p:nvSpPr>
          <p:cNvPr id="3" name="Content Placeholder 2">
            <a:extLst>
              <a:ext uri="{FF2B5EF4-FFF2-40B4-BE49-F238E27FC236}">
                <a16:creationId xmlns:a16="http://schemas.microsoft.com/office/drawing/2014/main" id="{CCC49DA4-600D-09F0-7D60-2726CDFC10EE}"/>
              </a:ext>
            </a:extLst>
          </p:cNvPr>
          <p:cNvSpPr>
            <a:spLocks noGrp="1"/>
          </p:cNvSpPr>
          <p:nvPr>
            <p:ph idx="1"/>
          </p:nvPr>
        </p:nvSpPr>
        <p:spPr/>
        <p:txBody>
          <a:bodyPr/>
          <a:lstStyle/>
          <a:p>
            <a:r>
              <a:rPr lang="en-US" sz="2200" dirty="0">
                <a:solidFill>
                  <a:schemeClr val="bg1"/>
                </a:solidFill>
              </a:rPr>
              <a:t>Legal error: evaluation of medical opinions.</a:t>
            </a:r>
          </a:p>
          <a:p>
            <a:pPr lvl="1" algn="just"/>
            <a:r>
              <a:rPr lang="en-US" sz="2000" dirty="0">
                <a:solidFill>
                  <a:schemeClr val="bg1"/>
                </a:solidFill>
              </a:rPr>
              <a:t>March 27, 2017 to current: ALJs are required to articulate the persuasiveness of each medical opinion providing an explanation supported by substantial evidence and addressing at least two factors – supportability and consistency. 20 CFR 404.1520c.</a:t>
            </a:r>
          </a:p>
          <a:p>
            <a:pPr lvl="1" algn="just"/>
            <a:r>
              <a:rPr lang="en-US" sz="2000" dirty="0">
                <a:solidFill>
                  <a:schemeClr val="bg1"/>
                </a:solidFill>
              </a:rPr>
              <a:t>Claims filed prior to March 27, 2017 (20 CFR 404.1527): An ALJ must provide at least </a:t>
            </a:r>
            <a:r>
              <a:rPr lang="en-US" sz="2000" b="1" i="1" dirty="0">
                <a:solidFill>
                  <a:schemeClr val="bg1"/>
                </a:solidFill>
              </a:rPr>
              <a:t>specific and legitimate reasons </a:t>
            </a:r>
            <a:r>
              <a:rPr lang="en-US" sz="2000" dirty="0">
                <a:solidFill>
                  <a:schemeClr val="bg1"/>
                </a:solidFill>
              </a:rPr>
              <a:t>based on substantial evidence in the record to reject a treating physician medical opinion. </a:t>
            </a:r>
          </a:p>
        </p:txBody>
      </p:sp>
    </p:spTree>
    <p:extLst>
      <p:ext uri="{BB962C8B-B14F-4D97-AF65-F5344CB8AC3E}">
        <p14:creationId xmlns:p14="http://schemas.microsoft.com/office/powerpoint/2010/main" val="645572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5E4C6-DEA1-A973-D5BD-2E5C69E443EB}"/>
              </a:ext>
            </a:extLst>
          </p:cNvPr>
          <p:cNvSpPr>
            <a:spLocks noGrp="1"/>
          </p:cNvSpPr>
          <p:nvPr>
            <p:ph type="title"/>
          </p:nvPr>
        </p:nvSpPr>
        <p:spPr/>
        <p:txBody>
          <a:bodyPr>
            <a:normAutofit fontScale="90000"/>
          </a:bodyPr>
          <a:lstStyle/>
          <a:p>
            <a:br>
              <a:rPr lang="en-US" dirty="0"/>
            </a:br>
            <a:r>
              <a:rPr lang="en-US" dirty="0"/>
              <a:t>Evaluating the Claimant’s Symptom Testimony</a:t>
            </a:r>
          </a:p>
        </p:txBody>
      </p:sp>
      <p:sp>
        <p:nvSpPr>
          <p:cNvPr id="3" name="Content Placeholder 2">
            <a:extLst>
              <a:ext uri="{FF2B5EF4-FFF2-40B4-BE49-F238E27FC236}">
                <a16:creationId xmlns:a16="http://schemas.microsoft.com/office/drawing/2014/main" id="{DCAF3858-3AAC-218F-AB1C-03D506A20791}"/>
              </a:ext>
            </a:extLst>
          </p:cNvPr>
          <p:cNvSpPr>
            <a:spLocks noGrp="1"/>
          </p:cNvSpPr>
          <p:nvPr>
            <p:ph idx="1"/>
          </p:nvPr>
        </p:nvSpPr>
        <p:spPr/>
        <p:txBody>
          <a:bodyPr>
            <a:normAutofit fontScale="85000" lnSpcReduction="20000"/>
          </a:bodyPr>
          <a:lstStyle/>
          <a:p>
            <a:pPr lvl="2" algn="just"/>
            <a:r>
              <a:rPr lang="en-US" sz="2000" dirty="0">
                <a:solidFill>
                  <a:schemeClr val="bg1"/>
                </a:solidFill>
              </a:rPr>
              <a:t>Comparison of medical evidence to symptom testimony (many issues here) </a:t>
            </a:r>
          </a:p>
          <a:p>
            <a:pPr lvl="2" algn="just"/>
            <a:endParaRPr lang="en-US" sz="2000" dirty="0">
              <a:solidFill>
                <a:schemeClr val="bg1"/>
              </a:solidFill>
            </a:endParaRPr>
          </a:p>
          <a:p>
            <a:pPr lvl="2" algn="just"/>
            <a:r>
              <a:rPr lang="en-US" sz="2000" dirty="0">
                <a:solidFill>
                  <a:schemeClr val="bg1"/>
                </a:solidFill>
              </a:rPr>
              <a:t>Activities of Daily Living </a:t>
            </a:r>
          </a:p>
          <a:p>
            <a:pPr lvl="2" algn="just"/>
            <a:endParaRPr lang="en-US" sz="2000" dirty="0">
              <a:solidFill>
                <a:schemeClr val="bg1"/>
              </a:solidFill>
            </a:endParaRPr>
          </a:p>
          <a:p>
            <a:pPr lvl="2" algn="just"/>
            <a:r>
              <a:rPr lang="en-US" sz="2000" dirty="0">
                <a:solidFill>
                  <a:schemeClr val="bg1"/>
                </a:solidFill>
              </a:rPr>
              <a:t>Improvement of symptoms with treatment </a:t>
            </a:r>
          </a:p>
          <a:p>
            <a:pPr lvl="2" algn="just"/>
            <a:endParaRPr lang="en-US" sz="2000" dirty="0">
              <a:solidFill>
                <a:schemeClr val="bg1"/>
              </a:solidFill>
            </a:endParaRPr>
          </a:p>
          <a:p>
            <a:pPr lvl="2" algn="just"/>
            <a:r>
              <a:rPr lang="en-US" sz="2000" dirty="0">
                <a:solidFill>
                  <a:schemeClr val="bg1"/>
                </a:solidFill>
              </a:rPr>
              <a:t>Course of treatment/conservative treatment </a:t>
            </a:r>
          </a:p>
          <a:p>
            <a:pPr lvl="2" algn="just"/>
            <a:endParaRPr lang="en-US" sz="2000" dirty="0">
              <a:solidFill>
                <a:schemeClr val="bg1"/>
              </a:solidFill>
            </a:endParaRPr>
          </a:p>
          <a:p>
            <a:pPr lvl="2" algn="just"/>
            <a:r>
              <a:rPr lang="en-US" sz="2000" dirty="0">
                <a:solidFill>
                  <a:schemeClr val="bg1"/>
                </a:solidFill>
              </a:rPr>
              <a:t>Claimant’s statements to agency that are inconsistent with statements to medical providers </a:t>
            </a:r>
          </a:p>
          <a:p>
            <a:pPr lvl="2" algn="just"/>
            <a:endParaRPr lang="en-US" sz="2000" dirty="0">
              <a:solidFill>
                <a:schemeClr val="bg1"/>
              </a:solidFill>
            </a:endParaRPr>
          </a:p>
          <a:p>
            <a:pPr lvl="2" algn="just"/>
            <a:r>
              <a:rPr lang="en-US" sz="2000" dirty="0">
                <a:solidFill>
                  <a:schemeClr val="bg1"/>
                </a:solidFill>
              </a:rPr>
              <a:t>Noncompliance with treatment </a:t>
            </a:r>
          </a:p>
          <a:p>
            <a:endParaRPr lang="en-US" dirty="0"/>
          </a:p>
        </p:txBody>
      </p:sp>
    </p:spTree>
    <p:extLst>
      <p:ext uri="{BB962C8B-B14F-4D97-AF65-F5344CB8AC3E}">
        <p14:creationId xmlns:p14="http://schemas.microsoft.com/office/powerpoint/2010/main" val="4302501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E32FE-F1D8-399C-F052-A424CA8BB4C4}"/>
              </a:ext>
            </a:extLst>
          </p:cNvPr>
          <p:cNvSpPr>
            <a:spLocks noGrp="1"/>
          </p:cNvSpPr>
          <p:nvPr>
            <p:ph type="title"/>
          </p:nvPr>
        </p:nvSpPr>
        <p:spPr/>
        <p:txBody>
          <a:bodyPr/>
          <a:lstStyle/>
          <a:p>
            <a:r>
              <a:rPr lang="en-US" dirty="0"/>
              <a:t>Standard of Review</a:t>
            </a:r>
          </a:p>
        </p:txBody>
      </p:sp>
      <p:sp>
        <p:nvSpPr>
          <p:cNvPr id="3" name="Content Placeholder 2">
            <a:extLst>
              <a:ext uri="{FF2B5EF4-FFF2-40B4-BE49-F238E27FC236}">
                <a16:creationId xmlns:a16="http://schemas.microsoft.com/office/drawing/2014/main" id="{93FD80C3-1453-5024-8DCC-BFC218539F40}"/>
              </a:ext>
            </a:extLst>
          </p:cNvPr>
          <p:cNvSpPr>
            <a:spLocks noGrp="1"/>
          </p:cNvSpPr>
          <p:nvPr>
            <p:ph idx="1"/>
          </p:nvPr>
        </p:nvSpPr>
        <p:spPr/>
        <p:txBody>
          <a:bodyPr/>
          <a:lstStyle/>
          <a:p>
            <a:pPr algn="just"/>
            <a:r>
              <a:rPr lang="en-US" sz="2000" dirty="0">
                <a:solidFill>
                  <a:schemeClr val="bg1"/>
                </a:solidFill>
              </a:rPr>
              <a:t>Legal error: rejection of claimant’s symptom testimony.</a:t>
            </a:r>
          </a:p>
          <a:p>
            <a:pPr lvl="1" algn="just"/>
            <a:r>
              <a:rPr lang="en-US" sz="1500" dirty="0">
                <a:solidFill>
                  <a:schemeClr val="bg1"/>
                </a:solidFill>
              </a:rPr>
              <a:t>If there is an underlying medically determinable impairment that could reasonably be expected to produce a claimant’s symptoms, in the absence of affirmative evidence of malingering, a claimant’s testimony may only be rejected </a:t>
            </a:r>
            <a:r>
              <a:rPr lang="en-US" sz="1500" b="1" dirty="0">
                <a:solidFill>
                  <a:schemeClr val="bg1"/>
                </a:solidFill>
              </a:rPr>
              <a:t>on the basis of specific, clear and convincing reasons </a:t>
            </a:r>
            <a:r>
              <a:rPr lang="en-US" sz="1500" dirty="0">
                <a:solidFill>
                  <a:schemeClr val="bg1"/>
                </a:solidFill>
              </a:rPr>
              <a:t>supported by substantial evidence in the record as a whole. </a:t>
            </a:r>
            <a:r>
              <a:rPr lang="en-US" sz="1500" i="1" dirty="0">
                <a:solidFill>
                  <a:schemeClr val="bg1"/>
                </a:solidFill>
              </a:rPr>
              <a:t>Brown-Hunter v. Colvin</a:t>
            </a:r>
            <a:r>
              <a:rPr lang="en-US" sz="1500" dirty="0">
                <a:solidFill>
                  <a:schemeClr val="bg1"/>
                </a:solidFill>
              </a:rPr>
              <a:t>, 806 F.3d 487, 488-89 (9th Cir. 2015).</a:t>
            </a:r>
          </a:p>
          <a:p>
            <a:pPr lvl="1" algn="just"/>
            <a:r>
              <a:rPr lang="en-US" sz="1500" dirty="0">
                <a:solidFill>
                  <a:schemeClr val="bg1"/>
                </a:solidFill>
              </a:rPr>
              <a:t>The S/C/C standard was recently confirmed by the Ninth Circuit in </a:t>
            </a:r>
            <a:r>
              <a:rPr lang="en-US" sz="1500" i="1" dirty="0">
                <a:solidFill>
                  <a:schemeClr val="bg1"/>
                </a:solidFill>
              </a:rPr>
              <a:t>Ferguson v. O’Malley</a:t>
            </a:r>
            <a:r>
              <a:rPr lang="en-US" sz="1500" dirty="0">
                <a:solidFill>
                  <a:schemeClr val="bg1"/>
                </a:solidFill>
              </a:rPr>
              <a:t>, 95 F.4th 1194, 1199 (March 14, 2024).</a:t>
            </a:r>
          </a:p>
          <a:p>
            <a:pPr lvl="1" algn="just"/>
            <a:r>
              <a:rPr lang="en-US" sz="1500" dirty="0">
                <a:solidFill>
                  <a:schemeClr val="bg1"/>
                </a:solidFill>
              </a:rPr>
              <a:t>Ninth Circuit case law requires an ALJ “show their work,” where the ALJ must identify specific testimony that was not credible </a:t>
            </a:r>
            <a:r>
              <a:rPr lang="en-US" sz="1500" i="1" dirty="0">
                <a:solidFill>
                  <a:schemeClr val="bg1"/>
                </a:solidFill>
              </a:rPr>
              <a:t>and </a:t>
            </a:r>
            <a:r>
              <a:rPr lang="en-US" sz="1500" dirty="0">
                <a:solidFill>
                  <a:schemeClr val="bg1"/>
                </a:solidFill>
              </a:rPr>
              <a:t>cite to specific evidence that undermines or shows an inconsistency with that testimony. </a:t>
            </a:r>
            <a:r>
              <a:rPr lang="en-US" sz="1500" i="1" dirty="0">
                <a:solidFill>
                  <a:schemeClr val="bg1"/>
                </a:solidFill>
              </a:rPr>
              <a:t>Smartt v. Kijakazi, </a:t>
            </a:r>
            <a:r>
              <a:rPr lang="en-US" sz="1500" dirty="0">
                <a:solidFill>
                  <a:schemeClr val="bg1"/>
                </a:solidFill>
              </a:rPr>
              <a:t>53 F.4th 489 (9th Cir. 2022); </a:t>
            </a:r>
            <a:r>
              <a:rPr lang="en-US" sz="1500" i="1" dirty="0">
                <a:solidFill>
                  <a:schemeClr val="bg1"/>
                </a:solidFill>
              </a:rPr>
              <a:t>Ghanim v. Colvin</a:t>
            </a:r>
            <a:r>
              <a:rPr lang="en-US" sz="1500" dirty="0">
                <a:solidFill>
                  <a:schemeClr val="bg1"/>
                </a:solidFill>
              </a:rPr>
              <a:t>, 763, F.3d 1154 (9th Cir. 2014); </a:t>
            </a:r>
            <a:r>
              <a:rPr lang="en-US" sz="1500" i="1" dirty="0">
                <a:solidFill>
                  <a:schemeClr val="bg1"/>
                </a:solidFill>
              </a:rPr>
              <a:t>Burrell v. Colvin</a:t>
            </a:r>
            <a:r>
              <a:rPr lang="en-US" sz="1500" dirty="0">
                <a:solidFill>
                  <a:schemeClr val="bg1"/>
                </a:solidFill>
              </a:rPr>
              <a:t>, 775 F.3d 1133 (9th Cir. 2014).</a:t>
            </a:r>
          </a:p>
        </p:txBody>
      </p:sp>
    </p:spTree>
    <p:extLst>
      <p:ext uri="{BB962C8B-B14F-4D97-AF65-F5344CB8AC3E}">
        <p14:creationId xmlns:p14="http://schemas.microsoft.com/office/powerpoint/2010/main" val="2901977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BC7FF-7769-A7EB-1537-B7DC4C15021A}"/>
              </a:ext>
            </a:extLst>
          </p:cNvPr>
          <p:cNvSpPr>
            <a:spLocks noGrp="1"/>
          </p:cNvSpPr>
          <p:nvPr>
            <p:ph type="title"/>
          </p:nvPr>
        </p:nvSpPr>
        <p:spPr/>
        <p:txBody>
          <a:bodyPr/>
          <a:lstStyle/>
          <a:p>
            <a:r>
              <a:rPr lang="en-US" dirty="0"/>
              <a:t>Other Issues </a:t>
            </a:r>
          </a:p>
        </p:txBody>
      </p:sp>
      <p:sp>
        <p:nvSpPr>
          <p:cNvPr id="3" name="Content Placeholder 2">
            <a:extLst>
              <a:ext uri="{FF2B5EF4-FFF2-40B4-BE49-F238E27FC236}">
                <a16:creationId xmlns:a16="http://schemas.microsoft.com/office/drawing/2014/main" id="{ACC71AF7-37BE-BC15-6454-0B190F5D4015}"/>
              </a:ext>
            </a:extLst>
          </p:cNvPr>
          <p:cNvSpPr>
            <a:spLocks noGrp="1"/>
          </p:cNvSpPr>
          <p:nvPr>
            <p:ph idx="1"/>
          </p:nvPr>
        </p:nvSpPr>
        <p:spPr/>
        <p:txBody>
          <a:bodyPr>
            <a:normAutofit fontScale="92500" lnSpcReduction="20000"/>
          </a:bodyPr>
          <a:lstStyle/>
          <a:p>
            <a:pPr lvl="1" algn="just"/>
            <a:r>
              <a:rPr lang="en-US" sz="1800" b="1" dirty="0">
                <a:solidFill>
                  <a:schemeClr val="bg1"/>
                </a:solidFill>
              </a:rPr>
              <a:t>RFC determination issues </a:t>
            </a:r>
          </a:p>
          <a:p>
            <a:pPr lvl="2" algn="just"/>
            <a:r>
              <a:rPr lang="en-US" sz="1800" dirty="0">
                <a:solidFill>
                  <a:schemeClr val="bg1"/>
                </a:solidFill>
              </a:rPr>
              <a:t>Finding an impairment “severe” but failing to include limitations stemming from that severe impairment in the claimant’s RFC determination, i.e., mental health issue that affects the ability to function at a job that requires dealing with the public </a:t>
            </a:r>
          </a:p>
          <a:p>
            <a:pPr lvl="2" algn="just"/>
            <a:endParaRPr lang="en-US" sz="1800" dirty="0">
              <a:solidFill>
                <a:schemeClr val="bg1"/>
              </a:solidFill>
            </a:endParaRPr>
          </a:p>
          <a:p>
            <a:pPr lvl="1" algn="just"/>
            <a:r>
              <a:rPr lang="en-US" sz="1800" b="1" dirty="0">
                <a:solidFill>
                  <a:schemeClr val="bg1"/>
                </a:solidFill>
              </a:rPr>
              <a:t>Vocational/Step 5 Issues </a:t>
            </a:r>
          </a:p>
          <a:p>
            <a:pPr lvl="2" algn="just"/>
            <a:r>
              <a:rPr lang="en-US" sz="1800" dirty="0">
                <a:solidFill>
                  <a:schemeClr val="bg1"/>
                </a:solidFill>
              </a:rPr>
              <a:t>Finding the claimant can do “other work” at step 5 that is not available in significant numbers in the national economy </a:t>
            </a:r>
          </a:p>
          <a:p>
            <a:pPr lvl="2" algn="just"/>
            <a:endParaRPr lang="en-US" sz="1800" dirty="0">
              <a:solidFill>
                <a:schemeClr val="bg1"/>
              </a:solidFill>
            </a:endParaRPr>
          </a:p>
          <a:p>
            <a:pPr lvl="1" algn="just"/>
            <a:r>
              <a:rPr lang="en-US" sz="1800" b="1" dirty="0">
                <a:solidFill>
                  <a:schemeClr val="bg1"/>
                </a:solidFill>
              </a:rPr>
              <a:t>Finding impairments are not “severe” </a:t>
            </a:r>
          </a:p>
          <a:p>
            <a:pPr lvl="2" algn="just"/>
            <a:r>
              <a:rPr lang="en-US" sz="1800" dirty="0">
                <a:solidFill>
                  <a:schemeClr val="bg1"/>
                </a:solidFill>
              </a:rPr>
              <a:t>In spite of evidence of an impairment that would cause more than a minimal effect on the claimant’s ability to sustain work </a:t>
            </a:r>
          </a:p>
          <a:p>
            <a:pPr marL="0" indent="0">
              <a:buNone/>
            </a:pPr>
            <a:endParaRPr lang="en-US" dirty="0"/>
          </a:p>
        </p:txBody>
      </p:sp>
    </p:spTree>
    <p:extLst>
      <p:ext uri="{BB962C8B-B14F-4D97-AF65-F5344CB8AC3E}">
        <p14:creationId xmlns:p14="http://schemas.microsoft.com/office/powerpoint/2010/main" val="3458738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55D0F-8BD6-3BC2-EA81-C7E0D11D0F1B}"/>
              </a:ext>
            </a:extLst>
          </p:cNvPr>
          <p:cNvSpPr>
            <a:spLocks noGrp="1"/>
          </p:cNvSpPr>
          <p:nvPr>
            <p:ph type="title"/>
          </p:nvPr>
        </p:nvSpPr>
        <p:spPr/>
        <p:txBody>
          <a:bodyPr/>
          <a:lstStyle/>
          <a:p>
            <a:r>
              <a:rPr lang="en-US" dirty="0"/>
              <a:t>Continuing Disability Reviews</a:t>
            </a:r>
          </a:p>
        </p:txBody>
      </p:sp>
      <p:sp>
        <p:nvSpPr>
          <p:cNvPr id="3" name="Content Placeholder 2">
            <a:extLst>
              <a:ext uri="{FF2B5EF4-FFF2-40B4-BE49-F238E27FC236}">
                <a16:creationId xmlns:a16="http://schemas.microsoft.com/office/drawing/2014/main" id="{7813069B-5288-B509-AE8F-58381A42F3B5}"/>
              </a:ext>
            </a:extLst>
          </p:cNvPr>
          <p:cNvSpPr>
            <a:spLocks noGrp="1"/>
          </p:cNvSpPr>
          <p:nvPr>
            <p:ph idx="1"/>
          </p:nvPr>
        </p:nvSpPr>
        <p:spPr>
          <a:xfrm>
            <a:off x="1219200" y="2318031"/>
            <a:ext cx="9493250" cy="4174843"/>
          </a:xfrm>
        </p:spPr>
        <p:txBody>
          <a:bodyPr>
            <a:normAutofit lnSpcReduction="10000"/>
          </a:bodyPr>
          <a:lstStyle/>
          <a:p>
            <a:pPr algn="just"/>
            <a:r>
              <a:rPr lang="en-US" dirty="0">
                <a:solidFill>
                  <a:schemeClr val="bg1"/>
                </a:solidFill>
              </a:rPr>
              <a:t>The Social Security Act authorizes the agency to perform periodic reviews for the purpose of continuing disability, at least once every three years for individuals with nonpermanent disabilities, and at a time determined by the Commissioner to be appropriate for individuals with permanent disabilities. A CDR is to determine if an individual entitled (and receiving) disability benefits continues to be disabled. They are looking for medical improvement and/or work activity.</a:t>
            </a:r>
          </a:p>
          <a:p>
            <a:pPr algn="just"/>
            <a:r>
              <a:rPr lang="en-US" dirty="0">
                <a:solidFill>
                  <a:schemeClr val="bg1"/>
                </a:solidFill>
              </a:rPr>
              <a:t>SSA will notify the claimant of the CDR, and the claimant or representative may submit medical and other evidence for consideration. The purpose of the review is to determine if an individual’s impairment(s) has improved since the most recent favorable determination (called the Comparison Point Decision, CPD). The final decision of a CDR could result in a termination of benefits if SSA determines the individual’s impairments have improved to allow for performance of substantial gainful activity (SGA). </a:t>
            </a:r>
          </a:p>
          <a:p>
            <a:pPr marL="0" indent="0" algn="just">
              <a:buNone/>
            </a:pPr>
            <a:r>
              <a:rPr lang="en-US" dirty="0">
                <a:solidFill>
                  <a:schemeClr val="bg1"/>
                </a:solidFill>
              </a:rPr>
              <a:t>DI 28001.011 (Program Operations Manual System, POMS)</a:t>
            </a:r>
          </a:p>
        </p:txBody>
      </p:sp>
    </p:spTree>
    <p:extLst>
      <p:ext uri="{BB962C8B-B14F-4D97-AF65-F5344CB8AC3E}">
        <p14:creationId xmlns:p14="http://schemas.microsoft.com/office/powerpoint/2010/main" val="959270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99B39-E0FD-1460-B97C-52A9308EBB5C}"/>
              </a:ext>
            </a:extLst>
          </p:cNvPr>
          <p:cNvSpPr>
            <a:spLocks noGrp="1"/>
          </p:cNvSpPr>
          <p:nvPr>
            <p:ph type="title"/>
          </p:nvPr>
        </p:nvSpPr>
        <p:spPr/>
        <p:txBody>
          <a:bodyPr/>
          <a:lstStyle/>
          <a:p>
            <a:r>
              <a:rPr lang="en-US" dirty="0"/>
              <a:t>Overpayments</a:t>
            </a:r>
          </a:p>
        </p:txBody>
      </p:sp>
      <p:sp>
        <p:nvSpPr>
          <p:cNvPr id="3" name="Content Placeholder 2">
            <a:extLst>
              <a:ext uri="{FF2B5EF4-FFF2-40B4-BE49-F238E27FC236}">
                <a16:creationId xmlns:a16="http://schemas.microsoft.com/office/drawing/2014/main" id="{C7E11852-D650-A574-22B1-E258C665DBE7}"/>
              </a:ext>
            </a:extLst>
          </p:cNvPr>
          <p:cNvSpPr>
            <a:spLocks noGrp="1"/>
          </p:cNvSpPr>
          <p:nvPr>
            <p:ph idx="1"/>
          </p:nvPr>
        </p:nvSpPr>
        <p:spPr/>
        <p:txBody>
          <a:bodyPr>
            <a:normAutofit lnSpcReduction="10000"/>
          </a:bodyPr>
          <a:lstStyle/>
          <a:p>
            <a:pPr algn="just"/>
            <a:r>
              <a:rPr lang="en-US" sz="2000" dirty="0">
                <a:solidFill>
                  <a:schemeClr val="bg1"/>
                </a:solidFill>
              </a:rPr>
              <a:t>Overpayments occur when a beneficiary has received more benefits than they were entitled to receive.</a:t>
            </a:r>
          </a:p>
          <a:p>
            <a:pPr algn="just"/>
            <a:r>
              <a:rPr lang="en-US" sz="2000" dirty="0">
                <a:solidFill>
                  <a:schemeClr val="bg1"/>
                </a:solidFill>
              </a:rPr>
              <a:t>Common reasons for overpayments: SSDI work-related cessations, medical cessations, SSI excess resources, SSI excess earned income, or failure to report income or resources.</a:t>
            </a:r>
          </a:p>
          <a:p>
            <a:pPr algn="just"/>
            <a:r>
              <a:rPr lang="en-US" sz="2000" dirty="0">
                <a:solidFill>
                  <a:schemeClr val="bg1"/>
                </a:solidFill>
              </a:rPr>
              <a:t>The following individuals can be held liable for an overpayment: the beneficiary, the eligible spouse, auxiliary beneficiaries, the estate of a deceased beneficiary or spouse, an immigrant’s sponsor, or a representative payee.</a:t>
            </a:r>
          </a:p>
          <a:p>
            <a:pPr marL="0" indent="0">
              <a:buNone/>
            </a:pPr>
            <a:r>
              <a:rPr lang="en-US" dirty="0">
                <a:solidFill>
                  <a:schemeClr val="bg1"/>
                </a:solidFill>
              </a:rPr>
              <a:t>POMS GN 02201.001, 20 C.F.R. 416.437</a:t>
            </a:r>
          </a:p>
        </p:txBody>
      </p:sp>
    </p:spTree>
    <p:extLst>
      <p:ext uri="{BB962C8B-B14F-4D97-AF65-F5344CB8AC3E}">
        <p14:creationId xmlns:p14="http://schemas.microsoft.com/office/powerpoint/2010/main" val="35188241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D2F42-87D8-30E2-0947-AFF819A8BB7B}"/>
              </a:ext>
            </a:extLst>
          </p:cNvPr>
          <p:cNvSpPr>
            <a:spLocks noGrp="1"/>
          </p:cNvSpPr>
          <p:nvPr>
            <p:ph type="title"/>
          </p:nvPr>
        </p:nvSpPr>
        <p:spPr/>
        <p:txBody>
          <a:bodyPr/>
          <a:lstStyle/>
          <a:p>
            <a:r>
              <a:rPr lang="en-US" dirty="0"/>
              <a:t>Handling Overpayments</a:t>
            </a:r>
          </a:p>
        </p:txBody>
      </p:sp>
      <p:sp>
        <p:nvSpPr>
          <p:cNvPr id="3" name="Content Placeholder 2">
            <a:extLst>
              <a:ext uri="{FF2B5EF4-FFF2-40B4-BE49-F238E27FC236}">
                <a16:creationId xmlns:a16="http://schemas.microsoft.com/office/drawing/2014/main" id="{33F2B27E-0BE0-F61E-289B-0B71F1941E65}"/>
              </a:ext>
            </a:extLst>
          </p:cNvPr>
          <p:cNvSpPr>
            <a:spLocks noGrp="1"/>
          </p:cNvSpPr>
          <p:nvPr>
            <p:ph idx="1"/>
          </p:nvPr>
        </p:nvSpPr>
        <p:spPr/>
        <p:txBody>
          <a:bodyPr>
            <a:normAutofit lnSpcReduction="10000"/>
          </a:bodyPr>
          <a:lstStyle/>
          <a:p>
            <a:r>
              <a:rPr lang="en-US" sz="2500" dirty="0">
                <a:solidFill>
                  <a:schemeClr val="bg1"/>
                </a:solidFill>
              </a:rPr>
              <a:t>Can the individual request a write-off for the overpayment?</a:t>
            </a:r>
          </a:p>
          <a:p>
            <a:pPr lvl="1" algn="just"/>
            <a:r>
              <a:rPr lang="en-US" sz="2000" dirty="0">
                <a:solidFill>
                  <a:schemeClr val="bg1"/>
                </a:solidFill>
              </a:rPr>
              <a:t>SSI must write off a debt that is at least 2 years delinquent. POMS GN 02215.235(C)(2)(d).</a:t>
            </a:r>
          </a:p>
          <a:p>
            <a:pPr lvl="1" algn="just"/>
            <a:r>
              <a:rPr lang="en-US" sz="2000" dirty="0">
                <a:solidFill>
                  <a:schemeClr val="bg1"/>
                </a:solidFill>
              </a:rPr>
              <a:t>A write off can be requested by sending a written request to the local SSA office that includes: (1) the date of the last triggering event (i.e., the date the debt was established, the date of last voluntary payment, etc.), (2) a mention of the relevant POMS section, and (3) a request that the debt be written off.</a:t>
            </a:r>
          </a:p>
        </p:txBody>
      </p:sp>
    </p:spTree>
    <p:extLst>
      <p:ext uri="{BB962C8B-B14F-4D97-AF65-F5344CB8AC3E}">
        <p14:creationId xmlns:p14="http://schemas.microsoft.com/office/powerpoint/2010/main" val="3481047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4490-641D-C33F-1C39-3B21862C3D93}"/>
              </a:ext>
            </a:extLst>
          </p:cNvPr>
          <p:cNvSpPr>
            <a:spLocks noGrp="1"/>
          </p:cNvSpPr>
          <p:nvPr>
            <p:ph type="title"/>
          </p:nvPr>
        </p:nvSpPr>
        <p:spPr/>
        <p:txBody>
          <a:bodyPr/>
          <a:lstStyle/>
          <a:p>
            <a:r>
              <a:rPr lang="en-US" dirty="0"/>
              <a:t>Definition of Disability </a:t>
            </a:r>
          </a:p>
        </p:txBody>
      </p:sp>
      <p:sp>
        <p:nvSpPr>
          <p:cNvPr id="3" name="Content Placeholder 2">
            <a:extLst>
              <a:ext uri="{FF2B5EF4-FFF2-40B4-BE49-F238E27FC236}">
                <a16:creationId xmlns:a16="http://schemas.microsoft.com/office/drawing/2014/main" id="{4999508F-C065-C95C-F3EB-ABAC22D9106A}"/>
              </a:ext>
            </a:extLst>
          </p:cNvPr>
          <p:cNvSpPr>
            <a:spLocks noGrp="1"/>
          </p:cNvSpPr>
          <p:nvPr>
            <p:ph idx="1"/>
          </p:nvPr>
        </p:nvSpPr>
        <p:spPr/>
        <p:txBody>
          <a:bodyPr>
            <a:normAutofit/>
          </a:bodyPr>
          <a:lstStyle/>
          <a:p>
            <a:pPr algn="just"/>
            <a:r>
              <a:rPr lang="en-US" sz="1800" dirty="0">
                <a:solidFill>
                  <a:schemeClr val="bg1"/>
                </a:solidFill>
              </a:rPr>
              <a:t>Title 42 U.S.C. 423(a)</a:t>
            </a:r>
          </a:p>
          <a:p>
            <a:pPr algn="just"/>
            <a:r>
              <a:rPr lang="en-US" sz="1800" dirty="0">
                <a:solidFill>
                  <a:schemeClr val="bg1"/>
                </a:solidFill>
              </a:rPr>
              <a:t>Title 42 U.S.C. 1382c(3)(A)</a:t>
            </a:r>
          </a:p>
          <a:p>
            <a:pPr algn="just"/>
            <a:endParaRPr lang="en-US" sz="1800" dirty="0">
              <a:solidFill>
                <a:schemeClr val="bg1"/>
              </a:solidFill>
            </a:endParaRPr>
          </a:p>
          <a:p>
            <a:pPr algn="just"/>
            <a:r>
              <a:rPr lang="en-US" sz="1800" dirty="0">
                <a:solidFill>
                  <a:schemeClr val="bg1"/>
                </a:solidFill>
              </a:rPr>
              <a:t>The inability to engage in any substantial gainful activity by reason of any medically determinable physical or mental impairment which can be expected to result in death, or which has lasted or can be expected to last for a continuous period of not less than 12 months. </a:t>
            </a:r>
          </a:p>
        </p:txBody>
      </p:sp>
    </p:spTree>
    <p:extLst>
      <p:ext uri="{BB962C8B-B14F-4D97-AF65-F5344CB8AC3E}">
        <p14:creationId xmlns:p14="http://schemas.microsoft.com/office/powerpoint/2010/main" val="28245180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03C9B-B002-2610-73DD-4360A11E6E67}"/>
              </a:ext>
            </a:extLst>
          </p:cNvPr>
          <p:cNvSpPr>
            <a:spLocks noGrp="1"/>
          </p:cNvSpPr>
          <p:nvPr>
            <p:ph type="title"/>
          </p:nvPr>
        </p:nvSpPr>
        <p:spPr/>
        <p:txBody>
          <a:bodyPr/>
          <a:lstStyle/>
          <a:p>
            <a:r>
              <a:rPr lang="en-US" dirty="0"/>
              <a:t>Handling Overpayments</a:t>
            </a:r>
          </a:p>
        </p:txBody>
      </p:sp>
      <p:sp>
        <p:nvSpPr>
          <p:cNvPr id="3" name="Content Placeholder 2">
            <a:extLst>
              <a:ext uri="{FF2B5EF4-FFF2-40B4-BE49-F238E27FC236}">
                <a16:creationId xmlns:a16="http://schemas.microsoft.com/office/drawing/2014/main" id="{C27FB7E8-0665-2F91-DDE8-D25D8D3FA809}"/>
              </a:ext>
            </a:extLst>
          </p:cNvPr>
          <p:cNvSpPr>
            <a:spLocks noGrp="1"/>
          </p:cNvSpPr>
          <p:nvPr>
            <p:ph idx="1"/>
          </p:nvPr>
        </p:nvSpPr>
        <p:spPr/>
        <p:txBody>
          <a:bodyPr/>
          <a:lstStyle/>
          <a:p>
            <a:pPr algn="just"/>
            <a:r>
              <a:rPr lang="en-US" sz="2200" dirty="0">
                <a:solidFill>
                  <a:schemeClr val="bg1"/>
                </a:solidFill>
              </a:rPr>
              <a:t>Can the overpayment be appealed (used to challenge the fact of and/or amount of an overpayment)?</a:t>
            </a:r>
          </a:p>
          <a:p>
            <a:pPr lvl="1" algn="just"/>
            <a:r>
              <a:rPr lang="en-US" sz="1800" dirty="0">
                <a:solidFill>
                  <a:schemeClr val="bg1"/>
                </a:solidFill>
              </a:rPr>
              <a:t>A Request for Reconsideration (form SSA 561-U2) must be filed within 60 days of receipt of the notice.</a:t>
            </a:r>
          </a:p>
          <a:p>
            <a:pPr lvl="1" algn="just"/>
            <a:r>
              <a:rPr lang="en-US" sz="1800" dirty="0">
                <a:solidFill>
                  <a:schemeClr val="bg1"/>
                </a:solidFill>
              </a:rPr>
              <a:t>Collection efforts may begin 30 days after the notice of overpayment is received, but they must cease once a Request for Reconsideration has been filed and must not be reinstated until SSA issues a decision.</a:t>
            </a:r>
          </a:p>
          <a:p>
            <a:pPr lvl="1" algn="just"/>
            <a:r>
              <a:rPr lang="en-US" sz="1800" dirty="0">
                <a:solidFill>
                  <a:schemeClr val="bg1"/>
                </a:solidFill>
              </a:rPr>
              <a:t>After a reconsideration, a challenge to the fact of and/or amount of the overpayment should follow the standard administrative appeal process. </a:t>
            </a:r>
          </a:p>
        </p:txBody>
      </p:sp>
    </p:spTree>
    <p:extLst>
      <p:ext uri="{BB962C8B-B14F-4D97-AF65-F5344CB8AC3E}">
        <p14:creationId xmlns:p14="http://schemas.microsoft.com/office/powerpoint/2010/main" val="33762307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C917F-E606-2EAA-9B16-DDCA18B98F08}"/>
              </a:ext>
            </a:extLst>
          </p:cNvPr>
          <p:cNvSpPr>
            <a:spLocks noGrp="1"/>
          </p:cNvSpPr>
          <p:nvPr>
            <p:ph type="title"/>
          </p:nvPr>
        </p:nvSpPr>
        <p:spPr/>
        <p:txBody>
          <a:bodyPr/>
          <a:lstStyle/>
          <a:p>
            <a:r>
              <a:rPr lang="en-US" dirty="0"/>
              <a:t>Handling Overpayments</a:t>
            </a:r>
          </a:p>
        </p:txBody>
      </p:sp>
      <p:sp>
        <p:nvSpPr>
          <p:cNvPr id="3" name="Content Placeholder 2">
            <a:extLst>
              <a:ext uri="{FF2B5EF4-FFF2-40B4-BE49-F238E27FC236}">
                <a16:creationId xmlns:a16="http://schemas.microsoft.com/office/drawing/2014/main" id="{40554BE0-383F-811C-993A-37B44F115724}"/>
              </a:ext>
            </a:extLst>
          </p:cNvPr>
          <p:cNvSpPr>
            <a:spLocks noGrp="1"/>
          </p:cNvSpPr>
          <p:nvPr>
            <p:ph idx="1"/>
          </p:nvPr>
        </p:nvSpPr>
        <p:spPr/>
        <p:txBody>
          <a:bodyPr>
            <a:normAutofit/>
          </a:bodyPr>
          <a:lstStyle/>
          <a:p>
            <a:pPr algn="just"/>
            <a:r>
              <a:rPr lang="en-US" sz="2200" dirty="0">
                <a:solidFill>
                  <a:schemeClr val="bg1"/>
                </a:solidFill>
              </a:rPr>
              <a:t>Can the overpayment be waived?</a:t>
            </a:r>
          </a:p>
          <a:p>
            <a:pPr lvl="1"/>
            <a:r>
              <a:rPr lang="en-US" sz="1700" dirty="0">
                <a:solidFill>
                  <a:schemeClr val="bg1"/>
                </a:solidFill>
              </a:rPr>
              <a:t>Use SSA-632-BK (09-2023) to request a waiver of an overpayment.</a:t>
            </a:r>
          </a:p>
          <a:p>
            <a:pPr lvl="1"/>
            <a:r>
              <a:rPr lang="en-US" sz="1700" dirty="0">
                <a:solidFill>
                  <a:schemeClr val="bg1"/>
                </a:solidFill>
              </a:rPr>
              <a:t>Waiver of recovery: used when an overpayment exists but the consumer states that it was not their fault, and they cannot afford to pay it back. </a:t>
            </a:r>
          </a:p>
          <a:p>
            <a:pPr lvl="1"/>
            <a:r>
              <a:rPr lang="en-US" sz="1700" dirty="0">
                <a:solidFill>
                  <a:schemeClr val="bg1"/>
                </a:solidFill>
              </a:rPr>
              <a:t>Requirements for a waiver:</a:t>
            </a:r>
          </a:p>
          <a:p>
            <a:pPr lvl="2"/>
            <a:r>
              <a:rPr lang="en-US" sz="1700" dirty="0">
                <a:solidFill>
                  <a:schemeClr val="bg1"/>
                </a:solidFill>
              </a:rPr>
              <a:t>The beneficiary must be without fault (definition at 20 CFR 404.507 and 416.552) </a:t>
            </a:r>
            <a:r>
              <a:rPr lang="en-US" sz="1700" i="1" dirty="0">
                <a:solidFill>
                  <a:schemeClr val="bg1"/>
                </a:solidFill>
              </a:rPr>
              <a:t>and</a:t>
            </a:r>
          </a:p>
          <a:p>
            <a:pPr lvl="2"/>
            <a:r>
              <a:rPr lang="en-US" sz="1700" dirty="0">
                <a:solidFill>
                  <a:schemeClr val="bg1"/>
                </a:solidFill>
              </a:rPr>
              <a:t>It will defeat the program purposes to collect the overpayment because the beneficiary cannot afford to repay without risking their ability to provide for basic needs (more information about ability to pay at POMS GN02250.100 (DIB) and POMS SI 02260.020 (SSI)).</a:t>
            </a:r>
          </a:p>
        </p:txBody>
      </p:sp>
    </p:spTree>
    <p:extLst>
      <p:ext uri="{BB962C8B-B14F-4D97-AF65-F5344CB8AC3E}">
        <p14:creationId xmlns:p14="http://schemas.microsoft.com/office/powerpoint/2010/main" val="13147811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A6BA3-2B9B-08A6-876A-A1F82C990DC8}"/>
              </a:ext>
            </a:extLst>
          </p:cNvPr>
          <p:cNvSpPr>
            <a:spLocks noGrp="1"/>
          </p:cNvSpPr>
          <p:nvPr>
            <p:ph type="title"/>
          </p:nvPr>
        </p:nvSpPr>
        <p:spPr/>
        <p:txBody>
          <a:bodyPr/>
          <a:lstStyle/>
          <a:p>
            <a:r>
              <a:rPr lang="en-US" dirty="0"/>
              <a:t>Overpayments</a:t>
            </a:r>
          </a:p>
        </p:txBody>
      </p:sp>
      <p:sp>
        <p:nvSpPr>
          <p:cNvPr id="3" name="Content Placeholder 2">
            <a:extLst>
              <a:ext uri="{FF2B5EF4-FFF2-40B4-BE49-F238E27FC236}">
                <a16:creationId xmlns:a16="http://schemas.microsoft.com/office/drawing/2014/main" id="{E6EC3DE8-23D4-F07D-2017-2F82D922BD4A}"/>
              </a:ext>
            </a:extLst>
          </p:cNvPr>
          <p:cNvSpPr>
            <a:spLocks noGrp="1"/>
          </p:cNvSpPr>
          <p:nvPr>
            <p:ph idx="1"/>
          </p:nvPr>
        </p:nvSpPr>
        <p:spPr/>
        <p:txBody>
          <a:bodyPr/>
          <a:lstStyle/>
          <a:p>
            <a:pPr algn="just"/>
            <a:r>
              <a:rPr lang="en-US" sz="2300" dirty="0">
                <a:solidFill>
                  <a:schemeClr val="bg1"/>
                </a:solidFill>
              </a:rPr>
              <a:t>When the decision on write-off, appeal, or waiver of an overpayment is unfavorable, look to help the claimant obtain a reasonable repayment agreement.</a:t>
            </a:r>
          </a:p>
          <a:p>
            <a:pPr lvl="1" algn="just"/>
            <a:r>
              <a:rPr lang="en-US" sz="1800" dirty="0">
                <a:solidFill>
                  <a:schemeClr val="bg1"/>
                </a:solidFill>
              </a:rPr>
              <a:t>Use SSA-634 (12-2023) form to request a change in the overpayment recovery rate. See POMS GN 02210.030.</a:t>
            </a:r>
          </a:p>
          <a:p>
            <a:pPr lvl="1" algn="just"/>
            <a:r>
              <a:rPr lang="en-US" sz="1800" dirty="0">
                <a:solidFill>
                  <a:schemeClr val="bg1"/>
                </a:solidFill>
              </a:rPr>
              <a:t>When this forms is filed, collection will remain the same until the form and change in circumstances are considered and a decision is made. Attorneys should nudge the Claims Specialist at the local office to resolve the matter quickly.</a:t>
            </a:r>
          </a:p>
          <a:p>
            <a:pPr lvl="1" algn="just"/>
            <a:r>
              <a:rPr lang="en-US" sz="1800" dirty="0">
                <a:solidFill>
                  <a:schemeClr val="bg1"/>
                </a:solidFill>
              </a:rPr>
              <a:t>SSA can accept repayments as low as $10/month. </a:t>
            </a:r>
          </a:p>
        </p:txBody>
      </p:sp>
    </p:spTree>
    <p:extLst>
      <p:ext uri="{BB962C8B-B14F-4D97-AF65-F5344CB8AC3E}">
        <p14:creationId xmlns:p14="http://schemas.microsoft.com/office/powerpoint/2010/main" val="2308251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6C445-265B-5D1D-C81E-BF0F0DBA54D8}"/>
              </a:ext>
            </a:extLst>
          </p:cNvPr>
          <p:cNvSpPr>
            <a:spLocks noGrp="1"/>
          </p:cNvSpPr>
          <p:nvPr>
            <p:ph type="ctrTitle"/>
          </p:nvPr>
        </p:nvSpPr>
        <p:spPr/>
        <p:txBody>
          <a:bodyPr/>
          <a:lstStyle/>
          <a:p>
            <a:r>
              <a:rPr lang="en-US" dirty="0"/>
              <a:t>Questions?</a:t>
            </a:r>
          </a:p>
        </p:txBody>
      </p:sp>
      <p:sp>
        <p:nvSpPr>
          <p:cNvPr id="3" name="Subtitle 2">
            <a:extLst>
              <a:ext uri="{FF2B5EF4-FFF2-40B4-BE49-F238E27FC236}">
                <a16:creationId xmlns:a16="http://schemas.microsoft.com/office/drawing/2014/main" id="{6B0B0716-4565-BA0D-6A42-87019BE04D1F}"/>
              </a:ext>
            </a:extLst>
          </p:cNvPr>
          <p:cNvSpPr>
            <a:spLocks noGrp="1"/>
          </p:cNvSpPr>
          <p:nvPr>
            <p:ph type="subTitle" idx="1"/>
          </p:nvPr>
        </p:nvSpPr>
        <p:spPr/>
        <p:txBody>
          <a:bodyPr>
            <a:normAutofit fontScale="77500" lnSpcReduction="20000"/>
          </a:bodyPr>
          <a:lstStyle/>
          <a:p>
            <a:r>
              <a:rPr lang="en-US" dirty="0"/>
              <a:t>Robin Larkin &amp; Sarah Fern </a:t>
            </a:r>
          </a:p>
          <a:p>
            <a:r>
              <a:rPr lang="en-US" dirty="0"/>
              <a:t>Larkin &amp; Fern, PLLC</a:t>
            </a:r>
          </a:p>
          <a:p>
            <a:r>
              <a:rPr lang="en-US" dirty="0"/>
              <a:t>(602) 550-3744</a:t>
            </a:r>
          </a:p>
        </p:txBody>
      </p:sp>
    </p:spTree>
    <p:extLst>
      <p:ext uri="{BB962C8B-B14F-4D97-AF65-F5344CB8AC3E}">
        <p14:creationId xmlns:p14="http://schemas.microsoft.com/office/powerpoint/2010/main" val="994187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6A5E1-B4D5-E8CA-B17D-ADD2E94CF89E}"/>
              </a:ext>
            </a:extLst>
          </p:cNvPr>
          <p:cNvSpPr>
            <a:spLocks noGrp="1"/>
          </p:cNvSpPr>
          <p:nvPr>
            <p:ph type="title"/>
          </p:nvPr>
        </p:nvSpPr>
        <p:spPr/>
        <p:txBody>
          <a:bodyPr/>
          <a:lstStyle/>
          <a:p>
            <a:r>
              <a:rPr lang="en-US" dirty="0"/>
              <a:t>Social Security Disability</a:t>
            </a:r>
          </a:p>
        </p:txBody>
      </p:sp>
      <p:sp>
        <p:nvSpPr>
          <p:cNvPr id="3" name="Content Placeholder 2">
            <a:extLst>
              <a:ext uri="{FF2B5EF4-FFF2-40B4-BE49-F238E27FC236}">
                <a16:creationId xmlns:a16="http://schemas.microsoft.com/office/drawing/2014/main" id="{A7623319-AADD-32E7-6B26-81A680A811FE}"/>
              </a:ext>
            </a:extLst>
          </p:cNvPr>
          <p:cNvSpPr>
            <a:spLocks noGrp="1"/>
          </p:cNvSpPr>
          <p:nvPr>
            <p:ph idx="1"/>
          </p:nvPr>
        </p:nvSpPr>
        <p:spPr/>
        <p:txBody>
          <a:bodyPr>
            <a:normAutofit lnSpcReduction="10000"/>
          </a:bodyPr>
          <a:lstStyle/>
          <a:p>
            <a:r>
              <a:rPr lang="en-US" b="1" dirty="0">
                <a:solidFill>
                  <a:schemeClr val="bg1"/>
                </a:solidFill>
              </a:rPr>
              <a:t>Title II – Retirement, Survivors, and Disability Insurance </a:t>
            </a:r>
          </a:p>
          <a:p>
            <a:pPr lvl="1"/>
            <a:r>
              <a:rPr lang="en-US" sz="1500" dirty="0">
                <a:solidFill>
                  <a:schemeClr val="bg1"/>
                </a:solidFill>
              </a:rPr>
              <a:t>If qualified, monthly payments to: </a:t>
            </a:r>
          </a:p>
          <a:p>
            <a:pPr lvl="2"/>
            <a:r>
              <a:rPr lang="en-US" sz="1500" dirty="0">
                <a:solidFill>
                  <a:schemeClr val="bg1"/>
                </a:solidFill>
              </a:rPr>
              <a:t>Disabled, insured worker who has not reached full retirement age</a:t>
            </a:r>
          </a:p>
          <a:p>
            <a:pPr lvl="2"/>
            <a:r>
              <a:rPr lang="en-US" sz="1500" dirty="0">
                <a:solidFill>
                  <a:schemeClr val="bg1"/>
                </a:solidFill>
              </a:rPr>
              <a:t>Retired, insured worker age 62 or older </a:t>
            </a:r>
          </a:p>
          <a:p>
            <a:pPr lvl="2"/>
            <a:r>
              <a:rPr lang="en-US" sz="1500" dirty="0">
                <a:solidFill>
                  <a:schemeClr val="bg1"/>
                </a:solidFill>
              </a:rPr>
              <a:t>Spouse of a retired or disabled worker </a:t>
            </a:r>
          </a:p>
          <a:p>
            <a:pPr lvl="2"/>
            <a:r>
              <a:rPr lang="en-US" sz="1500" dirty="0">
                <a:solidFill>
                  <a:schemeClr val="bg1"/>
                </a:solidFill>
              </a:rPr>
              <a:t>Divorced spouse of a retired or disabled worker </a:t>
            </a:r>
          </a:p>
          <a:p>
            <a:pPr lvl="2"/>
            <a:r>
              <a:rPr lang="en-US" sz="1500" dirty="0">
                <a:solidFill>
                  <a:schemeClr val="bg1"/>
                </a:solidFill>
              </a:rPr>
              <a:t>Dependent of a retired, disabled, or deceased worker </a:t>
            </a:r>
          </a:p>
          <a:p>
            <a:pPr lvl="2"/>
            <a:r>
              <a:rPr lang="en-US" sz="1500" i="1" dirty="0">
                <a:solidFill>
                  <a:schemeClr val="bg1"/>
                </a:solidFill>
              </a:rPr>
              <a:t>In some cases</a:t>
            </a:r>
            <a:r>
              <a:rPr lang="en-US" sz="1500" dirty="0">
                <a:solidFill>
                  <a:schemeClr val="bg1"/>
                </a:solidFill>
              </a:rPr>
              <a:t>, stepchildren or parents of a deceased worker </a:t>
            </a:r>
            <a:endParaRPr lang="en-US" sz="1500" i="1" dirty="0">
              <a:solidFill>
                <a:schemeClr val="bg1"/>
              </a:solidFill>
            </a:endParaRPr>
          </a:p>
          <a:p>
            <a:r>
              <a:rPr lang="en-US" b="1" dirty="0">
                <a:solidFill>
                  <a:schemeClr val="bg1"/>
                </a:solidFill>
              </a:rPr>
              <a:t>Title XVI – Supplemental Security Income</a:t>
            </a:r>
          </a:p>
          <a:p>
            <a:pPr lvl="1"/>
            <a:r>
              <a:rPr lang="en-US" sz="1500" dirty="0">
                <a:solidFill>
                  <a:schemeClr val="bg1"/>
                </a:solidFill>
              </a:rPr>
              <a:t>Cash assistance to those who </a:t>
            </a:r>
          </a:p>
          <a:p>
            <a:pPr lvl="2"/>
            <a:r>
              <a:rPr lang="en-US" sz="1500" dirty="0">
                <a:solidFill>
                  <a:schemeClr val="bg1"/>
                </a:solidFill>
              </a:rPr>
              <a:t>Have income and resources under certain limits, AND </a:t>
            </a:r>
          </a:p>
          <a:p>
            <a:pPr lvl="2"/>
            <a:r>
              <a:rPr lang="en-US" sz="1500" dirty="0">
                <a:solidFill>
                  <a:schemeClr val="bg1"/>
                </a:solidFill>
              </a:rPr>
              <a:t>Are 65 or older, are blind, or are disabled. </a:t>
            </a:r>
          </a:p>
        </p:txBody>
      </p:sp>
    </p:spTree>
    <p:extLst>
      <p:ext uri="{BB962C8B-B14F-4D97-AF65-F5344CB8AC3E}">
        <p14:creationId xmlns:p14="http://schemas.microsoft.com/office/powerpoint/2010/main" val="2884028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EACFC-E023-953A-AB31-E92CC316AB8B}"/>
              </a:ext>
            </a:extLst>
          </p:cNvPr>
          <p:cNvSpPr>
            <a:spLocks noGrp="1"/>
          </p:cNvSpPr>
          <p:nvPr>
            <p:ph type="title"/>
          </p:nvPr>
        </p:nvSpPr>
        <p:spPr/>
        <p:txBody>
          <a:bodyPr/>
          <a:lstStyle/>
          <a:p>
            <a:r>
              <a:rPr lang="en-US" dirty="0"/>
              <a:t>Sequential Evaluation </a:t>
            </a:r>
          </a:p>
        </p:txBody>
      </p:sp>
      <p:sp>
        <p:nvSpPr>
          <p:cNvPr id="3" name="Content Placeholder 2">
            <a:extLst>
              <a:ext uri="{FF2B5EF4-FFF2-40B4-BE49-F238E27FC236}">
                <a16:creationId xmlns:a16="http://schemas.microsoft.com/office/drawing/2014/main" id="{1BA7109B-100B-E2B9-C309-D006046D456E}"/>
              </a:ext>
            </a:extLst>
          </p:cNvPr>
          <p:cNvSpPr>
            <a:spLocks noGrp="1"/>
          </p:cNvSpPr>
          <p:nvPr>
            <p:ph idx="1"/>
          </p:nvPr>
        </p:nvSpPr>
        <p:spPr/>
        <p:txBody>
          <a:bodyPr>
            <a:normAutofit lnSpcReduction="10000"/>
          </a:bodyPr>
          <a:lstStyle/>
          <a:p>
            <a:pPr algn="just"/>
            <a:r>
              <a:rPr lang="en-US" sz="1500" dirty="0">
                <a:solidFill>
                  <a:schemeClr val="bg1"/>
                </a:solidFill>
              </a:rPr>
              <a:t>20 C.F.R. 404.1520(A)(4)</a:t>
            </a:r>
          </a:p>
          <a:p>
            <a:pPr algn="just"/>
            <a:r>
              <a:rPr lang="en-US" sz="1500" dirty="0">
                <a:solidFill>
                  <a:schemeClr val="bg1"/>
                </a:solidFill>
              </a:rPr>
              <a:t>Series of five steps that are followed to determine disability eligibility. If disabled or not disabled at each step, the evaluation concludes. If agency cannot determine disabled or not disabled, the evaluation continues. </a:t>
            </a:r>
          </a:p>
          <a:p>
            <a:pPr algn="just"/>
            <a:r>
              <a:rPr lang="en-US" sz="1500" dirty="0">
                <a:solidFill>
                  <a:schemeClr val="bg1"/>
                </a:solidFill>
              </a:rPr>
              <a:t>1. Is the claimant working? </a:t>
            </a:r>
          </a:p>
          <a:p>
            <a:pPr algn="just"/>
            <a:r>
              <a:rPr lang="en-US" sz="1500" dirty="0">
                <a:solidFill>
                  <a:schemeClr val="bg1"/>
                </a:solidFill>
              </a:rPr>
              <a:t>2. Does the claimant have a “severe” impairment? </a:t>
            </a:r>
          </a:p>
          <a:p>
            <a:pPr algn="just"/>
            <a:r>
              <a:rPr lang="en-US" sz="1500" dirty="0">
                <a:solidFill>
                  <a:schemeClr val="bg1"/>
                </a:solidFill>
              </a:rPr>
              <a:t>3. Is the impairment so severe it can be presumed that the claimant could not engage in work activity? (Does the impairment meet or equal a SS Listing of Impairments?)</a:t>
            </a:r>
          </a:p>
          <a:p>
            <a:pPr lvl="1" algn="just"/>
            <a:r>
              <a:rPr lang="en-US" sz="1500" dirty="0">
                <a:solidFill>
                  <a:schemeClr val="bg1"/>
                </a:solidFill>
              </a:rPr>
              <a:t>3A. What is the most the claimant can do or not do with their impairment(s)? Determine the claimant’s residual functional capacity (RFC). </a:t>
            </a:r>
          </a:p>
          <a:p>
            <a:pPr algn="just"/>
            <a:r>
              <a:rPr lang="en-US" sz="1500" dirty="0">
                <a:solidFill>
                  <a:schemeClr val="bg1"/>
                </a:solidFill>
              </a:rPr>
              <a:t>4. Can the claimant do their past work? </a:t>
            </a:r>
          </a:p>
          <a:p>
            <a:pPr algn="just"/>
            <a:r>
              <a:rPr lang="en-US" sz="1500" dirty="0">
                <a:solidFill>
                  <a:schemeClr val="bg1"/>
                </a:solidFill>
              </a:rPr>
              <a:t>5. Can the claimant do any other work? </a:t>
            </a:r>
          </a:p>
          <a:p>
            <a:endParaRPr lang="en-US" dirty="0"/>
          </a:p>
        </p:txBody>
      </p:sp>
    </p:spTree>
    <p:extLst>
      <p:ext uri="{BB962C8B-B14F-4D97-AF65-F5344CB8AC3E}">
        <p14:creationId xmlns:p14="http://schemas.microsoft.com/office/powerpoint/2010/main" val="2893397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699E3-FC63-3873-6397-A30E058BECA4}"/>
              </a:ext>
            </a:extLst>
          </p:cNvPr>
          <p:cNvSpPr>
            <a:spLocks noGrp="1"/>
          </p:cNvSpPr>
          <p:nvPr>
            <p:ph type="title"/>
          </p:nvPr>
        </p:nvSpPr>
        <p:spPr/>
        <p:txBody>
          <a:bodyPr/>
          <a:lstStyle/>
          <a:p>
            <a:r>
              <a:rPr lang="en-US" dirty="0"/>
              <a:t>The Review Process </a:t>
            </a:r>
          </a:p>
        </p:txBody>
      </p:sp>
      <p:sp>
        <p:nvSpPr>
          <p:cNvPr id="3" name="Content Placeholder 2">
            <a:extLst>
              <a:ext uri="{FF2B5EF4-FFF2-40B4-BE49-F238E27FC236}">
                <a16:creationId xmlns:a16="http://schemas.microsoft.com/office/drawing/2014/main" id="{382342A1-583B-B595-247B-D7211C45D833}"/>
              </a:ext>
            </a:extLst>
          </p:cNvPr>
          <p:cNvSpPr>
            <a:spLocks noGrp="1"/>
          </p:cNvSpPr>
          <p:nvPr>
            <p:ph idx="1"/>
          </p:nvPr>
        </p:nvSpPr>
        <p:spPr/>
        <p:txBody>
          <a:bodyPr>
            <a:noAutofit/>
          </a:bodyPr>
          <a:lstStyle/>
          <a:p>
            <a:r>
              <a:rPr lang="en-US" dirty="0">
                <a:solidFill>
                  <a:schemeClr val="bg1"/>
                </a:solidFill>
              </a:rPr>
              <a:t>SSA Application filing </a:t>
            </a:r>
          </a:p>
          <a:p>
            <a:pPr lvl="2"/>
            <a:r>
              <a:rPr lang="en-US" sz="1600" dirty="0">
                <a:solidFill>
                  <a:schemeClr val="bg1"/>
                </a:solidFill>
              </a:rPr>
              <a:t>Title II –online or in person</a:t>
            </a:r>
          </a:p>
          <a:p>
            <a:pPr lvl="2"/>
            <a:r>
              <a:rPr lang="en-US" sz="1600" dirty="0">
                <a:solidFill>
                  <a:schemeClr val="bg1"/>
                </a:solidFill>
              </a:rPr>
              <a:t>Title XVI- only in person but soon available to apply online </a:t>
            </a:r>
          </a:p>
          <a:p>
            <a:pPr lvl="1">
              <a:buFont typeface="Arial" panose="020B0604020202020204" pitchFamily="34" charset="0"/>
              <a:buChar char="•"/>
            </a:pPr>
            <a:r>
              <a:rPr lang="en-US" sz="1600" dirty="0">
                <a:solidFill>
                  <a:schemeClr val="bg1"/>
                </a:solidFill>
              </a:rPr>
              <a:t>Disability Determination Services (DDS) (state agencies tasked with reviewing SS Disability claims)</a:t>
            </a:r>
          </a:p>
          <a:p>
            <a:pPr marL="228600" lvl="1" indent="0">
              <a:buNone/>
            </a:pPr>
            <a:r>
              <a:rPr lang="en-US" sz="1600" dirty="0">
                <a:solidFill>
                  <a:schemeClr val="bg1"/>
                </a:solidFill>
              </a:rPr>
              <a:t>	Initial review </a:t>
            </a:r>
          </a:p>
          <a:p>
            <a:pPr marL="228600" lvl="1" indent="0">
              <a:buNone/>
            </a:pPr>
            <a:r>
              <a:rPr lang="en-US" sz="1600" dirty="0">
                <a:solidFill>
                  <a:schemeClr val="bg1"/>
                </a:solidFill>
              </a:rPr>
              <a:t>	Reconsideration review </a:t>
            </a:r>
          </a:p>
          <a:p>
            <a:pPr lvl="1">
              <a:buFont typeface="Arial" panose="020B0604020202020204" pitchFamily="34" charset="0"/>
              <a:buChar char="•"/>
            </a:pPr>
            <a:r>
              <a:rPr lang="en-US" sz="1600" dirty="0">
                <a:solidFill>
                  <a:schemeClr val="bg1"/>
                </a:solidFill>
              </a:rPr>
              <a:t>ALJ hearing </a:t>
            </a:r>
          </a:p>
          <a:p>
            <a:pPr lvl="1">
              <a:buFont typeface="Arial" panose="020B0604020202020204" pitchFamily="34" charset="0"/>
              <a:buChar char="•"/>
            </a:pPr>
            <a:r>
              <a:rPr lang="en-US" sz="1600" dirty="0">
                <a:solidFill>
                  <a:schemeClr val="bg1"/>
                </a:solidFill>
              </a:rPr>
              <a:t>Appeals Council </a:t>
            </a:r>
          </a:p>
          <a:p>
            <a:pPr lvl="1">
              <a:buFont typeface="Arial" panose="020B0604020202020204" pitchFamily="34" charset="0"/>
              <a:buChar char="•"/>
            </a:pPr>
            <a:r>
              <a:rPr lang="en-US" sz="1600" dirty="0">
                <a:solidFill>
                  <a:schemeClr val="bg1"/>
                </a:solidFill>
              </a:rPr>
              <a:t>USDC </a:t>
            </a:r>
          </a:p>
          <a:p>
            <a:pPr lvl="1">
              <a:buFont typeface="Arial" panose="020B0604020202020204" pitchFamily="34" charset="0"/>
              <a:buChar char="•"/>
            </a:pPr>
            <a:r>
              <a:rPr lang="en-US" sz="1600" dirty="0">
                <a:solidFill>
                  <a:schemeClr val="bg1"/>
                </a:solidFill>
              </a:rPr>
              <a:t>Ninth Circuit </a:t>
            </a:r>
          </a:p>
        </p:txBody>
      </p:sp>
    </p:spTree>
    <p:extLst>
      <p:ext uri="{BB962C8B-B14F-4D97-AF65-F5344CB8AC3E}">
        <p14:creationId xmlns:p14="http://schemas.microsoft.com/office/powerpoint/2010/main" val="3492385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E39C2-83C9-1C81-7426-9A7201110DDD}"/>
              </a:ext>
            </a:extLst>
          </p:cNvPr>
          <p:cNvSpPr>
            <a:spLocks noGrp="1"/>
          </p:cNvSpPr>
          <p:nvPr>
            <p:ph type="title"/>
          </p:nvPr>
        </p:nvSpPr>
        <p:spPr>
          <a:noFill/>
        </p:spPr>
        <p:txBody>
          <a:bodyPr/>
          <a:lstStyle/>
          <a:p>
            <a:r>
              <a:rPr lang="en-US" dirty="0"/>
              <a:t>Social Security Clinic Issues</a:t>
            </a:r>
          </a:p>
        </p:txBody>
      </p:sp>
      <p:sp>
        <p:nvSpPr>
          <p:cNvPr id="3" name="Content Placeholder 2">
            <a:extLst>
              <a:ext uri="{FF2B5EF4-FFF2-40B4-BE49-F238E27FC236}">
                <a16:creationId xmlns:a16="http://schemas.microsoft.com/office/drawing/2014/main" id="{79436CFA-C4BF-96BF-7C1E-4430294684CB}"/>
              </a:ext>
            </a:extLst>
          </p:cNvPr>
          <p:cNvSpPr>
            <a:spLocks noGrp="1"/>
          </p:cNvSpPr>
          <p:nvPr>
            <p:ph idx="1"/>
          </p:nvPr>
        </p:nvSpPr>
        <p:spPr/>
        <p:txBody>
          <a:bodyPr>
            <a:normAutofit/>
          </a:bodyPr>
          <a:lstStyle/>
          <a:p>
            <a:endParaRPr lang="en-US" sz="3000" dirty="0">
              <a:solidFill>
                <a:schemeClr val="bg1"/>
              </a:solidFill>
            </a:endParaRPr>
          </a:p>
          <a:p>
            <a:r>
              <a:rPr lang="en-US" sz="3000" dirty="0">
                <a:solidFill>
                  <a:schemeClr val="bg1"/>
                </a:solidFill>
              </a:rPr>
              <a:t>Representation for appeal in federal court</a:t>
            </a:r>
          </a:p>
          <a:p>
            <a:r>
              <a:rPr lang="en-US" sz="3000" dirty="0">
                <a:solidFill>
                  <a:schemeClr val="bg1"/>
                </a:solidFill>
              </a:rPr>
              <a:t>Continuing Disability Reviews (CDRs)</a:t>
            </a:r>
          </a:p>
          <a:p>
            <a:r>
              <a:rPr lang="en-US" sz="3000" dirty="0">
                <a:solidFill>
                  <a:schemeClr val="bg1"/>
                </a:solidFill>
              </a:rPr>
              <a:t>Overpayments</a:t>
            </a:r>
          </a:p>
        </p:txBody>
      </p:sp>
    </p:spTree>
    <p:extLst>
      <p:ext uri="{BB962C8B-B14F-4D97-AF65-F5344CB8AC3E}">
        <p14:creationId xmlns:p14="http://schemas.microsoft.com/office/powerpoint/2010/main" val="1400165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92EF2-47B0-BEF3-2468-581AECF659F9}"/>
              </a:ext>
            </a:extLst>
          </p:cNvPr>
          <p:cNvSpPr>
            <a:spLocks noGrp="1"/>
          </p:cNvSpPr>
          <p:nvPr>
            <p:ph type="title"/>
          </p:nvPr>
        </p:nvSpPr>
        <p:spPr>
          <a:noFill/>
        </p:spPr>
        <p:txBody>
          <a:bodyPr/>
          <a:lstStyle/>
          <a:p>
            <a:r>
              <a:rPr lang="en-US" dirty="0"/>
              <a:t>Appeal in Federal Court</a:t>
            </a:r>
          </a:p>
        </p:txBody>
      </p:sp>
      <p:sp>
        <p:nvSpPr>
          <p:cNvPr id="3" name="Content Placeholder 2">
            <a:extLst>
              <a:ext uri="{FF2B5EF4-FFF2-40B4-BE49-F238E27FC236}">
                <a16:creationId xmlns:a16="http://schemas.microsoft.com/office/drawing/2014/main" id="{E0B48E5B-8875-4D85-B0AD-978900E4AA0B}"/>
              </a:ext>
            </a:extLst>
          </p:cNvPr>
          <p:cNvSpPr>
            <a:spLocks noGrp="1"/>
          </p:cNvSpPr>
          <p:nvPr>
            <p:ph idx="1"/>
          </p:nvPr>
        </p:nvSpPr>
        <p:spPr/>
        <p:txBody>
          <a:bodyPr>
            <a:noAutofit/>
          </a:bodyPr>
          <a:lstStyle/>
          <a:p>
            <a:pPr algn="just"/>
            <a:r>
              <a:rPr lang="en-US" sz="1620" dirty="0">
                <a:solidFill>
                  <a:schemeClr val="bg1"/>
                </a:solidFill>
              </a:rPr>
              <a:t>At this point in the claimant’s case, they have been denied disability benefits four times within the agency (initial consideration, reconsideration, hearing level (ALJ decision), and at the Appeal Council).</a:t>
            </a:r>
          </a:p>
          <a:p>
            <a:pPr algn="just"/>
            <a:r>
              <a:rPr lang="en-US" sz="1620" dirty="0">
                <a:solidFill>
                  <a:schemeClr val="bg1"/>
                </a:solidFill>
              </a:rPr>
              <a:t>The USDC appeal deadline is 60 days from the date of the Appeals Council denial.</a:t>
            </a:r>
          </a:p>
          <a:p>
            <a:pPr algn="just"/>
            <a:r>
              <a:rPr lang="en-US" sz="1620" dirty="0">
                <a:solidFill>
                  <a:schemeClr val="bg1"/>
                </a:solidFill>
              </a:rPr>
              <a:t>A claimant can file a subsequent application for disability benefits while a federal court appeal is pending on the original application. The alleged onset date of disability on the subsequent application cannot invade the prior unfavorable decision.</a:t>
            </a:r>
          </a:p>
          <a:p>
            <a:pPr algn="just"/>
            <a:r>
              <a:rPr lang="en-US" sz="1620" dirty="0">
                <a:solidFill>
                  <a:schemeClr val="bg1"/>
                </a:solidFill>
              </a:rPr>
              <a:t>The Appeals Council denial is usually more of a formality and will not contain substantive issues to appeal. Look to the Administrative Law Judge’s unfavorable decision (from the hearing level) to determine potential USDC appeal issues.</a:t>
            </a:r>
          </a:p>
        </p:txBody>
      </p:sp>
    </p:spTree>
    <p:extLst>
      <p:ext uri="{BB962C8B-B14F-4D97-AF65-F5344CB8AC3E}">
        <p14:creationId xmlns:p14="http://schemas.microsoft.com/office/powerpoint/2010/main" val="108397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1195C-DC35-2B2B-722E-A437EE471DFC}"/>
              </a:ext>
            </a:extLst>
          </p:cNvPr>
          <p:cNvSpPr>
            <a:spLocks noGrp="1"/>
          </p:cNvSpPr>
          <p:nvPr>
            <p:ph type="title"/>
          </p:nvPr>
        </p:nvSpPr>
        <p:spPr/>
        <p:txBody>
          <a:bodyPr/>
          <a:lstStyle/>
          <a:p>
            <a:r>
              <a:rPr lang="en-US" dirty="0"/>
              <a:t>Representation in Federal Court</a:t>
            </a:r>
          </a:p>
        </p:txBody>
      </p:sp>
      <p:sp>
        <p:nvSpPr>
          <p:cNvPr id="3" name="Content Placeholder 2">
            <a:extLst>
              <a:ext uri="{FF2B5EF4-FFF2-40B4-BE49-F238E27FC236}">
                <a16:creationId xmlns:a16="http://schemas.microsoft.com/office/drawing/2014/main" id="{06764841-E6FE-2CE3-E29A-3CB95211820B}"/>
              </a:ext>
            </a:extLst>
          </p:cNvPr>
          <p:cNvSpPr>
            <a:spLocks noGrp="1"/>
          </p:cNvSpPr>
          <p:nvPr>
            <p:ph idx="1"/>
          </p:nvPr>
        </p:nvSpPr>
        <p:spPr/>
        <p:txBody>
          <a:bodyPr/>
          <a:lstStyle/>
          <a:p>
            <a:pPr algn="just"/>
            <a:r>
              <a:rPr lang="en-US" sz="2000" dirty="0">
                <a:solidFill>
                  <a:schemeClr val="bg1"/>
                </a:solidFill>
              </a:rPr>
              <a:t>Briefing requirements can be found in LRCiv 16.1 and the Supplemental Rules for Social Security Actions under 42 U.S.C. 405(g), which lists the briefing deadlines. (30, 30, 14)</a:t>
            </a:r>
          </a:p>
          <a:p>
            <a:pPr algn="just"/>
            <a:r>
              <a:rPr lang="en-US" sz="2000" dirty="0">
                <a:solidFill>
                  <a:schemeClr val="bg1"/>
                </a:solidFill>
              </a:rPr>
              <a:t>Potential federal court outcomes:</a:t>
            </a:r>
          </a:p>
          <a:p>
            <a:pPr lvl="1" algn="just"/>
            <a:r>
              <a:rPr lang="en-US" sz="1800" dirty="0">
                <a:solidFill>
                  <a:schemeClr val="bg1"/>
                </a:solidFill>
              </a:rPr>
              <a:t>Affirmance of the unfavorable decision denying benefits.</a:t>
            </a:r>
          </a:p>
          <a:p>
            <a:pPr lvl="1" algn="just"/>
            <a:r>
              <a:rPr lang="en-US" sz="1800" dirty="0">
                <a:solidFill>
                  <a:schemeClr val="bg1"/>
                </a:solidFill>
              </a:rPr>
              <a:t>Remand for further proceedings (vacates the prior unfavorable decision and sends the case back to the agency for further proceedings – usually a new hearing and a new ALJ decision).</a:t>
            </a:r>
          </a:p>
          <a:p>
            <a:pPr lvl="1" algn="just"/>
            <a:r>
              <a:rPr lang="en-US" sz="1800" dirty="0">
                <a:solidFill>
                  <a:schemeClr val="bg1"/>
                </a:solidFill>
              </a:rPr>
              <a:t>Remand for calculation of benefits.</a:t>
            </a:r>
          </a:p>
        </p:txBody>
      </p:sp>
    </p:spTree>
    <p:extLst>
      <p:ext uri="{BB962C8B-B14F-4D97-AF65-F5344CB8AC3E}">
        <p14:creationId xmlns:p14="http://schemas.microsoft.com/office/powerpoint/2010/main" val="3548914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B1AE8-7120-8739-20AE-AD8DCB03AD13}"/>
              </a:ext>
            </a:extLst>
          </p:cNvPr>
          <p:cNvSpPr>
            <a:spLocks noGrp="1"/>
          </p:cNvSpPr>
          <p:nvPr>
            <p:ph type="title"/>
          </p:nvPr>
        </p:nvSpPr>
        <p:spPr/>
        <p:txBody>
          <a:bodyPr/>
          <a:lstStyle/>
          <a:p>
            <a:r>
              <a:rPr lang="en-US" dirty="0"/>
              <a:t>Briefing Essentials</a:t>
            </a:r>
          </a:p>
        </p:txBody>
      </p:sp>
      <p:sp>
        <p:nvSpPr>
          <p:cNvPr id="3" name="Content Placeholder 2">
            <a:extLst>
              <a:ext uri="{FF2B5EF4-FFF2-40B4-BE49-F238E27FC236}">
                <a16:creationId xmlns:a16="http://schemas.microsoft.com/office/drawing/2014/main" id="{A963B00E-6959-2620-EDC7-B302DA9DEEEC}"/>
              </a:ext>
            </a:extLst>
          </p:cNvPr>
          <p:cNvSpPr>
            <a:spLocks noGrp="1"/>
          </p:cNvSpPr>
          <p:nvPr>
            <p:ph idx="1"/>
          </p:nvPr>
        </p:nvSpPr>
        <p:spPr/>
        <p:txBody>
          <a:bodyPr/>
          <a:lstStyle/>
          <a:p>
            <a:pPr algn="just"/>
            <a:r>
              <a:rPr lang="en-US" sz="2200" dirty="0">
                <a:solidFill>
                  <a:schemeClr val="bg1"/>
                </a:solidFill>
              </a:rPr>
              <a:t>The local rules require five sections for the opening brief:</a:t>
            </a:r>
          </a:p>
          <a:p>
            <a:pPr lvl="1" algn="just"/>
            <a:r>
              <a:rPr lang="en-US" sz="1800" dirty="0">
                <a:solidFill>
                  <a:schemeClr val="bg1"/>
                </a:solidFill>
              </a:rPr>
              <a:t>Statement of the Issues presented for review.</a:t>
            </a:r>
          </a:p>
          <a:p>
            <a:pPr lvl="1" algn="just"/>
            <a:r>
              <a:rPr lang="en-US" sz="1800" dirty="0">
                <a:solidFill>
                  <a:schemeClr val="bg1"/>
                </a:solidFill>
              </a:rPr>
              <a:t>Statement of the Case (procedural history).</a:t>
            </a:r>
          </a:p>
          <a:p>
            <a:pPr lvl="1" algn="just"/>
            <a:r>
              <a:rPr lang="en-US" sz="1800" dirty="0">
                <a:solidFill>
                  <a:schemeClr val="bg1"/>
                </a:solidFill>
              </a:rPr>
              <a:t>Statement of Facts (must include Plaintiff’s age, education and work experience, and include a summary or outline of Plaintiff’s medical impairments, treatment, and other relevant evidence, including summary of medical opinions, hearing testimony, and ALJ decision).</a:t>
            </a:r>
          </a:p>
          <a:p>
            <a:pPr lvl="1" algn="just"/>
            <a:r>
              <a:rPr lang="en-US" sz="1800" dirty="0">
                <a:solidFill>
                  <a:schemeClr val="bg1"/>
                </a:solidFill>
              </a:rPr>
              <a:t>Argument</a:t>
            </a:r>
          </a:p>
          <a:p>
            <a:pPr lvl="1" algn="just"/>
            <a:r>
              <a:rPr lang="en-US" sz="1800" dirty="0">
                <a:solidFill>
                  <a:schemeClr val="bg1"/>
                </a:solidFill>
              </a:rPr>
              <a:t>Conclusion stating relief sought (RFFP/RFPB).</a:t>
            </a:r>
          </a:p>
        </p:txBody>
      </p:sp>
    </p:spTree>
    <p:extLst>
      <p:ext uri="{BB962C8B-B14F-4D97-AF65-F5344CB8AC3E}">
        <p14:creationId xmlns:p14="http://schemas.microsoft.com/office/powerpoint/2010/main" val="498824272"/>
      </p:ext>
    </p:extLst>
  </p:cSld>
  <p:clrMapOvr>
    <a:masterClrMapping/>
  </p:clrMapOvr>
</p:sld>
</file>

<file path=ppt/theme/theme1.xml><?xml version="1.0" encoding="utf-8"?>
<a:theme xmlns:a="http://schemas.openxmlformats.org/drawingml/2006/main" name="AfterhoursVTI">
  <a:themeElements>
    <a:clrScheme name="Custom 1">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Street">
      <a:majorFont>
        <a:latin typeface="Franklin Gothic Heavy"/>
        <a:ea typeface=""/>
        <a:cs typeface=""/>
      </a:majorFont>
      <a:minorFont>
        <a:latin typeface="Consola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fterhoursVTI" id="{90A150B1-9C08-42C7-B4E0-C1D732064FA1}" vid="{A6104589-8A83-4A64-B7F1-AAF946A405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2877</TotalTime>
  <Words>2328</Words>
  <Application>Microsoft Office PowerPoint</Application>
  <PresentationFormat>Widescreen</PresentationFormat>
  <Paragraphs>168</Paragraphs>
  <Slides>23</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Aptos</vt:lpstr>
      <vt:lpstr>Aptos Serif</vt:lpstr>
      <vt:lpstr>Arial</vt:lpstr>
      <vt:lpstr>Consolas</vt:lpstr>
      <vt:lpstr>Franklin Gothic Heavy</vt:lpstr>
      <vt:lpstr>AfterhoursVTI</vt:lpstr>
      <vt:lpstr>Social Security Disability </vt:lpstr>
      <vt:lpstr>Definition of Disability </vt:lpstr>
      <vt:lpstr>Social Security Disability</vt:lpstr>
      <vt:lpstr>Sequential Evaluation </vt:lpstr>
      <vt:lpstr>The Review Process </vt:lpstr>
      <vt:lpstr>Social Security Clinic Issues</vt:lpstr>
      <vt:lpstr>Appeal in Federal Court</vt:lpstr>
      <vt:lpstr>Representation in Federal Court</vt:lpstr>
      <vt:lpstr>Briefing Essentials</vt:lpstr>
      <vt:lpstr>Standard of Review</vt:lpstr>
      <vt:lpstr>Issue Spotting ALJ Decisions for USDC Appeals </vt:lpstr>
      <vt:lpstr>Evaluating Medical Opinions </vt:lpstr>
      <vt:lpstr>Standard of Review</vt:lpstr>
      <vt:lpstr> Evaluating the Claimant’s Symptom Testimony</vt:lpstr>
      <vt:lpstr>Standard of Review</vt:lpstr>
      <vt:lpstr>Other Issues </vt:lpstr>
      <vt:lpstr>Continuing Disability Reviews</vt:lpstr>
      <vt:lpstr>Overpayments</vt:lpstr>
      <vt:lpstr>Handling Overpayments</vt:lpstr>
      <vt:lpstr>Handling Overpayments</vt:lpstr>
      <vt:lpstr>Handling Overpayments</vt:lpstr>
      <vt:lpstr>Overpayments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Security Disability</dc:title>
  <dc:creator>Sarah Fern</dc:creator>
  <cp:lastModifiedBy>Natasha Briones</cp:lastModifiedBy>
  <cp:revision>15</cp:revision>
  <dcterms:created xsi:type="dcterms:W3CDTF">2024-05-23T21:49:41Z</dcterms:created>
  <dcterms:modified xsi:type="dcterms:W3CDTF">2024-05-31T19:22:41Z</dcterms:modified>
</cp:coreProperties>
</file>